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762" r:id="rId2"/>
  </p:sldMasterIdLst>
  <p:notesMasterIdLst>
    <p:notesMasterId r:id="rId32"/>
  </p:notesMasterIdLst>
  <p:handoutMasterIdLst>
    <p:handoutMasterId r:id="rId33"/>
  </p:handoutMasterIdLst>
  <p:sldIdLst>
    <p:sldId id="256" r:id="rId3"/>
    <p:sldId id="332" r:id="rId4"/>
    <p:sldId id="333" r:id="rId5"/>
    <p:sldId id="353" r:id="rId6"/>
    <p:sldId id="364" r:id="rId7"/>
    <p:sldId id="362" r:id="rId8"/>
    <p:sldId id="356" r:id="rId9"/>
    <p:sldId id="366" r:id="rId10"/>
    <p:sldId id="382" r:id="rId11"/>
    <p:sldId id="383" r:id="rId12"/>
    <p:sldId id="385" r:id="rId13"/>
    <p:sldId id="410" r:id="rId14"/>
    <p:sldId id="404" r:id="rId15"/>
    <p:sldId id="403" r:id="rId16"/>
    <p:sldId id="405" r:id="rId17"/>
    <p:sldId id="407" r:id="rId18"/>
    <p:sldId id="411" r:id="rId19"/>
    <p:sldId id="394" r:id="rId20"/>
    <p:sldId id="393" r:id="rId21"/>
    <p:sldId id="391" r:id="rId22"/>
    <p:sldId id="396" r:id="rId23"/>
    <p:sldId id="397" r:id="rId24"/>
    <p:sldId id="398" r:id="rId25"/>
    <p:sldId id="399" r:id="rId26"/>
    <p:sldId id="401" r:id="rId27"/>
    <p:sldId id="381" r:id="rId28"/>
    <p:sldId id="352" r:id="rId29"/>
    <p:sldId id="308" r:id="rId30"/>
    <p:sldId id="412" r:id="rId31"/>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D89"/>
    <a:srgbClr val="32547A"/>
    <a:srgbClr val="009900"/>
    <a:srgbClr val="C0C0C0"/>
    <a:srgbClr val="006699"/>
    <a:srgbClr val="D4D4D4"/>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87" autoAdjust="0"/>
    <p:restoredTop sz="93498" autoAdjust="0"/>
  </p:normalViewPr>
  <p:slideViewPr>
    <p:cSldViewPr snapToGrid="0">
      <p:cViewPr>
        <p:scale>
          <a:sx n="86" d="100"/>
          <a:sy n="86" d="100"/>
        </p:scale>
        <p:origin x="-640" y="-48"/>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notesViewPr>
    <p:cSldViewPr snapToGrid="0">
      <p:cViewPr varScale="1">
        <p:scale>
          <a:sx n="60" d="100"/>
          <a:sy n="60" d="100"/>
        </p:scale>
        <p:origin x="-20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defTabSz="931863">
              <a:defRPr sz="1200"/>
            </a:lvl1pPr>
          </a:lstStyle>
          <a:p>
            <a:endParaRPr lang="hu-HU"/>
          </a:p>
        </p:txBody>
      </p:sp>
      <p:sp>
        <p:nvSpPr>
          <p:cNvPr id="19459" name="Rectangle 3"/>
          <p:cNvSpPr>
            <a:spLocks noGrp="1" noChangeArrowheads="1"/>
          </p:cNvSpPr>
          <p:nvPr>
            <p:ph type="dt" sz="quarter" idx="1"/>
          </p:nvPr>
        </p:nvSpPr>
        <p:spPr bwMode="auto">
          <a:xfrm>
            <a:off x="3970338"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algn="r" defTabSz="931863">
              <a:defRPr sz="1200"/>
            </a:lvl1pPr>
          </a:lstStyle>
          <a:p>
            <a:endParaRPr lang="hu-HU"/>
          </a:p>
        </p:txBody>
      </p:sp>
      <p:sp>
        <p:nvSpPr>
          <p:cNvPr id="19460" name="Rectangle 4"/>
          <p:cNvSpPr>
            <a:spLocks noGrp="1" noChangeArrowheads="1"/>
          </p:cNvSpPr>
          <p:nvPr>
            <p:ph type="ftr" sz="quarter" idx="2"/>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defTabSz="931863">
              <a:defRPr sz="1200"/>
            </a:lvl1pPr>
          </a:lstStyle>
          <a:p>
            <a:endParaRPr lang="hu-HU"/>
          </a:p>
        </p:txBody>
      </p:sp>
      <p:sp>
        <p:nvSpPr>
          <p:cNvPr id="19461" name="Rectangle 5"/>
          <p:cNvSpPr>
            <a:spLocks noGrp="1" noChangeArrowheads="1"/>
          </p:cNvSpPr>
          <p:nvPr>
            <p:ph type="sldNum" sz="quarter" idx="3"/>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algn="r" defTabSz="931863">
              <a:defRPr sz="1200"/>
            </a:lvl1pPr>
          </a:lstStyle>
          <a:p>
            <a:fld id="{348DDDDA-26D0-4CD4-9898-387B1AA35FAC}" type="slidenum">
              <a:rPr lang="en-US"/>
              <a:pPr/>
              <a:t>‹#›</a:t>
            </a:fld>
            <a:endParaRPr lang="en-US"/>
          </a:p>
        </p:txBody>
      </p:sp>
    </p:spTree>
    <p:extLst>
      <p:ext uri="{BB962C8B-B14F-4D97-AF65-F5344CB8AC3E}">
        <p14:creationId xmlns:p14="http://schemas.microsoft.com/office/powerpoint/2010/main" val="2036053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defTabSz="931863">
              <a:defRPr sz="1200"/>
            </a:lvl1pPr>
          </a:lstStyle>
          <a:p>
            <a:endParaRPr lang="hu-HU"/>
          </a:p>
        </p:txBody>
      </p:sp>
      <p:sp>
        <p:nvSpPr>
          <p:cNvPr id="8195" name="Rectangle 3"/>
          <p:cNvSpPr>
            <a:spLocks noGrp="1" noChangeArrowheads="1"/>
          </p:cNvSpPr>
          <p:nvPr>
            <p:ph type="dt" idx="1"/>
          </p:nvPr>
        </p:nvSpPr>
        <p:spPr bwMode="auto">
          <a:xfrm>
            <a:off x="3970338"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lvl1pPr algn="r" defTabSz="931863">
              <a:defRPr sz="1200"/>
            </a:lvl1pPr>
          </a:lstStyle>
          <a:p>
            <a:endParaRPr lang="hu-HU"/>
          </a:p>
        </p:txBody>
      </p:sp>
      <p:sp>
        <p:nvSpPr>
          <p:cNvPr id="4710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701675" y="4416425"/>
            <a:ext cx="56070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defTabSz="931863">
              <a:defRPr sz="1200"/>
            </a:lvl1pPr>
          </a:lstStyle>
          <a:p>
            <a:endParaRPr lang="hu-HU"/>
          </a:p>
        </p:txBody>
      </p:sp>
      <p:sp>
        <p:nvSpPr>
          <p:cNvPr id="8199" name="Rectangle 7"/>
          <p:cNvSpPr>
            <a:spLocks noGrp="1" noChangeArrowheads="1"/>
          </p:cNvSpPr>
          <p:nvPr>
            <p:ph type="sldNum" sz="quarter" idx="5"/>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7" tIns="46589" rIns="93177" bIns="46589" numCol="1" anchor="b" anchorCtr="0" compatLnSpc="1">
            <a:prstTxWarp prst="textNoShape">
              <a:avLst/>
            </a:prstTxWarp>
          </a:bodyPr>
          <a:lstStyle>
            <a:lvl1pPr algn="r" defTabSz="931863">
              <a:defRPr sz="1200"/>
            </a:lvl1pPr>
          </a:lstStyle>
          <a:p>
            <a:fld id="{37079BB1-33DE-4B72-8CB8-58B4D814E5FE}" type="slidenum">
              <a:rPr lang="en-US"/>
              <a:pPr/>
              <a:t>‹#›</a:t>
            </a:fld>
            <a:endParaRPr lang="en-US"/>
          </a:p>
        </p:txBody>
      </p:sp>
    </p:spTree>
    <p:extLst>
      <p:ext uri="{BB962C8B-B14F-4D97-AF65-F5344CB8AC3E}">
        <p14:creationId xmlns:p14="http://schemas.microsoft.com/office/powerpoint/2010/main" val="29486424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Rot="1" noChangeAspect="1" noChangeArrowheads="1" noTextEdit="1"/>
          </p:cNvSpPr>
          <p:nvPr>
            <p:ph type="sldImg"/>
          </p:nvPr>
        </p:nvSpPr>
        <p:spPr>
          <a:ln/>
        </p:spPr>
      </p:sp>
      <p:sp>
        <p:nvSpPr>
          <p:cNvPr id="766979" name="Rectangle 3"/>
          <p:cNvSpPr>
            <a:spLocks noGrp="1" noChangeArrowheads="1"/>
          </p:cNvSpPr>
          <p:nvPr>
            <p:ph type="body" idx="1"/>
          </p:nvPr>
        </p:nvSpPr>
        <p:spPr/>
        <p:txBody>
          <a:bodyPr/>
          <a:lstStyle/>
          <a:p>
            <a:pPr eaLnBrk="1" hangingPunct="1">
              <a:lnSpc>
                <a:spcPct val="90000"/>
              </a:lnSpc>
            </a:pPr>
            <a:r>
              <a:rPr lang="en-US" sz="1100" smtClean="0"/>
              <a:t>But while we know organizations recognize the strategic importance of technology to their organization</a:t>
            </a:r>
            <a:r>
              <a:rPr lang="en-US" altLang="en-US" sz="1100" smtClean="0"/>
              <a:t>’</a:t>
            </a:r>
            <a:r>
              <a:rPr lang="en-US" sz="1100" smtClean="0"/>
              <a:t>s success….the question is whether the underlying IT is capable to adapt to these technology forces and be ready for the challenge…</a:t>
            </a:r>
          </a:p>
          <a:p>
            <a:pPr eaLnBrk="1" hangingPunct="1">
              <a:lnSpc>
                <a:spcPct val="90000"/>
              </a:lnSpc>
            </a:pPr>
            <a:endParaRPr lang="en-US" sz="1100" smtClean="0"/>
          </a:p>
          <a:p>
            <a:pPr>
              <a:lnSpc>
                <a:spcPct val="90000"/>
              </a:lnSpc>
            </a:pPr>
            <a:r>
              <a:rPr lang="en-US" sz="1100" smtClean="0"/>
              <a:t>Research from IDC has shown that one of the main challenges IT organizations face today is around the deployment, management, and administration of servers – which is consuming a larger portion of the overall IT budget and consequently leaving fewer resources to spend on new projects. </a:t>
            </a:r>
          </a:p>
          <a:p>
            <a:pPr>
              <a:lnSpc>
                <a:spcPct val="90000"/>
              </a:lnSpc>
            </a:pPr>
            <a:endParaRPr lang="en-US" sz="1100" smtClean="0"/>
          </a:p>
          <a:p>
            <a:pPr>
              <a:lnSpc>
                <a:spcPct val="90000"/>
              </a:lnSpc>
            </a:pPr>
            <a:r>
              <a:rPr lang="en-US" sz="1100" smtClean="0"/>
              <a:t>Sixteen years ago, the bulk of IT budgets was spent on hardware and less than 30% on management and administration. By next year, that relationship will have completely flipped and management now will drive nearly 70% percent of all expenditures </a:t>
            </a:r>
          </a:p>
          <a:p>
            <a:pPr eaLnBrk="1" hangingPunct="1">
              <a:lnSpc>
                <a:spcPct val="90000"/>
              </a:lnSpc>
            </a:pPr>
            <a:endParaRPr lang="en-US" sz="1100" smtClean="0"/>
          </a:p>
          <a:p>
            <a:pPr eaLnBrk="1" hangingPunct="1">
              <a:lnSpc>
                <a:spcPct val="90000"/>
              </a:lnSpc>
            </a:pPr>
            <a:r>
              <a:rPr lang="en-US" sz="1100" smtClean="0"/>
              <a:t>Our IBM global technology services group did some further research into the effectiveness of IT datacenters.  Not surprisingly, they discovered that only 1 in 5 organizations are able to invest greater than 50 percent of their budget on new projects. This puts a very real limit on what IT shops can accomplish as their businesses strive to embrace the technology that is having such an impact on business.</a:t>
            </a:r>
          </a:p>
          <a:p>
            <a:pPr eaLnBrk="1" hangingPunct="1">
              <a:lnSpc>
                <a:spcPct val="90000"/>
              </a:lnSpc>
            </a:pPr>
            <a:endParaRPr lang="en-US" sz="1100" smtClean="0"/>
          </a:p>
          <a:p>
            <a:pPr eaLnBrk="1" hangingPunct="1">
              <a:lnSpc>
                <a:spcPct val="90000"/>
              </a:lnSpc>
            </a:pPr>
            <a:r>
              <a:rPr lang="en-US" sz="1100" smtClean="0"/>
              <a:t>So the question is how can we IBM help clients deal with this conundrum of spending too much </a:t>
            </a:r>
            <a:r>
              <a:rPr lang="en-US" altLang="en-US" sz="1100" smtClean="0"/>
              <a:t>“</a:t>
            </a:r>
            <a:r>
              <a:rPr lang="en-US" sz="1100" smtClean="0"/>
              <a:t>to keep the lights</a:t>
            </a:r>
            <a:r>
              <a:rPr lang="en-US" altLang="en-US" sz="1100" smtClean="0"/>
              <a:t>”</a:t>
            </a:r>
            <a:r>
              <a:rPr lang="en-US" sz="1100" smtClean="0"/>
              <a:t> on vs. investing in new projects to help the business?</a:t>
            </a:r>
          </a:p>
          <a:p>
            <a:pPr>
              <a:lnSpc>
                <a:spcPct val="90000"/>
              </a:lnSpc>
            </a:pPr>
            <a:endParaRPr lang="en-US" sz="100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nvSpPr>
        <p:spPr bwMode="auto">
          <a:xfrm>
            <a:off x="3971925" y="8831263"/>
            <a:ext cx="30368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3165" tIns="46582" rIns="93165" bIns="46582"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BE5F6D7E-083B-413A-A9A6-39FA5C6EF181}" type="slidenum">
              <a:rPr lang="en-US" sz="1200"/>
              <a:pPr algn="r" eaLnBrk="1" hangingPunct="1"/>
              <a:t>22</a:t>
            </a:fld>
            <a:endParaRPr lang="en-US" sz="1200"/>
          </a:p>
        </p:txBody>
      </p:sp>
      <p:sp>
        <p:nvSpPr>
          <p:cNvPr id="3604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0451" name="Rectangle 3"/>
          <p:cNvSpPr>
            <a:spLocks noGrp="1" noChangeArrowheads="1"/>
          </p:cNvSpPr>
          <p:nvPr>
            <p:ph type="body" idx="1"/>
          </p:nvPr>
        </p:nvSpPr>
        <p:spPr>
          <a:xfrm>
            <a:off x="701675" y="4416425"/>
            <a:ext cx="5607050" cy="4181475"/>
          </a:xfrm>
        </p:spPr>
        <p:txBody>
          <a:bodyPr lIns="93165" tIns="46582" rIns="93165" bIns="46582"/>
          <a:lstStyle/>
          <a:p>
            <a:pPr eaLnBrk="1" hangingPunct="1">
              <a:defRPr/>
            </a:pPr>
            <a:endParaRPr lang="en-US" smtClean="0">
              <a:latin typeface="Arial" charset="0"/>
              <a:ea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nvSpPr>
        <p:spPr bwMode="auto">
          <a:xfrm>
            <a:off x="3971925" y="8831263"/>
            <a:ext cx="30368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3165" tIns="46582" rIns="93165" bIns="46582"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88221C18-3BFC-490D-BE59-C5036E0127C6}" type="slidenum">
              <a:rPr lang="en-US" sz="1200"/>
              <a:pPr algn="r" eaLnBrk="1" hangingPunct="1"/>
              <a:t>23</a:t>
            </a:fld>
            <a:endParaRPr lang="en-US" sz="1200"/>
          </a:p>
        </p:txBody>
      </p:sp>
      <p:sp>
        <p:nvSpPr>
          <p:cNvPr id="3614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1475" name="Rectangle 3"/>
          <p:cNvSpPr>
            <a:spLocks noGrp="1" noChangeArrowheads="1"/>
          </p:cNvSpPr>
          <p:nvPr>
            <p:ph type="body" idx="1"/>
          </p:nvPr>
        </p:nvSpPr>
        <p:spPr>
          <a:xfrm>
            <a:off x="701675" y="4416425"/>
            <a:ext cx="5607050" cy="4181475"/>
          </a:xfrm>
        </p:spPr>
        <p:txBody>
          <a:bodyPr lIns="93165" tIns="46582" rIns="93165" bIns="46582"/>
          <a:lstStyle/>
          <a:p>
            <a:pPr eaLnBrk="1" hangingPunct="1">
              <a:defRPr/>
            </a:pPr>
            <a:endParaRPr lang="en-US" smtClean="0">
              <a:latin typeface="Arial" charset="0"/>
              <a:ea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nvSpPr>
        <p:spPr bwMode="auto">
          <a:xfrm>
            <a:off x="3971925" y="8831263"/>
            <a:ext cx="30368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3165" tIns="46582" rIns="93165" bIns="46582"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47871D9E-D467-470D-AB76-EA980F59AD82}" type="slidenum">
              <a:rPr lang="en-US" sz="1200"/>
              <a:pPr algn="r" eaLnBrk="1" hangingPunct="1"/>
              <a:t>24</a:t>
            </a:fld>
            <a:endParaRPr lang="en-US" sz="1200"/>
          </a:p>
        </p:txBody>
      </p:sp>
      <p:sp>
        <p:nvSpPr>
          <p:cNvPr id="3624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2499" name="Rectangle 3"/>
          <p:cNvSpPr>
            <a:spLocks noGrp="1" noChangeArrowheads="1"/>
          </p:cNvSpPr>
          <p:nvPr>
            <p:ph type="body" idx="1"/>
          </p:nvPr>
        </p:nvSpPr>
        <p:spPr>
          <a:xfrm>
            <a:off x="701675" y="4416425"/>
            <a:ext cx="5607050" cy="4181475"/>
          </a:xfrm>
        </p:spPr>
        <p:txBody>
          <a:bodyPr lIns="93165" tIns="46582" rIns="93165" bIns="46582"/>
          <a:lstStyle/>
          <a:p>
            <a:pPr eaLnBrk="1" hangingPunct="1">
              <a:defRPr/>
            </a:pPr>
            <a:endParaRPr lang="en-US" smtClean="0">
              <a:latin typeface="Arial" charset="0"/>
              <a:ea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nvSpPr>
        <p:spPr bwMode="auto">
          <a:xfrm>
            <a:off x="3971925" y="8831263"/>
            <a:ext cx="30368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3165" tIns="46582" rIns="93165" bIns="46582"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23D061E4-2D3C-4F99-8E51-62FFC3EDB185}" type="slidenum">
              <a:rPr lang="en-US" sz="1200"/>
              <a:pPr algn="r" eaLnBrk="1" hangingPunct="1"/>
              <a:t>25</a:t>
            </a:fld>
            <a:endParaRPr lang="en-US" sz="1200"/>
          </a:p>
        </p:txBody>
      </p:sp>
      <p:sp>
        <p:nvSpPr>
          <p:cNvPr id="3635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3523" name="Rectangle 3"/>
          <p:cNvSpPr>
            <a:spLocks noGrp="1" noChangeArrowheads="1"/>
          </p:cNvSpPr>
          <p:nvPr>
            <p:ph type="body" idx="1"/>
          </p:nvPr>
        </p:nvSpPr>
        <p:spPr>
          <a:xfrm>
            <a:off x="701675" y="4416425"/>
            <a:ext cx="5607050" cy="4181475"/>
          </a:xfrm>
        </p:spPr>
        <p:txBody>
          <a:bodyPr lIns="93165" tIns="46582" rIns="93165" bIns="46582"/>
          <a:lstStyle/>
          <a:p>
            <a:pPr eaLnBrk="1" hangingPunct="1">
              <a:defRPr/>
            </a:pPr>
            <a:endParaRPr lang="en-US" smtClean="0">
              <a:latin typeface="Arial" charset="0"/>
              <a:ea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29</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64" tIns="45931" rIns="91864" bIns="45931" anchor="b"/>
          <a:lstStyle>
            <a:lvl1pPr defTabSz="919163" eaLnBrk="0" hangingPunct="0">
              <a:defRPr>
                <a:solidFill>
                  <a:schemeClr val="tx1"/>
                </a:solidFill>
                <a:latin typeface="Arial" pitchFamily="34" charset="0"/>
                <a:ea typeface="MS PGothic" pitchFamily="34" charset="-128"/>
              </a:defRPr>
            </a:lvl1pPr>
            <a:lvl2pPr marL="757238" indent="-292100" defTabSz="919163" eaLnBrk="0" hangingPunct="0">
              <a:defRPr>
                <a:solidFill>
                  <a:schemeClr val="tx1"/>
                </a:solidFill>
                <a:latin typeface="Arial" pitchFamily="34" charset="0"/>
                <a:ea typeface="MS PGothic" pitchFamily="34" charset="-128"/>
              </a:defRPr>
            </a:lvl2pPr>
            <a:lvl3pPr marL="1165225" indent="-233363" defTabSz="919163" eaLnBrk="0" hangingPunct="0">
              <a:defRPr>
                <a:solidFill>
                  <a:schemeClr val="tx1"/>
                </a:solidFill>
                <a:latin typeface="Arial" pitchFamily="34" charset="0"/>
                <a:ea typeface="MS PGothic" pitchFamily="34" charset="-128"/>
              </a:defRPr>
            </a:lvl3pPr>
            <a:lvl4pPr marL="1630363" indent="-233363" defTabSz="919163" eaLnBrk="0" hangingPunct="0">
              <a:defRPr>
                <a:solidFill>
                  <a:schemeClr val="tx1"/>
                </a:solidFill>
                <a:latin typeface="Arial" pitchFamily="34" charset="0"/>
                <a:ea typeface="MS PGothic" pitchFamily="34" charset="-128"/>
              </a:defRPr>
            </a:lvl4pPr>
            <a:lvl5pPr marL="2097088" indent="-233363" defTabSz="919163" eaLnBrk="0" hangingPunct="0">
              <a:defRPr>
                <a:solidFill>
                  <a:schemeClr val="tx1"/>
                </a:solidFill>
                <a:latin typeface="Arial" pitchFamily="34" charset="0"/>
                <a:ea typeface="MS PGothic" pitchFamily="34" charset="-128"/>
              </a:defRPr>
            </a:lvl5pPr>
            <a:lvl6pPr marL="2554288" indent="-233363" defTabSz="919163" eaLnBrk="0" fontAlgn="base" hangingPunct="0">
              <a:spcBef>
                <a:spcPct val="0"/>
              </a:spcBef>
              <a:spcAft>
                <a:spcPct val="0"/>
              </a:spcAft>
              <a:defRPr>
                <a:solidFill>
                  <a:schemeClr val="tx1"/>
                </a:solidFill>
                <a:latin typeface="Arial" pitchFamily="34" charset="0"/>
                <a:ea typeface="MS PGothic" pitchFamily="34" charset="-128"/>
              </a:defRPr>
            </a:lvl6pPr>
            <a:lvl7pPr marL="3011488" indent="-233363" defTabSz="919163" eaLnBrk="0" fontAlgn="base" hangingPunct="0">
              <a:spcBef>
                <a:spcPct val="0"/>
              </a:spcBef>
              <a:spcAft>
                <a:spcPct val="0"/>
              </a:spcAft>
              <a:defRPr>
                <a:solidFill>
                  <a:schemeClr val="tx1"/>
                </a:solidFill>
                <a:latin typeface="Arial" pitchFamily="34" charset="0"/>
                <a:ea typeface="MS PGothic" pitchFamily="34" charset="-128"/>
              </a:defRPr>
            </a:lvl7pPr>
            <a:lvl8pPr marL="3468688" indent="-233363" defTabSz="919163" eaLnBrk="0" fontAlgn="base" hangingPunct="0">
              <a:spcBef>
                <a:spcPct val="0"/>
              </a:spcBef>
              <a:spcAft>
                <a:spcPct val="0"/>
              </a:spcAft>
              <a:defRPr>
                <a:solidFill>
                  <a:schemeClr val="tx1"/>
                </a:solidFill>
                <a:latin typeface="Arial" pitchFamily="34" charset="0"/>
                <a:ea typeface="MS PGothic" pitchFamily="34" charset="-128"/>
              </a:defRPr>
            </a:lvl8pPr>
            <a:lvl9pPr marL="3925888" indent="-233363" defTabSz="9191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201AD570-F975-4EDB-9922-0D4AAFB22A41}" type="slidenum">
              <a:rPr lang="en-US" sz="1200"/>
              <a:pPr algn="r" eaLnBrk="1" hangingPunct="1"/>
              <a:t>4</a:t>
            </a:fld>
            <a:endParaRPr lang="en-US" sz="1200"/>
          </a:p>
        </p:txBody>
      </p:sp>
      <p:sp>
        <p:nvSpPr>
          <p:cNvPr id="829443" name="Rectangle 2"/>
          <p:cNvSpPr>
            <a:spLocks noGrp="1" noRot="1" noChangeAspect="1" noChangeArrowheads="1" noTextEdit="1"/>
          </p:cNvSpPr>
          <p:nvPr>
            <p:ph type="sldImg"/>
          </p:nvPr>
        </p:nvSpPr>
        <p:spPr>
          <a:xfrm>
            <a:off x="1182688" y="696913"/>
            <a:ext cx="4646612" cy="3484562"/>
          </a:xfrm>
          <a:ln/>
        </p:spPr>
      </p:sp>
      <p:sp>
        <p:nvSpPr>
          <p:cNvPr id="829444" name="Rectangle 3"/>
          <p:cNvSpPr>
            <a:spLocks noGrp="1" noChangeArrowheads="1"/>
          </p:cNvSpPr>
          <p:nvPr>
            <p:ph type="body" idx="1"/>
          </p:nvPr>
        </p:nvSpPr>
        <p:spPr>
          <a:noFill/>
          <a:ln/>
        </p:spPr>
        <p:txBody>
          <a:bodyPr lIns="91854" tIns="45926" rIns="91854" bIns="45926"/>
          <a:lstStyle/>
          <a:p>
            <a:pPr>
              <a:lnSpc>
                <a:spcPct val="80000"/>
              </a:lnSpc>
            </a:pPr>
            <a:r>
              <a:rPr lang="en-US" altLang="ja-JP" sz="800" smtClean="0"/>
              <a:t>Business leaders recognize that technology is now the leading force impacting their business(1).  New models of client engagement driven by mobile, social, big data and analytics are driving even greater need for Smarter Computing.  It has become absolutely critical that we find ways to simplify IT and shift resources from maintenance to innovation to meet these needs.  Research tells us that only 1 in 5 organizations allocate more than 50% of IT budget to new projects(2). The problem is the increasing time and effort spent integrating, tuning, deploying, running, and maintaining today’s IT infrastructure.  Cloud computing is one of the clear paths CIOs are choosing to address some of these issues – an IBM GBS Institute of Business Value (IBV) Study surveying business and technology leaders on cloud indicated that 90% plan to implement cloud by 2015(3).  The IBM PureSystems family is built for cloud, big data &amp; analytics.  It fundamentally improves the experience and economics of IT by simplifying the entire IT project lifecycle to reduce time, cost and risk.</a:t>
            </a:r>
          </a:p>
          <a:p>
            <a:pPr>
              <a:lnSpc>
                <a:spcPct val="80000"/>
              </a:lnSpc>
            </a:pPr>
            <a:r>
              <a:rPr lang="en-US" altLang="ja-JP" sz="800" smtClean="0"/>
              <a:t>  </a:t>
            </a:r>
          </a:p>
          <a:p>
            <a:pPr>
              <a:lnSpc>
                <a:spcPct val="80000"/>
              </a:lnSpc>
            </a:pPr>
            <a:r>
              <a:rPr lang="en-US" altLang="ja-JP" sz="800" smtClean="0"/>
              <a:t>Some key questions to ask yourself:  </a:t>
            </a:r>
          </a:p>
          <a:p>
            <a:pPr>
              <a:lnSpc>
                <a:spcPct val="80000"/>
              </a:lnSpc>
              <a:buFontTx/>
              <a:buChar char="•"/>
            </a:pPr>
            <a:r>
              <a:rPr lang="en-US" altLang="ja-JP" sz="800" smtClean="0"/>
              <a:t>Are you able to devote enough time and resource to supporting the business agenda? </a:t>
            </a:r>
          </a:p>
          <a:p>
            <a:pPr>
              <a:lnSpc>
                <a:spcPct val="80000"/>
              </a:lnSpc>
              <a:buFontTx/>
              <a:buChar char="•"/>
            </a:pPr>
            <a:r>
              <a:rPr lang="en-US" altLang="ja-JP" sz="800" smtClean="0"/>
              <a:t>Are you ready to meet the big data challenge of growing volume, velocity and variety of data as you apply analytics to improve your business?  </a:t>
            </a:r>
          </a:p>
          <a:p>
            <a:pPr>
              <a:lnSpc>
                <a:spcPct val="80000"/>
              </a:lnSpc>
              <a:buFontTx/>
              <a:buChar char="•"/>
            </a:pPr>
            <a:r>
              <a:rPr lang="en-US" altLang="ja-JP" sz="800" smtClean="0"/>
              <a:t>Are you shifting resources from business-as-usual to new application development and deployment?  </a:t>
            </a:r>
          </a:p>
          <a:p>
            <a:pPr>
              <a:lnSpc>
                <a:spcPct val="80000"/>
              </a:lnSpc>
              <a:buFontTx/>
              <a:buChar char="•"/>
            </a:pPr>
            <a:r>
              <a:rPr lang="en-US" altLang="ja-JP" sz="800" smtClean="0"/>
              <a:t>Are you transforming your organization to adopt a cloud delivery model?    </a:t>
            </a:r>
          </a:p>
          <a:p>
            <a:pPr>
              <a:lnSpc>
                <a:spcPct val="80000"/>
              </a:lnSpc>
            </a:pPr>
            <a:endParaRPr lang="en-US" altLang="ja-JP" sz="800" smtClean="0"/>
          </a:p>
          <a:p>
            <a:pPr>
              <a:lnSpc>
                <a:spcPct val="80000"/>
              </a:lnSpc>
            </a:pPr>
            <a:r>
              <a:rPr lang="en-US" altLang="ja-JP" sz="800" smtClean="0"/>
              <a:t>What we’ve found is that organizations around the world, have consistently articulated three imperatives for their IT organization.  They need to:</a:t>
            </a:r>
          </a:p>
          <a:p>
            <a:pPr>
              <a:lnSpc>
                <a:spcPct val="80000"/>
              </a:lnSpc>
              <a:buFontTx/>
              <a:buChar char="•"/>
            </a:pPr>
            <a:r>
              <a:rPr lang="en-US" altLang="ja-JP" sz="800" smtClean="0"/>
              <a:t>Improve IT efficiency with expert integrated systems</a:t>
            </a:r>
          </a:p>
          <a:p>
            <a:pPr>
              <a:lnSpc>
                <a:spcPct val="80000"/>
              </a:lnSpc>
              <a:buFontTx/>
              <a:buChar char="•"/>
            </a:pPr>
            <a:r>
              <a:rPr lang="en-US" altLang="ja-JP" sz="800" smtClean="0"/>
              <a:t>Accelerate new applications, big data and analytics</a:t>
            </a:r>
          </a:p>
          <a:p>
            <a:pPr>
              <a:lnSpc>
                <a:spcPct val="80000"/>
              </a:lnSpc>
              <a:buFontTx/>
              <a:buChar char="•"/>
            </a:pPr>
            <a:r>
              <a:rPr lang="en-US" altLang="ja-JP" sz="800" smtClean="0"/>
              <a:t>Simplify cloud application platforms and infrastructure</a:t>
            </a:r>
          </a:p>
          <a:p>
            <a:pPr>
              <a:lnSpc>
                <a:spcPct val="80000"/>
              </a:lnSpc>
            </a:pPr>
            <a:endParaRPr lang="en-US" altLang="ja-JP" sz="800" smtClean="0"/>
          </a:p>
          <a:p>
            <a:pPr>
              <a:lnSpc>
                <a:spcPct val="80000"/>
              </a:lnSpc>
            </a:pPr>
            <a:r>
              <a:rPr lang="en-US" altLang="ja-JP" sz="800" smtClean="0"/>
              <a:t>The IBM PureApplication System (and really the entire PureSystems family) help you address theses imperatives.  </a:t>
            </a:r>
          </a:p>
          <a:p>
            <a:pPr>
              <a:lnSpc>
                <a:spcPct val="80000"/>
              </a:lnSpc>
            </a:pPr>
            <a:endParaRPr lang="en-US" altLang="ja-JP" sz="800" smtClean="0"/>
          </a:p>
          <a:p>
            <a:pPr>
              <a:lnSpc>
                <a:spcPct val="80000"/>
              </a:lnSpc>
            </a:pPr>
            <a:r>
              <a:rPr lang="en-US" altLang="ja-JP" sz="800" smtClean="0"/>
              <a:t>SOURCES:</a:t>
            </a:r>
          </a:p>
          <a:p>
            <a:pPr>
              <a:lnSpc>
                <a:spcPct val="80000"/>
              </a:lnSpc>
              <a:buFontTx/>
              <a:buAutoNum type="arabicPeriod"/>
            </a:pPr>
            <a:r>
              <a:rPr lang="en-US" altLang="ja-JP" sz="800" smtClean="0"/>
              <a:t>2012 IBM Global CEO Study</a:t>
            </a:r>
          </a:p>
          <a:p>
            <a:pPr>
              <a:lnSpc>
                <a:spcPct val="80000"/>
              </a:lnSpc>
              <a:buFontTx/>
              <a:buAutoNum type="arabicPeriod"/>
            </a:pPr>
            <a:r>
              <a:rPr lang="en-US" altLang="ja-JP" sz="800" smtClean="0"/>
              <a:t>2012 IBM Global Data Center Study</a:t>
            </a:r>
          </a:p>
          <a:p>
            <a:pPr>
              <a:lnSpc>
                <a:spcPct val="80000"/>
              </a:lnSpc>
              <a:buFontTx/>
              <a:buAutoNum type="arabicPeriod"/>
            </a:pPr>
            <a:r>
              <a:rPr lang="en-US" altLang="ja-JP" sz="800" smtClean="0"/>
              <a:t>2011 IBM GBS IBV Study, “The power of cloud: driving business model innovation</a:t>
            </a:r>
          </a:p>
          <a:p>
            <a:pPr>
              <a:lnSpc>
                <a:spcPct val="80000"/>
              </a:lnSpc>
            </a:pPr>
            <a:endParaRPr lang="en-US" altLang="ja-JP" sz="8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5225" indent="-233363"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7088" indent="-233363" defTabSz="931863" eaLnBrk="0" hangingPunct="0">
              <a:defRPr>
                <a:solidFill>
                  <a:schemeClr val="tx1"/>
                </a:solidFill>
                <a:latin typeface="Arial" pitchFamily="34" charset="0"/>
                <a:ea typeface="MS PGothic" pitchFamily="34" charset="-128"/>
              </a:defRPr>
            </a:lvl5pPr>
            <a:lvl6pPr marL="2554288"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11488"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8688"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5888"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18AC9FD6-956D-49FE-8932-68B579AC97B9}" type="slidenum">
              <a:rPr lang="en-US" sz="1200"/>
              <a:pPr algn="r" eaLnBrk="1" hangingPunct="1"/>
              <a:t>5</a:t>
            </a:fld>
            <a:endParaRPr lang="en-US" sz="1200"/>
          </a:p>
        </p:txBody>
      </p:sp>
      <p:sp>
        <p:nvSpPr>
          <p:cNvPr id="851971"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5225" indent="-233363"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7088" indent="-233363" defTabSz="931863" eaLnBrk="0" hangingPunct="0">
              <a:defRPr>
                <a:solidFill>
                  <a:schemeClr val="tx1"/>
                </a:solidFill>
                <a:latin typeface="Arial" pitchFamily="34" charset="0"/>
                <a:ea typeface="MS PGothic" pitchFamily="34" charset="-128"/>
              </a:defRPr>
            </a:lvl5pPr>
            <a:lvl6pPr marL="2554288"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11488"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8688"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5888"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D774221F-8755-45C1-84CC-21BCE681A7C9}" type="slidenum">
              <a:rPr lang="en-US" sz="1200"/>
              <a:pPr algn="r" eaLnBrk="1" hangingPunct="1"/>
              <a:t>5</a:t>
            </a:fld>
            <a:endParaRPr lang="en-US" sz="1200"/>
          </a:p>
        </p:txBody>
      </p:sp>
      <p:sp>
        <p:nvSpPr>
          <p:cNvPr id="851972" name="Rectangle 2"/>
          <p:cNvSpPr>
            <a:spLocks noGrp="1" noRot="1" noChangeAspect="1" noChangeArrowheads="1" noTextEdit="1"/>
          </p:cNvSpPr>
          <p:nvPr>
            <p:ph type="sldImg"/>
          </p:nvPr>
        </p:nvSpPr>
        <p:spPr>
          <a:ln/>
        </p:spPr>
      </p:sp>
      <p:sp>
        <p:nvSpPr>
          <p:cNvPr id="851973" name="Rectangle 3"/>
          <p:cNvSpPr>
            <a:spLocks noGrp="1" noChangeArrowheads="1"/>
          </p:cNvSpPr>
          <p:nvPr>
            <p:ph type="body" idx="1"/>
          </p:nvPr>
        </p:nvSpPr>
        <p:spPr>
          <a:ln/>
        </p:spPr>
        <p:txBody>
          <a:bodyPr lIns="93160" tIns="46581" rIns="93160" bIns="46581"/>
          <a:lstStyle/>
          <a:p>
            <a:pPr defTabSz="457200" eaLnBrk="1" hangingPunct="1">
              <a:lnSpc>
                <a:spcPct val="80000"/>
              </a:lnSpc>
            </a:pPr>
            <a:r>
              <a:rPr lang="en-US" sz="900" b="1" smtClean="0"/>
              <a:t>Main Point:</a:t>
            </a:r>
            <a:r>
              <a:rPr lang="en-US" sz="900" smtClean="0"/>
              <a:t>  </a:t>
            </a:r>
            <a:r>
              <a:rPr lang="en-US" sz="900" b="1" smtClean="0"/>
              <a:t>Expert integrated systems</a:t>
            </a:r>
            <a:r>
              <a:rPr lang="en-US" sz="900" smtClean="0"/>
              <a:t> are </a:t>
            </a:r>
            <a:r>
              <a:rPr lang="en-US" sz="900" b="1" smtClean="0"/>
              <a:t>systems with</a:t>
            </a:r>
            <a:r>
              <a:rPr lang="en-US" sz="900" smtClean="0"/>
              <a:t> </a:t>
            </a:r>
            <a:r>
              <a:rPr lang="en-US" sz="900" b="1" smtClean="0"/>
              <a:t>integrated expertise</a:t>
            </a:r>
            <a:r>
              <a:rPr lang="en-US" sz="900" smtClean="0"/>
              <a:t> that combine the flexibility of a general purpose system, the elasticity of cloud and the simplicity of an appliance tuned to the workload – </a:t>
            </a:r>
            <a:r>
              <a:rPr lang="en-US" sz="900" b="1" smtClean="0"/>
              <a:t>fundamentally changing the experience and economics of IT.</a:t>
            </a:r>
            <a:endParaRPr lang="en-US" sz="900" b="1" i="1" smtClean="0"/>
          </a:p>
          <a:p>
            <a:pPr defTabSz="457200" eaLnBrk="1" hangingPunct="1">
              <a:lnSpc>
                <a:spcPct val="80000"/>
              </a:lnSpc>
            </a:pPr>
            <a:endParaRPr lang="en-US" sz="900" smtClean="0"/>
          </a:p>
          <a:p>
            <a:pPr defTabSz="457200" eaLnBrk="1" hangingPunct="1">
              <a:lnSpc>
                <a:spcPct val="80000"/>
              </a:lnSpc>
            </a:pPr>
            <a:r>
              <a:rPr lang="en-US" sz="900" b="1" smtClean="0"/>
              <a:t>Speaker Notes:</a:t>
            </a:r>
          </a:p>
          <a:p>
            <a:pPr defTabSz="457200" eaLnBrk="1" hangingPunct="1">
              <a:lnSpc>
                <a:spcPct val="80000"/>
              </a:lnSpc>
            </a:pPr>
            <a:r>
              <a:rPr lang="en-US" sz="900" smtClean="0"/>
              <a:t>Before we begin to talk about what’s new, I’d like to ground us again in what the PureSystems family attributes are and why it will fundamentally change both the experience and economics of IT. </a:t>
            </a:r>
          </a:p>
          <a:p>
            <a:pPr defTabSz="457200" eaLnBrk="1" hangingPunct="1">
              <a:lnSpc>
                <a:spcPct val="80000"/>
              </a:lnSpc>
            </a:pPr>
            <a:endParaRPr lang="en-US" sz="900" smtClean="0"/>
          </a:p>
          <a:p>
            <a:pPr defTabSz="457200" eaLnBrk="1" hangingPunct="1">
              <a:lnSpc>
                <a:spcPct val="80000"/>
              </a:lnSpc>
            </a:pPr>
            <a:r>
              <a:rPr lang="en-US" sz="900" smtClean="0"/>
              <a:t>Expert integrated systems are more than a static stack of self-tuned components—a server here, some database software there, serving a fixed application at the top. Instead, these systems have three truly unique attributes.</a:t>
            </a:r>
          </a:p>
          <a:p>
            <a:pPr defTabSz="457200" eaLnBrk="1" hangingPunct="1">
              <a:lnSpc>
                <a:spcPct val="80000"/>
              </a:lnSpc>
            </a:pPr>
            <a:endParaRPr lang="en-US" sz="900" smtClean="0"/>
          </a:p>
          <a:p>
            <a:pPr defTabSz="457200" eaLnBrk="1" hangingPunct="1">
              <a:lnSpc>
                <a:spcPct val="80000"/>
              </a:lnSpc>
            </a:pPr>
            <a:r>
              <a:rPr lang="en-US" sz="900" smtClean="0"/>
              <a:t>The first is built-in expertise.  Think of expert integrated systems as representing the collective knowledge of thousands of deployments, established best practices, innovative thinking, IT industry leadership, and the distilled expertise of business partners and solution providers. Captured into the system in a deployable form from the base system infrastructure through the application.</a:t>
            </a:r>
          </a:p>
          <a:p>
            <a:pPr defTabSz="457200" eaLnBrk="1" hangingPunct="1">
              <a:lnSpc>
                <a:spcPct val="80000"/>
              </a:lnSpc>
            </a:pPr>
            <a:endParaRPr lang="en-US" sz="900" smtClean="0"/>
          </a:p>
          <a:p>
            <a:pPr defTabSz="457200" eaLnBrk="1" hangingPunct="1">
              <a:lnSpc>
                <a:spcPct val="80000"/>
              </a:lnSpc>
            </a:pPr>
            <a:r>
              <a:rPr lang="en-US" sz="900" smtClean="0"/>
              <a:t>The second is that expert integrated systems are integrated by design.  All the hardware and software components are deeply integrated and tuned in the lab and packaged in the factory into a single ready-to-go system that is optimized for the workloads it will be running..  All of the integration is done for you, by experts.</a:t>
            </a:r>
          </a:p>
          <a:p>
            <a:pPr defTabSz="457200" eaLnBrk="1" hangingPunct="1">
              <a:lnSpc>
                <a:spcPct val="80000"/>
              </a:lnSpc>
            </a:pPr>
            <a:endParaRPr lang="en-US" sz="900" smtClean="0"/>
          </a:p>
          <a:p>
            <a:pPr defTabSz="457200" eaLnBrk="1" hangingPunct="1">
              <a:lnSpc>
                <a:spcPct val="80000"/>
              </a:lnSpc>
            </a:pPr>
            <a:r>
              <a:rPr lang="en-US" sz="900" smtClean="0"/>
              <a:t>The third is that the entire experience is much simpler – from the moment you start designing what you need to the time you purchase – to setting up the system – to operating, maintaining and upgrading it over time.   Management of the entire system of physical and virtual resources is integrated.  And all this is done in an open manner enabling participation by a broad ecosystem of partners to bring their industry optimized solutions to bear.</a:t>
            </a:r>
          </a:p>
          <a:p>
            <a:pPr defTabSz="457200" eaLnBrk="1" hangingPunct="1">
              <a:lnSpc>
                <a:spcPct val="80000"/>
              </a:lnSpc>
            </a:pPr>
            <a:endParaRPr lang="en-US" sz="900" smtClean="0"/>
          </a:p>
          <a:p>
            <a:pPr defTabSz="457200" eaLnBrk="1" hangingPunct="1">
              <a:lnSpc>
                <a:spcPct val="80000"/>
              </a:lnSpc>
            </a:pPr>
            <a:endParaRPr lang="en-US" sz="9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Rot="1" noChangeAspect="1" noChangeArrowheads="1" noTextEdit="1"/>
          </p:cNvSpPr>
          <p:nvPr>
            <p:ph type="sldImg"/>
          </p:nvPr>
        </p:nvSpPr>
        <p:spPr>
          <a:ln/>
        </p:spPr>
      </p:sp>
      <p:sp>
        <p:nvSpPr>
          <p:cNvPr id="847875" name="Rectangle 3"/>
          <p:cNvSpPr>
            <a:spLocks noGrp="1" noChangeArrowheads="1"/>
          </p:cNvSpPr>
          <p:nvPr>
            <p:ph type="body" idx="1"/>
          </p:nvPr>
        </p:nvSpPr>
        <p:spPr/>
        <p:txBody>
          <a:bodyPr/>
          <a:lstStyle/>
          <a:p>
            <a:r>
              <a:rPr lang="en-US" smtClean="0"/>
              <a:t>IBM is making an strategic investment developing PureSystems to deliver innovations that:</a:t>
            </a:r>
          </a:p>
          <a:p>
            <a:endParaRPr lang="en-US" smtClean="0"/>
          </a:p>
          <a:p>
            <a:pPr>
              <a:buFontTx/>
              <a:buChar char="-"/>
            </a:pPr>
            <a:r>
              <a:rPr lang="en-US" smtClean="0"/>
              <a:t>Simplify system deployment, management and maintenance</a:t>
            </a:r>
          </a:p>
          <a:p>
            <a:pPr>
              <a:buFontTx/>
              <a:buChar char="-"/>
            </a:pPr>
            <a:r>
              <a:rPr lang="en-US" smtClean="0"/>
              <a:t>deliver greater system performance, scalability and efficiency – through deep integration by design</a:t>
            </a:r>
          </a:p>
          <a:p>
            <a:pPr>
              <a:buFontTx/>
              <a:buChar char="-"/>
            </a:pPr>
            <a:r>
              <a:rPr lang="en-US" smtClean="0"/>
              <a:t>Accelerate the benefits of cloud computing</a:t>
            </a:r>
          </a:p>
          <a:p>
            <a:pPr>
              <a:buFontTx/>
              <a:buChar char="-"/>
            </a:pPr>
            <a:r>
              <a:rPr lang="en-US" smtClean="0"/>
              <a:t>Integrate and automate best practices through patterns of expertise – delivered from IBM, solution patrtners, and captured by clients, themselves</a:t>
            </a:r>
          </a:p>
          <a:p>
            <a:pPr>
              <a:buFontTx/>
              <a:buChar char="-"/>
            </a:pPr>
            <a:endParaRPr lang="en-US" smtClean="0"/>
          </a:p>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Rot="1" noChangeAspect="1" noChangeArrowheads="1" noTextEdit="1"/>
          </p:cNvSpPr>
          <p:nvPr>
            <p:ph type="sldImg"/>
          </p:nvPr>
        </p:nvSpPr>
        <p:spPr>
          <a:ln/>
        </p:spPr>
      </p:sp>
      <p:sp>
        <p:nvSpPr>
          <p:cNvPr id="835587" name="Rectangle 3"/>
          <p:cNvSpPr>
            <a:spLocks noGrp="1" noChangeArrowheads="1"/>
          </p:cNvSpPr>
          <p:nvPr>
            <p:ph type="body" idx="1"/>
          </p:nvPr>
        </p:nvSpPr>
        <p:spPr/>
        <p:txBody>
          <a:bodyPr/>
          <a:lstStyle/>
          <a:p>
            <a:pPr>
              <a:lnSpc>
                <a:spcPct val="80000"/>
              </a:lnSpc>
            </a:pPr>
            <a:r>
              <a:rPr lang="en-US" sz="800" smtClean="0"/>
              <a:t>Let me introduce you quickly to the members of the PureSystems family that you’ll be hearing more about today.</a:t>
            </a:r>
          </a:p>
          <a:p>
            <a:pPr>
              <a:lnSpc>
                <a:spcPct val="80000"/>
              </a:lnSpc>
            </a:pPr>
            <a:endParaRPr lang="en-US" sz="800" smtClean="0"/>
          </a:p>
          <a:p>
            <a:pPr>
              <a:lnSpc>
                <a:spcPct val="80000"/>
              </a:lnSpc>
            </a:pPr>
            <a:r>
              <a:rPr lang="en-US" sz="800" smtClean="0"/>
              <a:t>The </a:t>
            </a:r>
            <a:r>
              <a:rPr lang="en-US" sz="800" b="1" smtClean="0"/>
              <a:t>PureFlex System</a:t>
            </a:r>
            <a:r>
              <a:rPr lang="en-US" altLang="ja-JP" sz="800" smtClean="0"/>
              <a:t> is a comprehensive, flexible cloud INFRASTRUCTURE system with integrated expertise for IT organizations that want the simplicity of integrated and optimized servers, storage, networking, virtualization and management, BUT want to install, integrate, configure and manage the middleware, database, and runtimes ON THEIR OWN like they do today -- and then deploy and run their choice of applications.</a:t>
            </a:r>
            <a:endParaRPr lang="en-US" sz="800" smtClean="0"/>
          </a:p>
          <a:p>
            <a:pPr>
              <a:lnSpc>
                <a:spcPct val="80000"/>
              </a:lnSpc>
            </a:pPr>
            <a:endParaRPr lang="en-US" sz="800" smtClean="0"/>
          </a:p>
          <a:p>
            <a:pPr>
              <a:lnSpc>
                <a:spcPct val="80000"/>
              </a:lnSpc>
            </a:pPr>
            <a:r>
              <a:rPr lang="en-US" sz="800" smtClean="0"/>
              <a:t>The </a:t>
            </a:r>
            <a:r>
              <a:rPr lang="en-US" sz="800" b="1" smtClean="0"/>
              <a:t>PureApplication System</a:t>
            </a:r>
            <a:r>
              <a:rPr lang="en-US" sz="800" smtClean="0"/>
              <a:t> is a comprehensive cloud APPLICATION PLATFORM system with integrated expertise that is for IT organizations that not only want the simplicity of preintegrated infrastructure, like  the PureFlex System, but ALSO want integrated middleware, database, and runtimes with complete platform level monitoring and management – so that it is all factory integrated and optimized without having to do any of it themselves. This kind of system still allows control over the tuning of business processes and applications.  These systems are specifically designed for web and enterprise applications and data workloads.  </a:t>
            </a:r>
          </a:p>
          <a:p>
            <a:pPr>
              <a:lnSpc>
                <a:spcPct val="80000"/>
              </a:lnSpc>
            </a:pPr>
            <a:endParaRPr lang="en-US" sz="800" smtClean="0"/>
          </a:p>
          <a:p>
            <a:pPr>
              <a:lnSpc>
                <a:spcPct val="80000"/>
              </a:lnSpc>
            </a:pPr>
            <a:r>
              <a:rPr lang="en-US" sz="800" smtClean="0"/>
              <a:t>The </a:t>
            </a:r>
            <a:r>
              <a:rPr lang="en-US" sz="800" b="1" smtClean="0"/>
              <a:t>PureData System</a:t>
            </a:r>
            <a:r>
              <a:rPr lang="en-US" sz="800" smtClean="0"/>
              <a:t> is a comprehensive DATA PLATFORM system that, like PureApplication system, includes BOTH integrated infrastructure and middleware, but is optimized exclusively for delivering data services for transactional applications and analytics.  Because different types of applications require different types of data services we have 3 models of the PureData System – each optimized for a specific data workload:</a:t>
            </a:r>
          </a:p>
          <a:p>
            <a:pPr>
              <a:lnSpc>
                <a:spcPct val="80000"/>
              </a:lnSpc>
            </a:pPr>
            <a:endParaRPr lang="en-US" sz="800" smtClean="0"/>
          </a:p>
          <a:p>
            <a:pPr>
              <a:lnSpc>
                <a:spcPct val="80000"/>
              </a:lnSpc>
              <a:buFontTx/>
              <a:buChar char="•"/>
            </a:pPr>
            <a:r>
              <a:rPr lang="en-US" sz="800" b="1" smtClean="0"/>
              <a:t>PureData System for Transactions</a:t>
            </a:r>
            <a:r>
              <a:rPr lang="en-US" sz="800" smtClean="0"/>
              <a:t> – is for running highly reliable and scalable transactional databases</a:t>
            </a:r>
          </a:p>
          <a:p>
            <a:pPr>
              <a:lnSpc>
                <a:spcPct val="80000"/>
              </a:lnSpc>
              <a:buFontTx/>
              <a:buChar char="•"/>
            </a:pPr>
            <a:r>
              <a:rPr lang="en-US" sz="800" b="1" smtClean="0"/>
              <a:t>PureData System for Analytics</a:t>
            </a:r>
            <a:r>
              <a:rPr lang="en-US" sz="800" smtClean="0"/>
              <a:t> – which is powered by Netezza technology - is a data warehouse system for high performance analytics and reporting on large volumes of data.    Built specifically for analytics, it greatly simplifies both data and system management.</a:t>
            </a:r>
          </a:p>
          <a:p>
            <a:pPr>
              <a:lnSpc>
                <a:spcPct val="80000"/>
              </a:lnSpc>
              <a:buFontTx/>
              <a:buChar char="•"/>
            </a:pPr>
            <a:r>
              <a:rPr lang="en-US" sz="800" b="1" smtClean="0"/>
              <a:t>PureData System for Operational Analytics</a:t>
            </a:r>
            <a:r>
              <a:rPr lang="en-US" sz="800" smtClean="0"/>
              <a:t> – is an Operational Warehouse system that balances the demands of delivering analytics to real-time decision making in business operations.   It handles continuous loading of data, complex data analysis, and up to 1000 or more concurrent operational queries.</a:t>
            </a:r>
          </a:p>
          <a:p>
            <a:pPr>
              <a:lnSpc>
                <a:spcPct val="80000"/>
              </a:lnSpc>
            </a:pPr>
            <a:endParaRPr lang="en-US" sz="800" smtClean="0"/>
          </a:p>
          <a:p>
            <a:pPr>
              <a:lnSpc>
                <a:spcPct val="80000"/>
              </a:lnSpc>
            </a:pPr>
            <a:r>
              <a:rPr lang="en-US" sz="800" smtClean="0"/>
              <a:t>Together this family delivers capabilities that nobody else can match..</a:t>
            </a:r>
          </a:p>
          <a:p>
            <a:pPr>
              <a:lnSpc>
                <a:spcPct val="80000"/>
              </a:lnSpc>
            </a:pPr>
            <a:endParaRPr lang="en-US" sz="8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txBox="1">
            <a:spLocks noGrp="1" noChangeArrowheads="1"/>
          </p:cNvSpPr>
          <p:nvPr/>
        </p:nvSpPr>
        <p:spPr bwMode="auto">
          <a:xfrm>
            <a:off x="3971925" y="8831263"/>
            <a:ext cx="30368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3165" tIns="46582" rIns="93165" bIns="46582"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0778124D-0D3D-47E6-BD77-BE3EA954ABA5}" type="slidenum">
              <a:rPr lang="en-US" sz="1200"/>
              <a:pPr algn="r" eaLnBrk="1" hangingPunct="1"/>
              <a:t>18</a:t>
            </a:fld>
            <a:endParaRPr lang="en-US" sz="1200"/>
          </a:p>
        </p:txBody>
      </p:sp>
      <p:sp>
        <p:nvSpPr>
          <p:cNvPr id="91138" name="Slide Image Placeholder 1"/>
          <p:cNvSpPr>
            <a:spLocks noGrp="1" noRot="1" noChangeAspect="1" noTextEdit="1"/>
          </p:cNvSpPr>
          <p:nvPr>
            <p:ph type="sldImg"/>
          </p:nvPr>
        </p:nvSpPr>
        <p:spPr>
          <a:ln/>
          <a:extLst>
            <a:ext uri="{FAA26D3D-D897-4be2-8F04-BA451C77F1D7}">
              <ma14:placeholderFlag xmlns="" xmlns:ma14="http://schemas.microsoft.com/office/mac/drawingml/2011/main" val="1"/>
            </a:ext>
          </a:extLst>
        </p:spPr>
      </p:sp>
      <p:sp>
        <p:nvSpPr>
          <p:cNvPr id="91139" name="Notes Placeholder 2"/>
          <p:cNvSpPr>
            <a:spLocks noGrp="1"/>
          </p:cNvSpPr>
          <p:nvPr>
            <p:ph type="body" idx="1"/>
          </p:nvPr>
        </p:nvSpPr>
        <p:spPr>
          <a:xfrm>
            <a:off x="701675" y="4416425"/>
            <a:ext cx="5607050" cy="4181475"/>
          </a:xfrm>
        </p:spPr>
        <p:txBody>
          <a:bodyPr lIns="93292" tIns="46646" rIns="93292" bIns="46646"/>
          <a:lstStyle/>
          <a:p>
            <a:pPr eaLnBrk="1" hangingPunct="1">
              <a:defRPr/>
            </a:pPr>
            <a:endParaRPr lang="en-US" smtClean="0">
              <a:latin typeface="Arial" charset="0"/>
              <a:ea typeface="ＭＳ Ｐゴシック" charset="0"/>
            </a:endParaRPr>
          </a:p>
        </p:txBody>
      </p:sp>
      <p:sp>
        <p:nvSpPr>
          <p:cNvPr id="911365"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2" tIns="46646" rIns="93292" bIns="46646"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C0B93B54-A03A-49DE-81F9-A47337CCB51B}" type="slidenum">
              <a:rPr lang="en-US" sz="1200">
                <a:solidFill>
                  <a:srgbClr val="000000"/>
                </a:solidFill>
              </a:rPr>
              <a:pPr algn="r" eaLnBrk="1" hangingPunct="1"/>
              <a:t>18</a:t>
            </a:fld>
            <a:endParaRPr lang="en-US"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txBox="1">
            <a:spLocks noGrp="1" noChangeArrowheads="1"/>
          </p:cNvSpPr>
          <p:nvPr/>
        </p:nvSpPr>
        <p:spPr bwMode="auto">
          <a:xfrm>
            <a:off x="3971925" y="8831263"/>
            <a:ext cx="30368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3165" tIns="46582" rIns="93165" bIns="46582"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A9A6B796-49D5-41C3-90F3-4E2FA21BCAB6}" type="slidenum">
              <a:rPr lang="en-US" sz="1200"/>
              <a:pPr algn="r" eaLnBrk="1" hangingPunct="1"/>
              <a:t>19</a:t>
            </a:fld>
            <a:endParaRPr lang="en-US" sz="1200"/>
          </a:p>
        </p:txBody>
      </p:sp>
      <p:sp>
        <p:nvSpPr>
          <p:cNvPr id="93186" name="Slide Image Placeholder 1"/>
          <p:cNvSpPr>
            <a:spLocks noGrp="1" noRot="1" noChangeAspect="1" noTextEdit="1"/>
          </p:cNvSpPr>
          <p:nvPr>
            <p:ph type="sldImg"/>
          </p:nvPr>
        </p:nvSpPr>
        <p:spPr>
          <a:ln/>
          <a:extLst>
            <a:ext uri="{FAA26D3D-D897-4be2-8F04-BA451C77F1D7}">
              <ma14:placeholderFlag xmlns="" xmlns:ma14="http://schemas.microsoft.com/office/mac/drawingml/2011/main" val="1"/>
            </a:ext>
          </a:extLst>
        </p:spPr>
      </p:sp>
      <p:sp>
        <p:nvSpPr>
          <p:cNvPr id="93187" name="Notes Placeholder 2"/>
          <p:cNvSpPr>
            <a:spLocks noGrp="1"/>
          </p:cNvSpPr>
          <p:nvPr>
            <p:ph type="body" idx="1"/>
          </p:nvPr>
        </p:nvSpPr>
        <p:spPr>
          <a:xfrm>
            <a:off x="701675" y="4416425"/>
            <a:ext cx="5607050" cy="4181475"/>
          </a:xfrm>
        </p:spPr>
        <p:txBody>
          <a:bodyPr lIns="93292" tIns="46646" rIns="93292" bIns="46646"/>
          <a:lstStyle/>
          <a:p>
            <a:pPr eaLnBrk="1" hangingPunct="1">
              <a:defRPr/>
            </a:pPr>
            <a:endParaRPr lang="en-US" smtClean="0">
              <a:latin typeface="Arial" charset="0"/>
              <a:ea typeface="ＭＳ Ｐゴシック" charset="0"/>
            </a:endParaRPr>
          </a:p>
        </p:txBody>
      </p:sp>
      <p:sp>
        <p:nvSpPr>
          <p:cNvPr id="909317"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2" tIns="46646" rIns="93292" bIns="46646"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1FDF7754-4EEE-4C37-97CB-671C0DA60909}" type="slidenum">
              <a:rPr lang="en-US" sz="1200">
                <a:solidFill>
                  <a:srgbClr val="000000"/>
                </a:solidFill>
              </a:rPr>
              <a:pPr algn="r" eaLnBrk="1" hangingPunct="1"/>
              <a:t>19</a:t>
            </a:fld>
            <a:endParaRPr lang="en-US" sz="120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txBox="1">
            <a:spLocks noGrp="1" noChangeArrowheads="1"/>
          </p:cNvSpPr>
          <p:nvPr/>
        </p:nvSpPr>
        <p:spPr bwMode="auto">
          <a:xfrm>
            <a:off x="3971925" y="8831263"/>
            <a:ext cx="30368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3165" tIns="46582" rIns="93165" bIns="46582"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52443E53-3AA8-43D2-8C49-1CB1FB428989}" type="slidenum">
              <a:rPr lang="en-US" sz="1200"/>
              <a:pPr algn="r" eaLnBrk="1" hangingPunct="1"/>
              <a:t>20</a:t>
            </a:fld>
            <a:endParaRPr lang="en-US" sz="1200"/>
          </a:p>
        </p:txBody>
      </p:sp>
      <p:sp>
        <p:nvSpPr>
          <p:cNvPr id="95234" name="Slide Image Placeholder 1"/>
          <p:cNvSpPr>
            <a:spLocks noGrp="1" noRot="1" noChangeAspect="1" noTextEdit="1"/>
          </p:cNvSpPr>
          <p:nvPr>
            <p:ph type="sldImg"/>
          </p:nvPr>
        </p:nvSpPr>
        <p:spPr>
          <a:ln/>
          <a:extLst>
            <a:ext uri="{FAA26D3D-D897-4be2-8F04-BA451C77F1D7}">
              <ma14:placeholderFlag xmlns="" xmlns:ma14="http://schemas.microsoft.com/office/mac/drawingml/2011/main" val="1"/>
            </a:ext>
          </a:extLst>
        </p:spPr>
      </p:sp>
      <p:sp>
        <p:nvSpPr>
          <p:cNvPr id="95235" name="Notes Placeholder 2"/>
          <p:cNvSpPr>
            <a:spLocks noGrp="1"/>
          </p:cNvSpPr>
          <p:nvPr>
            <p:ph type="body" idx="1"/>
          </p:nvPr>
        </p:nvSpPr>
        <p:spPr>
          <a:xfrm>
            <a:off x="701675" y="4416425"/>
            <a:ext cx="5607050" cy="4181475"/>
          </a:xfrm>
        </p:spPr>
        <p:txBody>
          <a:bodyPr lIns="93292" tIns="46646" rIns="93292" bIns="46646"/>
          <a:lstStyle/>
          <a:p>
            <a:pPr eaLnBrk="1" hangingPunct="1">
              <a:defRPr/>
            </a:pPr>
            <a:endParaRPr lang="en-US" smtClean="0">
              <a:latin typeface="Arial" charset="0"/>
              <a:ea typeface="ＭＳ Ｐゴシック" charset="0"/>
            </a:endParaRPr>
          </a:p>
        </p:txBody>
      </p:sp>
      <p:sp>
        <p:nvSpPr>
          <p:cNvPr id="905221"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2" tIns="46646" rIns="93292" bIns="46646"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25776DD1-4BF6-4E5D-87F9-623323614A40}" type="slidenum">
              <a:rPr lang="en-US" sz="1200">
                <a:solidFill>
                  <a:srgbClr val="000000"/>
                </a:solidFill>
              </a:rPr>
              <a:pPr algn="r" eaLnBrk="1" hangingPunct="1"/>
              <a:t>20</a:t>
            </a:fld>
            <a:endParaRPr lang="en-US" sz="120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txBox="1">
            <a:spLocks noGrp="1" noChangeArrowheads="1"/>
          </p:cNvSpPr>
          <p:nvPr/>
        </p:nvSpPr>
        <p:spPr bwMode="auto">
          <a:xfrm>
            <a:off x="3971925" y="8831263"/>
            <a:ext cx="30368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3165" tIns="46582" rIns="93165" bIns="46582"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78B3C3A7-8226-4995-BE13-7B9016BA6E99}" type="slidenum">
              <a:rPr lang="en-US" sz="1200"/>
              <a:pPr algn="r" eaLnBrk="1" hangingPunct="1"/>
              <a:t>21</a:t>
            </a:fld>
            <a:endParaRPr lang="en-US" sz="1200"/>
          </a:p>
        </p:txBody>
      </p:sp>
      <p:sp>
        <p:nvSpPr>
          <p:cNvPr id="915459" name="Rectangle 7"/>
          <p:cNvSpPr txBox="1">
            <a:spLocks noGrp="1" noChangeArrowheads="1"/>
          </p:cNvSpPr>
          <p:nvPr/>
        </p:nvSpPr>
        <p:spPr bwMode="auto">
          <a:xfrm>
            <a:off x="3971925" y="8831263"/>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5" tIns="46582" rIns="93165" bIns="46582" anchor="b"/>
          <a:lstStyle>
            <a:lvl1pPr defTabSz="931863" eaLnBrk="0" hangingPunct="0">
              <a:defRPr>
                <a:solidFill>
                  <a:schemeClr val="tx1"/>
                </a:solidFill>
                <a:latin typeface="Arial" pitchFamily="34" charset="0"/>
                <a:ea typeface="MS PGothic" pitchFamily="34" charset="-128"/>
              </a:defRPr>
            </a:lvl1pPr>
            <a:lvl2pPr marL="757238" indent="-292100" defTabSz="931863" eaLnBrk="0" hangingPunct="0">
              <a:defRPr>
                <a:solidFill>
                  <a:schemeClr val="tx1"/>
                </a:solidFill>
                <a:latin typeface="Arial" pitchFamily="34" charset="0"/>
                <a:ea typeface="MS PGothic" pitchFamily="34" charset="-128"/>
              </a:defRPr>
            </a:lvl2pPr>
            <a:lvl3pPr marL="1163638" indent="-231775" defTabSz="931863" eaLnBrk="0" hangingPunct="0">
              <a:defRPr>
                <a:solidFill>
                  <a:schemeClr val="tx1"/>
                </a:solidFill>
                <a:latin typeface="Arial" pitchFamily="34" charset="0"/>
                <a:ea typeface="MS PGothic" pitchFamily="34" charset="-128"/>
              </a:defRPr>
            </a:lvl3pPr>
            <a:lvl4pPr marL="1630363" indent="-233363" defTabSz="931863" eaLnBrk="0" hangingPunct="0">
              <a:defRPr>
                <a:solidFill>
                  <a:schemeClr val="tx1"/>
                </a:solidFill>
                <a:latin typeface="Arial" pitchFamily="34" charset="0"/>
                <a:ea typeface="MS PGothic" pitchFamily="34" charset="-128"/>
              </a:defRPr>
            </a:lvl4pPr>
            <a:lvl5pPr marL="2095500" indent="-233363" defTabSz="931863" eaLnBrk="0" hangingPunct="0">
              <a:defRPr>
                <a:solidFill>
                  <a:schemeClr val="tx1"/>
                </a:solidFill>
                <a:latin typeface="Arial" pitchFamily="34" charset="0"/>
                <a:ea typeface="MS PGothic" pitchFamily="34" charset="-128"/>
              </a:defRPr>
            </a:lvl5pPr>
            <a:lvl6pPr marL="2552700" indent="-233363" defTabSz="931863" eaLnBrk="0" fontAlgn="base" hangingPunct="0">
              <a:spcBef>
                <a:spcPct val="0"/>
              </a:spcBef>
              <a:spcAft>
                <a:spcPct val="0"/>
              </a:spcAft>
              <a:defRPr>
                <a:solidFill>
                  <a:schemeClr val="tx1"/>
                </a:solidFill>
                <a:latin typeface="Arial" pitchFamily="34" charset="0"/>
                <a:ea typeface="MS PGothic" pitchFamily="34" charset="-128"/>
              </a:defRPr>
            </a:lvl6pPr>
            <a:lvl7pPr marL="3009900" indent="-233363" defTabSz="931863" eaLnBrk="0" fontAlgn="base" hangingPunct="0">
              <a:spcBef>
                <a:spcPct val="0"/>
              </a:spcBef>
              <a:spcAft>
                <a:spcPct val="0"/>
              </a:spcAft>
              <a:defRPr>
                <a:solidFill>
                  <a:schemeClr val="tx1"/>
                </a:solidFill>
                <a:latin typeface="Arial" pitchFamily="34" charset="0"/>
                <a:ea typeface="MS PGothic" pitchFamily="34" charset="-128"/>
              </a:defRPr>
            </a:lvl7pPr>
            <a:lvl8pPr marL="3467100" indent="-233363" defTabSz="931863" eaLnBrk="0" fontAlgn="base" hangingPunct="0">
              <a:spcBef>
                <a:spcPct val="0"/>
              </a:spcBef>
              <a:spcAft>
                <a:spcPct val="0"/>
              </a:spcAft>
              <a:defRPr>
                <a:solidFill>
                  <a:schemeClr val="tx1"/>
                </a:solidFill>
                <a:latin typeface="Arial" pitchFamily="34" charset="0"/>
                <a:ea typeface="MS PGothic" pitchFamily="34" charset="-128"/>
              </a:defRPr>
            </a:lvl8pPr>
            <a:lvl9pPr marL="3924300" indent="-233363" defTabSz="931863" eaLnBrk="0" fontAlgn="base" hangingPunct="0">
              <a:spcBef>
                <a:spcPct val="0"/>
              </a:spcBef>
              <a:spcAft>
                <a:spcPct val="0"/>
              </a:spcAft>
              <a:defRPr>
                <a:solidFill>
                  <a:schemeClr val="tx1"/>
                </a:solidFill>
                <a:latin typeface="Arial" pitchFamily="34" charset="0"/>
                <a:ea typeface="MS PGothic" pitchFamily="34" charset="-128"/>
              </a:defRPr>
            </a:lvl9pPr>
          </a:lstStyle>
          <a:p>
            <a:pPr algn="r" eaLnBrk="1" hangingPunct="1"/>
            <a:fld id="{24322347-4947-4CC0-AC64-681FA83523B4}" type="slidenum">
              <a:rPr lang="en-US" sz="1200"/>
              <a:pPr algn="r" eaLnBrk="1" hangingPunct="1"/>
              <a:t>21</a:t>
            </a:fld>
            <a:endParaRPr lang="en-US" sz="1200"/>
          </a:p>
        </p:txBody>
      </p:sp>
      <p:sp>
        <p:nvSpPr>
          <p:cNvPr id="350211"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0212" name="Rectangle 3"/>
          <p:cNvSpPr>
            <a:spLocks noGrp="1" noChangeArrowheads="1"/>
          </p:cNvSpPr>
          <p:nvPr>
            <p:ph type="body" idx="1"/>
          </p:nvPr>
        </p:nvSpPr>
        <p:spPr>
          <a:xfrm>
            <a:off x="355600" y="4295775"/>
            <a:ext cx="6232525" cy="4181475"/>
          </a:xfrm>
        </p:spPr>
        <p:txBody>
          <a:bodyPr lIns="93165" tIns="46582" rIns="93165" bIns="46582"/>
          <a:lstStyle/>
          <a:p>
            <a:pPr eaLnBrk="1" hangingPunct="1">
              <a:defRPr/>
            </a:pPr>
            <a:endParaRPr lang="en-US" sz="1000" smtClean="0">
              <a:latin typeface="Arial" charset="0"/>
              <a:ea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9" descr="PureSystems_PPT_IntroSlide-whit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ibm_sp_lockup_western-0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black">
          <a:xfrm>
            <a:off x="5916613" y="6481763"/>
            <a:ext cx="30543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r"/>
            <a:r>
              <a:rPr lang="en-US" sz="900"/>
              <a:t>© 2012 IBM Corporation</a:t>
            </a:r>
          </a:p>
        </p:txBody>
      </p:sp>
      <p:sp>
        <p:nvSpPr>
          <p:cNvPr id="24579" name="Rectangle 3"/>
          <p:cNvSpPr>
            <a:spLocks noGrp="1" noChangeArrowheads="1"/>
          </p:cNvSpPr>
          <p:nvPr>
            <p:ph type="ctrTitle"/>
          </p:nvPr>
        </p:nvSpPr>
        <p:spPr>
          <a:xfrm>
            <a:off x="266700" y="2219325"/>
            <a:ext cx="8191500" cy="660400"/>
          </a:xfrm>
        </p:spPr>
        <p:txBody>
          <a:bodyPr tIns="0"/>
          <a:lstStyle>
            <a:lvl1pPr>
              <a:defRPr sz="1600"/>
            </a:lvl1pPr>
          </a:lstStyle>
          <a:p>
            <a:r>
              <a:rPr lang="en-US"/>
              <a:t>Click to edit Master title style</a:t>
            </a:r>
          </a:p>
        </p:txBody>
      </p:sp>
    </p:spTree>
    <p:extLst>
      <p:ext uri="{BB962C8B-B14F-4D97-AF65-F5344CB8AC3E}">
        <p14:creationId xmlns:p14="http://schemas.microsoft.com/office/powerpoint/2010/main" val="960476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39187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23088" y="593725"/>
            <a:ext cx="2220912" cy="5727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5588" y="593725"/>
            <a:ext cx="65151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6032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4000" y="611188"/>
            <a:ext cx="8761413" cy="458787"/>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52400" y="1828800"/>
            <a:ext cx="8758238" cy="4491038"/>
          </a:xfrm>
        </p:spPr>
        <p:txBody>
          <a:bodyPr/>
          <a:lstStyle/>
          <a:p>
            <a:pPr lvl="0"/>
            <a:endParaRPr lang="en-US" noProof="0"/>
          </a:p>
        </p:txBody>
      </p:sp>
    </p:spTree>
    <p:extLst>
      <p:ext uri="{BB962C8B-B14F-4D97-AF65-F5344CB8AC3E}">
        <p14:creationId xmlns:p14="http://schemas.microsoft.com/office/powerpoint/2010/main" val="2384498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556792"/>
            <a:ext cx="7772400" cy="578495"/>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2204864"/>
            <a:ext cx="6400800" cy="1752600"/>
          </a:xfrm>
        </p:spPr>
        <p:txBody>
          <a:bodyPr/>
          <a:lstStyle>
            <a:lvl1pPr marL="0" indent="0" algn="l">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6463706"/>
            <a:ext cx="4067880" cy="288032"/>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fontAlgn="auto">
                <a:spcBef>
                  <a:spcPts val="0"/>
                </a:spcBef>
                <a:spcAft>
                  <a:spcPts val="0"/>
                </a:spcAft>
              </a:pPr>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fontAlgn="auto">
                <a:spcBef>
                  <a:spcPts val="0"/>
                </a:spcBef>
                <a:spcAft>
                  <a:spcPts val="0"/>
                </a:spcAft>
              </a:pPr>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7" y="6476846"/>
            <a:ext cx="4499928" cy="288032"/>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fontAlgn="auto">
              <a:spcBef>
                <a:spcPts val="0"/>
              </a:spcBef>
              <a:spcAft>
                <a:spcPts val="0"/>
              </a:spcAft>
            </a:pPr>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630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760340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659390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484784"/>
            <a:ext cx="7772400" cy="1362075"/>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36925"/>
            <a:ext cx="77724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76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554436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688819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8374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3901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661120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52606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733435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847905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724728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290113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6700" y="1841500"/>
            <a:ext cx="413385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52950" y="1841500"/>
            <a:ext cx="413385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0028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624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5395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568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182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4377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5588" y="593725"/>
            <a:ext cx="888841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266700" y="1841500"/>
            <a:ext cx="84201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a:off x="260350"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9" name="Rectangle 6"/>
          <p:cNvSpPr>
            <a:spLocks noChangeArrowheads="1"/>
          </p:cNvSpPr>
          <p:nvPr/>
        </p:nvSpPr>
        <p:spPr bwMode="black">
          <a:xfrm>
            <a:off x="5916613" y="6481763"/>
            <a:ext cx="30543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r"/>
            <a:r>
              <a:rPr lang="en-US" sz="900"/>
              <a:t>© 2012 IBM Corporation</a:t>
            </a:r>
          </a:p>
        </p:txBody>
      </p:sp>
      <p:pic>
        <p:nvPicPr>
          <p:cNvPr id="1030" name="Picture 6" descr="ibm_sp_lockup_western-02"/>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7"/>
          <p:cNvSpPr>
            <a:spLocks noChangeArrowheads="1"/>
          </p:cNvSpPr>
          <p:nvPr/>
        </p:nvSpPr>
        <p:spPr bwMode="auto">
          <a:xfrm>
            <a:off x="171450" y="6456363"/>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B58774-4635-409C-927F-BA55A696D0BF}" type="slidenum">
              <a:rPr lang="en-US" sz="1000"/>
              <a:pPr/>
              <a:t>‹#›</a:t>
            </a:fld>
            <a:endParaRPr lang="en-US" sz="1000"/>
          </a:p>
        </p:txBody>
      </p:sp>
      <p:pic>
        <p:nvPicPr>
          <p:cNvPr id="1032" name="Picture 8" descr="PureSystems_PPT_wordmark-black"/>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66700" y="301625"/>
            <a:ext cx="1463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1" r:id="rId1"/>
    <p:sldLayoutId id="2147483760" r:id="rId2"/>
    <p:sldLayoutId id="2147483759" r:id="rId3"/>
    <p:sldLayoutId id="2147483758" r:id="rId4"/>
    <p:sldLayoutId id="2147483757" r:id="rId5"/>
    <p:sldLayoutId id="2147483756" r:id="rId6"/>
    <p:sldLayoutId id="2147483755" r:id="rId7"/>
    <p:sldLayoutId id="2147483754" r:id="rId8"/>
    <p:sldLayoutId id="2147483753" r:id="rId9"/>
    <p:sldLayoutId id="2147483752" r:id="rId10"/>
    <p:sldLayoutId id="2147483751" r:id="rId11"/>
    <p:sldLayoutId id="2147483750" r:id="rId12"/>
  </p:sldLayoutIdLst>
  <p:transition/>
  <p:txStyles>
    <p:titleStyle>
      <a:lvl1pPr algn="l" rtl="0" eaLnBrk="0" fontAlgn="base" hangingPunct="0">
        <a:spcBef>
          <a:spcPct val="0"/>
        </a:spcBef>
        <a:spcAft>
          <a:spcPct val="0"/>
        </a:spcAft>
        <a:defRPr sz="2200">
          <a:solidFill>
            <a:schemeClr val="tx2"/>
          </a:solidFill>
          <a:latin typeface="+mj-lt"/>
          <a:ea typeface="MS PGothic" pitchFamily="34" charset="-128"/>
          <a:cs typeface="+mj-cs"/>
        </a:defRPr>
      </a:lvl1pPr>
      <a:lvl2pPr algn="l" rtl="0" eaLnBrk="0" fontAlgn="base" hangingPunct="0">
        <a:spcBef>
          <a:spcPct val="0"/>
        </a:spcBef>
        <a:spcAft>
          <a:spcPct val="0"/>
        </a:spcAft>
        <a:defRPr sz="2200">
          <a:solidFill>
            <a:schemeClr val="tx2"/>
          </a:solidFill>
          <a:latin typeface="Arial" pitchFamily="34" charset="0"/>
          <a:ea typeface="MS PGothic" pitchFamily="34" charset="-128"/>
        </a:defRPr>
      </a:lvl2pPr>
      <a:lvl3pPr algn="l" rtl="0" eaLnBrk="0" fontAlgn="base" hangingPunct="0">
        <a:spcBef>
          <a:spcPct val="0"/>
        </a:spcBef>
        <a:spcAft>
          <a:spcPct val="0"/>
        </a:spcAft>
        <a:defRPr sz="2200">
          <a:solidFill>
            <a:schemeClr val="tx2"/>
          </a:solidFill>
          <a:latin typeface="Arial" pitchFamily="34" charset="0"/>
          <a:ea typeface="MS PGothic" pitchFamily="34" charset="-128"/>
        </a:defRPr>
      </a:lvl3pPr>
      <a:lvl4pPr algn="l" rtl="0" eaLnBrk="0" fontAlgn="base" hangingPunct="0">
        <a:spcBef>
          <a:spcPct val="0"/>
        </a:spcBef>
        <a:spcAft>
          <a:spcPct val="0"/>
        </a:spcAft>
        <a:defRPr sz="2200">
          <a:solidFill>
            <a:schemeClr val="tx2"/>
          </a:solidFill>
          <a:latin typeface="Arial" pitchFamily="34" charset="0"/>
          <a:ea typeface="MS PGothic" pitchFamily="34" charset="-128"/>
        </a:defRPr>
      </a:lvl4pPr>
      <a:lvl5pPr algn="l" rtl="0" eaLnBrk="0" fontAlgn="base" hangingPunct="0">
        <a:spcBef>
          <a:spcPct val="0"/>
        </a:spcBef>
        <a:spcAft>
          <a:spcPct val="0"/>
        </a:spcAft>
        <a:defRPr sz="2200">
          <a:solidFill>
            <a:schemeClr val="tx2"/>
          </a:solidFill>
          <a:latin typeface="Arial" pitchFamily="34" charset="0"/>
          <a:ea typeface="MS PGothic" pitchFamily="34" charset="-128"/>
        </a:defRPr>
      </a:lvl5pPr>
      <a:lvl6pPr marL="457200" algn="l" rtl="0" fontAlgn="base">
        <a:spcBef>
          <a:spcPct val="0"/>
        </a:spcBef>
        <a:spcAft>
          <a:spcPct val="0"/>
        </a:spcAft>
        <a:defRPr sz="2200">
          <a:solidFill>
            <a:schemeClr val="tx2"/>
          </a:solidFill>
          <a:latin typeface="Arial" pitchFamily="34" charset="0"/>
        </a:defRPr>
      </a:lvl6pPr>
      <a:lvl7pPr marL="914400" algn="l" rtl="0" fontAlgn="base">
        <a:spcBef>
          <a:spcPct val="0"/>
        </a:spcBef>
        <a:spcAft>
          <a:spcPct val="0"/>
        </a:spcAft>
        <a:defRPr sz="2200">
          <a:solidFill>
            <a:schemeClr val="tx2"/>
          </a:solidFill>
          <a:latin typeface="Arial" pitchFamily="34" charset="0"/>
        </a:defRPr>
      </a:lvl7pPr>
      <a:lvl8pPr marL="1371600" algn="l" rtl="0" fontAlgn="base">
        <a:spcBef>
          <a:spcPct val="0"/>
        </a:spcBef>
        <a:spcAft>
          <a:spcPct val="0"/>
        </a:spcAft>
        <a:defRPr sz="2200">
          <a:solidFill>
            <a:schemeClr val="tx2"/>
          </a:solidFill>
          <a:latin typeface="Arial" pitchFamily="34" charset="0"/>
        </a:defRPr>
      </a:lvl8pPr>
      <a:lvl9pPr marL="1828800" algn="l" rtl="0" fontAlgn="base">
        <a:spcBef>
          <a:spcPct val="0"/>
        </a:spcBef>
        <a:spcAft>
          <a:spcPct val="0"/>
        </a:spcAft>
        <a:defRPr sz="2200">
          <a:solidFill>
            <a:schemeClr val="tx2"/>
          </a:solidFill>
          <a:latin typeface="Arial" pitchFamily="34" charset="0"/>
        </a:defRPr>
      </a:lvl9pPr>
    </p:titleStyle>
    <p:body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mn-lt"/>
          <a:ea typeface="MS PGothic" pitchFamily="34" charset="-128"/>
          <a:cs typeface="+mn-cs"/>
        </a:defRPr>
      </a:lvl1pPr>
      <a:lvl2pPr marL="515938" indent="-225425" algn="l" rtl="0" eaLnBrk="0" fontAlgn="base" hangingPunct="0">
        <a:spcBef>
          <a:spcPct val="20000"/>
        </a:spcBef>
        <a:spcAft>
          <a:spcPct val="0"/>
        </a:spcAft>
        <a:buClr>
          <a:schemeClr val="tx1"/>
        </a:buClr>
        <a:buFont typeface="Symbol" pitchFamily="18" charset="2"/>
        <a:buChar char="-"/>
        <a:defRPr sz="1600">
          <a:solidFill>
            <a:srgbClr val="000000"/>
          </a:solidFill>
          <a:latin typeface="+mn-lt"/>
          <a:ea typeface="MS PGothic" pitchFamily="34" charset="-128"/>
        </a:defRPr>
      </a:lvl2pPr>
      <a:lvl3pPr marL="804863" indent="-171450" algn="l" rtl="0" eaLnBrk="0" fontAlgn="base" hangingPunct="0">
        <a:spcBef>
          <a:spcPct val="20000"/>
        </a:spcBef>
        <a:spcAft>
          <a:spcPct val="0"/>
        </a:spcAft>
        <a:buClr>
          <a:schemeClr val="tx1"/>
        </a:buClr>
        <a:buChar char="•"/>
        <a:defRPr sz="1600">
          <a:solidFill>
            <a:srgbClr val="000000"/>
          </a:solidFill>
          <a:latin typeface="+mn-lt"/>
          <a:ea typeface="MS PGothic" pitchFamily="34" charset="-128"/>
        </a:defRPr>
      </a:lvl3pPr>
      <a:lvl4pPr marL="1430338" indent="-176213" algn="l" rtl="0" eaLnBrk="0" fontAlgn="base" hangingPunct="0">
        <a:spcBef>
          <a:spcPct val="20000"/>
        </a:spcBef>
        <a:spcAft>
          <a:spcPct val="0"/>
        </a:spcAft>
        <a:buClr>
          <a:schemeClr val="tx1"/>
        </a:buClr>
        <a:buChar char="•"/>
        <a:defRPr sz="1400">
          <a:solidFill>
            <a:srgbClr val="000000"/>
          </a:solidFill>
          <a:latin typeface="+mn-lt"/>
          <a:ea typeface="MS PGothic" pitchFamily="34" charset="-128"/>
        </a:defRPr>
      </a:lvl4pPr>
      <a:lvl5pPr marL="1719263" indent="-7938" algn="l" rtl="0" eaLnBrk="0" fontAlgn="base" hangingPunct="0">
        <a:spcBef>
          <a:spcPct val="20000"/>
        </a:spcBef>
        <a:spcAft>
          <a:spcPct val="0"/>
        </a:spcAft>
        <a:buClr>
          <a:schemeClr val="tx1"/>
        </a:buClr>
        <a:defRPr sz="1200">
          <a:solidFill>
            <a:srgbClr val="000000"/>
          </a:solidFill>
          <a:latin typeface="+mn-lt"/>
          <a:ea typeface="MS PGothic" pitchFamily="34" charset="-128"/>
        </a:defRPr>
      </a:lvl5pPr>
      <a:lvl6pPr marL="2176463" indent="-7938" algn="l" rtl="0" fontAlgn="base">
        <a:spcBef>
          <a:spcPct val="20000"/>
        </a:spcBef>
        <a:spcAft>
          <a:spcPct val="0"/>
        </a:spcAft>
        <a:buClr>
          <a:schemeClr val="tx1"/>
        </a:buClr>
        <a:defRPr sz="1200">
          <a:solidFill>
            <a:srgbClr val="000000"/>
          </a:solidFill>
          <a:latin typeface="+mn-lt"/>
        </a:defRPr>
      </a:lvl6pPr>
      <a:lvl7pPr marL="2633663" indent="-7938" algn="l" rtl="0" fontAlgn="base">
        <a:spcBef>
          <a:spcPct val="20000"/>
        </a:spcBef>
        <a:spcAft>
          <a:spcPct val="0"/>
        </a:spcAft>
        <a:buClr>
          <a:schemeClr val="tx1"/>
        </a:buClr>
        <a:defRPr sz="1200">
          <a:solidFill>
            <a:srgbClr val="000000"/>
          </a:solidFill>
          <a:latin typeface="+mn-lt"/>
        </a:defRPr>
      </a:lvl7pPr>
      <a:lvl8pPr marL="3090863" indent="-7938" algn="l" rtl="0" fontAlgn="base">
        <a:spcBef>
          <a:spcPct val="20000"/>
        </a:spcBef>
        <a:spcAft>
          <a:spcPct val="0"/>
        </a:spcAft>
        <a:buClr>
          <a:schemeClr val="tx1"/>
        </a:buClr>
        <a:defRPr sz="1200">
          <a:solidFill>
            <a:srgbClr val="000000"/>
          </a:solidFill>
          <a:latin typeface="+mn-lt"/>
        </a:defRPr>
      </a:lvl8pPr>
      <a:lvl9pPr marL="3548063" indent="-7938" algn="l" rtl="0" fontAlgn="base">
        <a:spcBef>
          <a:spcPct val="20000"/>
        </a:spcBef>
        <a:spcAft>
          <a:spcPct val="0"/>
        </a:spcAft>
        <a:buClr>
          <a:schemeClr val="tx1"/>
        </a:buClr>
        <a:defRPr sz="12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562074"/>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980728"/>
            <a:ext cx="8229600" cy="54006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48798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2A548F-CF34-4B50-B370-B3732F5B80E4}" type="datetimeFigureOut">
              <a:rPr lang="zh-CN" altLang="en-US" smtClean="0">
                <a:solidFill>
                  <a:prstClr val="black">
                    <a:tint val="75000"/>
                  </a:prstClr>
                </a:solidFill>
                <a:latin typeface="Verdana"/>
                <a:ea typeface="微软雅黑"/>
                <a:cs typeface="Arial" charset="0"/>
              </a:rPr>
              <a:pPr fontAlgn="auto">
                <a:spcBef>
                  <a:spcPts val="0"/>
                </a:spcBef>
                <a:spcAft>
                  <a:spcPts val="0"/>
                </a:spcAft>
              </a:pPr>
              <a:t>2018/1/5</a:t>
            </a:fld>
            <a:endParaRPr lang="zh-CN" altLang="en-US">
              <a:solidFill>
                <a:prstClr val="black">
                  <a:tint val="75000"/>
                </a:prstClr>
              </a:solidFill>
              <a:latin typeface="Verdana"/>
              <a:ea typeface="微软雅黑"/>
              <a:cs typeface="Arial" charset="0"/>
            </a:endParaRPr>
          </a:p>
        </p:txBody>
      </p:sp>
      <p:sp>
        <p:nvSpPr>
          <p:cNvPr id="5" name="页脚占位符 4"/>
          <p:cNvSpPr>
            <a:spLocks noGrp="1"/>
          </p:cNvSpPr>
          <p:nvPr>
            <p:ph type="ftr" sz="quarter" idx="3"/>
          </p:nvPr>
        </p:nvSpPr>
        <p:spPr>
          <a:xfrm>
            <a:off x="3124200" y="648798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Verdana"/>
              <a:ea typeface="微软雅黑"/>
              <a:cs typeface="Arial" charset="0"/>
            </a:endParaRPr>
          </a:p>
        </p:txBody>
      </p:sp>
      <p:sp>
        <p:nvSpPr>
          <p:cNvPr id="6" name="灯片编号占位符 5"/>
          <p:cNvSpPr>
            <a:spLocks noGrp="1"/>
          </p:cNvSpPr>
          <p:nvPr>
            <p:ph type="sldNum" sz="quarter" idx="4"/>
          </p:nvPr>
        </p:nvSpPr>
        <p:spPr>
          <a:xfrm>
            <a:off x="6553200" y="648798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E6F7F160-E61C-4897-94C3-BDF1D09C6643}" type="slidenum">
              <a:rPr lang="zh-CN" altLang="en-US" smtClean="0">
                <a:solidFill>
                  <a:prstClr val="black">
                    <a:tint val="75000"/>
                  </a:prstClr>
                </a:solidFill>
                <a:latin typeface="Verdana"/>
                <a:ea typeface="微软雅黑"/>
                <a:cs typeface="Arial" charset="0"/>
              </a:rPr>
              <a:pPr fontAlgn="auto">
                <a:spcBef>
                  <a:spcPts val="0"/>
                </a:spcBef>
                <a:spcAft>
                  <a:spcPts val="0"/>
                </a:spcAft>
              </a:pPr>
              <a:t>‹#›</a:t>
            </a:fld>
            <a:endParaRPr lang="zh-CN" altLang="en-US">
              <a:solidFill>
                <a:prstClr val="black">
                  <a:tint val="75000"/>
                </a:prstClr>
              </a:solidFill>
              <a:latin typeface="Verdana"/>
              <a:ea typeface="微软雅黑"/>
              <a:cs typeface="Arial" charset="0"/>
            </a:endParaRPr>
          </a:p>
        </p:txBody>
      </p:sp>
      <p:cxnSp>
        <p:nvCxnSpPr>
          <p:cNvPr id="7" name="直接连接符 6"/>
          <p:cNvCxnSpPr/>
          <p:nvPr userDrawn="1"/>
        </p:nvCxnSpPr>
        <p:spPr>
          <a:xfrm>
            <a:off x="431632" y="90872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54676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1.emf"/><Relationship Id="rId5" Type="http://schemas.openxmlformats.org/officeDocument/2006/relationships/image" Target="../media/image80.jpe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1.emf"/><Relationship Id="rId5" Type="http://schemas.openxmlformats.org/officeDocument/2006/relationships/image" Target="../media/image83.jpe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1.emf"/><Relationship Id="rId5" Type="http://schemas.openxmlformats.org/officeDocument/2006/relationships/image" Target="../media/image85.jpeg"/><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png"/><Relationship Id="rId7" Type="http://schemas.openxmlformats.org/officeDocument/2006/relationships/image" Target="../media/image90.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9.jpeg"/><Relationship Id="rId5" Type="http://schemas.openxmlformats.org/officeDocument/2006/relationships/image" Target="../media/image88.jpeg"/><Relationship Id="rId10" Type="http://schemas.openxmlformats.org/officeDocument/2006/relationships/image" Target="../media/image93.emf"/><Relationship Id="rId4" Type="http://schemas.openxmlformats.org/officeDocument/2006/relationships/image" Target="../media/image87.jpeg"/><Relationship Id="rId9" Type="http://schemas.openxmlformats.org/officeDocument/2006/relationships/image" Target="../media/image92.emf"/></Relationships>
</file>

<file path=ppt/slides/_rels/slide2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18.png"/><Relationship Id="rId18" Type="http://schemas.openxmlformats.org/officeDocument/2006/relationships/slide" Target="slide14.xml"/><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7.png"/><Relationship Id="rId17" Type="http://schemas.openxmlformats.org/officeDocument/2006/relationships/slide" Target="slide13.xml"/><Relationship Id="rId2" Type="http://schemas.openxmlformats.org/officeDocument/2006/relationships/notesSlide" Target="../notesSlides/notesSlide13.xml"/><Relationship Id="rId16"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6.png"/><Relationship Id="rId5" Type="http://schemas.openxmlformats.org/officeDocument/2006/relationships/image" Target="../media/image111.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png"/><Relationship Id="rId14" Type="http://schemas.openxmlformats.org/officeDocument/2006/relationships/image" Target="../media/image119.png"/></Relationships>
</file>

<file path=ppt/slides/_rels/slide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27.xml.rels><?xml version="1.0" encoding="UTF-8" standalone="yes"?>
<Relationships xmlns="http://schemas.openxmlformats.org/package/2006/relationships"><Relationship Id="rId8" Type="http://schemas.openxmlformats.org/officeDocument/2006/relationships/hyperlink" Target="http://youtu.be/YjJlSJf2fEM" TargetMode="External"/><Relationship Id="rId13" Type="http://schemas.openxmlformats.org/officeDocument/2006/relationships/hyperlink" Target="http://youtu.be/U7ICZsIozeg" TargetMode="External"/><Relationship Id="rId18" Type="http://schemas.openxmlformats.org/officeDocument/2006/relationships/image" Target="../media/image126.png"/><Relationship Id="rId3" Type="http://schemas.openxmlformats.org/officeDocument/2006/relationships/hyperlink" Target="http://youtu.be/AHlHsO4dW2A" TargetMode="External"/><Relationship Id="rId21" Type="http://schemas.openxmlformats.org/officeDocument/2006/relationships/image" Target="../media/image129.png"/><Relationship Id="rId7" Type="http://schemas.openxmlformats.org/officeDocument/2006/relationships/hyperlink" Target="http://youtu.be/RUoHaH_KwuE" TargetMode="External"/><Relationship Id="rId12" Type="http://schemas.openxmlformats.org/officeDocument/2006/relationships/hyperlink" Target="http://youtu.be/sGhNVDynDA0" TargetMode="External"/><Relationship Id="rId17" Type="http://schemas.openxmlformats.org/officeDocument/2006/relationships/image" Target="../media/image125.png"/><Relationship Id="rId2" Type="http://schemas.openxmlformats.org/officeDocument/2006/relationships/image" Target="../media/image59.png"/><Relationship Id="rId16" Type="http://schemas.openxmlformats.org/officeDocument/2006/relationships/hyperlink" Target="http://youtu.be/B-gKcZEMbc0" TargetMode="External"/><Relationship Id="rId20"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hyperlink" Target="http://youtu.be/0mea2Vwdga8" TargetMode="External"/><Relationship Id="rId11" Type="http://schemas.openxmlformats.org/officeDocument/2006/relationships/hyperlink" Target="http://youtu.be/Dpx_P-DNYjE" TargetMode="External"/><Relationship Id="rId5" Type="http://schemas.openxmlformats.org/officeDocument/2006/relationships/hyperlink" Target="http://youtu.be/GDGpzkQm8kU" TargetMode="External"/><Relationship Id="rId15" Type="http://schemas.openxmlformats.org/officeDocument/2006/relationships/hyperlink" Target="http://youtu.be/GUBIZMicjjg" TargetMode="External"/><Relationship Id="rId10" Type="http://schemas.openxmlformats.org/officeDocument/2006/relationships/hyperlink" Target="http://youtu.be/UiL0ETJrCrg" TargetMode="External"/><Relationship Id="rId19" Type="http://schemas.openxmlformats.org/officeDocument/2006/relationships/image" Target="../media/image127.png"/><Relationship Id="rId4" Type="http://schemas.openxmlformats.org/officeDocument/2006/relationships/hyperlink" Target="http://youtu.be/agmMLFOqGXs" TargetMode="External"/><Relationship Id="rId9" Type="http://schemas.openxmlformats.org/officeDocument/2006/relationships/hyperlink" Target="http://youtu.be/VO2waSrDuIc" TargetMode="External"/><Relationship Id="rId14" Type="http://schemas.openxmlformats.org/officeDocument/2006/relationships/hyperlink" Target="http://youtu.be/WFodJ4YX6h0"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ctrTitle" idx="4294967295"/>
          </p:nvPr>
        </p:nvSpPr>
        <p:spPr>
          <a:xfrm>
            <a:off x="93663" y="1580074"/>
            <a:ext cx="5721350" cy="4524299"/>
          </a:xfrm>
        </p:spPr>
        <p:txBody>
          <a:bodyPr lIns="91422" tIns="45712" rIns="91422" bIns="45712" anchor="t"/>
          <a:lstStyle/>
          <a:p>
            <a:pPr eaLnBrk="1" hangingPunct="1"/>
            <a:r>
              <a:rPr lang="en-US" sz="3600" b="1" dirty="0" smtClean="0">
                <a:solidFill>
                  <a:srgbClr val="000000"/>
                </a:solidFill>
              </a:rPr>
              <a:t>IBM </a:t>
            </a:r>
            <a:r>
              <a:rPr lang="en-US" sz="3600" b="1" dirty="0" err="1" smtClean="0">
                <a:solidFill>
                  <a:srgbClr val="000000"/>
                </a:solidFill>
              </a:rPr>
              <a:t>PureFlex</a:t>
            </a:r>
            <a:r>
              <a:rPr lang="hu-HU" sz="3600" b="1" dirty="0" smtClean="0">
                <a:solidFill>
                  <a:srgbClr val="000000"/>
                </a:solidFill>
              </a:rPr>
              <a:t> </a:t>
            </a:r>
            <a:r>
              <a:rPr lang="en-US" sz="3600" b="1" dirty="0" smtClean="0">
                <a:solidFill>
                  <a:srgbClr val="000000"/>
                </a:solidFill>
              </a:rPr>
              <a:t>and </a:t>
            </a:r>
            <a:r>
              <a:rPr lang="hu-HU" sz="3600" b="1" dirty="0" smtClean="0">
                <a:solidFill>
                  <a:srgbClr val="000000"/>
                </a:solidFill>
              </a:rPr>
              <a:t/>
            </a:r>
            <a:br>
              <a:rPr lang="hu-HU" sz="3600" b="1" dirty="0" smtClean="0">
                <a:solidFill>
                  <a:srgbClr val="000000"/>
                </a:solidFill>
              </a:rPr>
            </a:br>
            <a:r>
              <a:rPr lang="en-US" sz="3600" b="1" dirty="0" smtClean="0">
                <a:solidFill>
                  <a:srgbClr val="000000"/>
                </a:solidFill>
              </a:rPr>
              <a:t>IBM Flex System</a:t>
            </a:r>
            <a:br>
              <a:rPr lang="en-US" sz="3600" b="1" dirty="0" smtClean="0">
                <a:solidFill>
                  <a:srgbClr val="000000"/>
                </a:solidFill>
              </a:rPr>
            </a:br>
            <a:r>
              <a:rPr lang="en-US" sz="2000" i="1" dirty="0" smtClean="0">
                <a:solidFill>
                  <a:schemeClr val="bg2"/>
                </a:solidFill>
              </a:rPr>
              <a:t>Delivering Cloud Infrastructure through Expert Integrated Systems</a:t>
            </a:r>
            <a:br>
              <a:rPr lang="en-US" sz="2000" i="1" dirty="0" smtClean="0">
                <a:solidFill>
                  <a:schemeClr val="bg2"/>
                </a:solidFill>
              </a:rPr>
            </a:br>
            <a:r>
              <a:rPr lang="en-US" sz="2800" i="1" dirty="0" smtClean="0">
                <a:solidFill>
                  <a:schemeClr val="bg2"/>
                </a:solidFill>
              </a:rPr>
              <a:t/>
            </a:r>
            <a:br>
              <a:rPr lang="en-US" sz="2800" i="1" dirty="0" smtClean="0">
                <a:solidFill>
                  <a:schemeClr val="bg2"/>
                </a:solidFill>
              </a:rPr>
            </a:br>
            <a:r>
              <a:rPr lang="hu-HU" sz="2400" i="1" dirty="0" smtClean="0">
                <a:solidFill>
                  <a:schemeClr val="bg2"/>
                </a:solidFill>
              </a:rPr>
              <a:t/>
            </a:r>
            <a:br>
              <a:rPr lang="hu-HU" sz="2400" i="1" dirty="0" smtClean="0">
                <a:solidFill>
                  <a:schemeClr val="bg2"/>
                </a:solidFill>
              </a:rPr>
            </a:br>
            <a:r>
              <a:rPr lang="hu-HU" sz="2400" i="1" dirty="0">
                <a:solidFill>
                  <a:schemeClr val="bg2"/>
                </a:solidFill>
              </a:rPr>
              <a:t/>
            </a:r>
            <a:br>
              <a:rPr lang="hu-HU" sz="2400" i="1" dirty="0">
                <a:solidFill>
                  <a:schemeClr val="bg2"/>
                </a:solidFill>
              </a:rPr>
            </a:br>
            <a:r>
              <a:rPr lang="hu-HU" sz="2400" i="1" dirty="0" smtClean="0">
                <a:solidFill>
                  <a:schemeClr val="bg2"/>
                </a:solidFill>
              </a:rPr>
              <a:t/>
            </a:r>
            <a:br>
              <a:rPr lang="hu-HU" sz="2400" i="1" dirty="0" smtClean="0">
                <a:solidFill>
                  <a:schemeClr val="bg2"/>
                </a:solidFill>
              </a:rPr>
            </a:br>
            <a:r>
              <a:rPr lang="hu-HU" sz="2400" i="1" dirty="0">
                <a:solidFill>
                  <a:schemeClr val="bg2"/>
                </a:solidFill>
              </a:rPr>
              <a:t/>
            </a:r>
            <a:br>
              <a:rPr lang="hu-HU" sz="2400" i="1" dirty="0">
                <a:solidFill>
                  <a:schemeClr val="bg2"/>
                </a:solidFill>
              </a:rPr>
            </a:br>
            <a:r>
              <a:rPr lang="hu-HU" sz="2400" i="1" dirty="0" smtClean="0">
                <a:solidFill>
                  <a:schemeClr val="bg2"/>
                </a:solidFill>
              </a:rPr>
              <a:t/>
            </a:r>
            <a:br>
              <a:rPr lang="hu-HU" sz="2400" i="1" dirty="0" smtClean="0">
                <a:solidFill>
                  <a:schemeClr val="bg2"/>
                </a:solidFill>
              </a:rPr>
            </a:br>
            <a:r>
              <a:rPr lang="hu-HU" sz="1400" i="1" dirty="0" smtClean="0">
                <a:solidFill>
                  <a:schemeClr val="bg2"/>
                </a:solidFill>
              </a:rPr>
              <a:t>Kósa Gábor</a:t>
            </a:r>
            <a:br>
              <a:rPr lang="hu-HU" sz="1400" i="1" dirty="0" smtClean="0">
                <a:solidFill>
                  <a:schemeClr val="bg2"/>
                </a:solidFill>
              </a:rPr>
            </a:br>
            <a:r>
              <a:rPr lang="hu-HU" sz="1400" i="1" dirty="0" smtClean="0">
                <a:solidFill>
                  <a:schemeClr val="bg2"/>
                </a:solidFill>
              </a:rPr>
              <a:t>STG – System x Brand Specialist</a:t>
            </a:r>
            <a:endParaRPr lang="en-US" sz="2400" i="1" dirty="0" smtClean="0">
              <a:solidFill>
                <a:schemeClr val="bg2"/>
              </a:solidFill>
            </a:endParaRPr>
          </a:p>
        </p:txBody>
      </p:sp>
      <p:grpSp>
        <p:nvGrpSpPr>
          <p:cNvPr id="638992" name="Group 16"/>
          <p:cNvGrpSpPr>
            <a:grpSpLocks/>
          </p:cNvGrpSpPr>
          <p:nvPr/>
        </p:nvGrpSpPr>
        <p:grpSpPr bwMode="auto">
          <a:xfrm>
            <a:off x="5961063" y="1071563"/>
            <a:ext cx="3181350" cy="5029200"/>
            <a:chOff x="3911" y="784"/>
            <a:chExt cx="1848" cy="3059"/>
          </a:xfrm>
        </p:grpSpPr>
        <p:pic>
          <p:nvPicPr>
            <p:cNvPr id="638984" name="Picture 17" descr="Expert_Integrated_Systems_PPT_MasterGraphics_0209-breaker-blue"/>
            <p:cNvPicPr>
              <a:picLocks noChangeAspect="1" noChangeArrowheads="1"/>
            </p:cNvPicPr>
            <p:nvPr/>
          </p:nvPicPr>
          <p:blipFill>
            <a:blip r:embed="rId2" cstate="email">
              <a:lum bright="-20000"/>
              <a:extLst>
                <a:ext uri="{28A0092B-C50C-407E-A947-70E740481C1C}">
                  <a14:useLocalDpi xmlns:a14="http://schemas.microsoft.com/office/drawing/2010/main"/>
                </a:ext>
              </a:extLst>
            </a:blip>
            <a:srcRect/>
            <a:stretch>
              <a:fillRect/>
            </a:stretch>
          </p:blipFill>
          <p:spPr bwMode="auto">
            <a:xfrm>
              <a:off x="3912" y="784"/>
              <a:ext cx="1775" cy="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8985" name="Picture 46" descr="PureFlex_Sil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11" y="1200"/>
              <a:ext cx="1008" cy="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8988" name="Picture 11" descr="PureFlex_Bitmap_Black"/>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4271" y="938"/>
              <a:ext cx="105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8990" name="Picture 3" descr="C:\Users\Sander Kim\Documents\IBM\Products\Flex\Photos\Demand Gen Photos\FSECLFVW_CMPRSD.jpg"/>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780" y="2557"/>
              <a:ext cx="793"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
            <p:cNvPicPr>
              <a:picLocks noChangeAspect="1" noChangeArrowheads="1"/>
            </p:cNvPicPr>
            <p:nvPr/>
          </p:nvPicPr>
          <p:blipFill>
            <a:blip r:embed="rId6" cstate="email">
              <a:lum bright="100000"/>
              <a:extLst>
                <a:ext uri="{28A0092B-C50C-407E-A947-70E740481C1C}">
                  <a14:useLocalDpi xmlns:a14="http://schemas.microsoft.com/office/drawing/2010/main"/>
                </a:ext>
              </a:extLst>
            </a:blip>
            <a:srcRect/>
            <a:stretch>
              <a:fillRect/>
            </a:stretch>
          </p:blipFill>
          <p:spPr bwMode="auto">
            <a:xfrm>
              <a:off x="4734" y="2268"/>
              <a:ext cx="1025"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rnd">
                  <a:solidFill>
                    <a:schemeClr val="bg2"/>
                  </a:solidFill>
                  <a:prstDash val="sysDot"/>
                  <a:miter lim="800000"/>
                  <a:headEnd/>
                  <a:tailEnd/>
                </a14:hiddenLine>
              </a:ext>
              <a:ext uri="{AF507438-7753-43E0-B8FC-AC1667EBCBE1}">
                <a14:hiddenEffects xmlns:a14="http://schemas.microsoft.com/office/drawing/2010/main">
                  <a:effectLst>
                    <a:outerShdw blurRad="63500" dist="17961" dir="2700000" algn="ctr" rotWithShape="0">
                      <a:srgbClr val="708688">
                        <a:alpha val="74997"/>
                      </a:srgbClr>
                    </a:outerShdw>
                  </a:effectLst>
                </a14:hiddenEffects>
              </a:ext>
            </a:extLst>
          </p:spPr>
        </p:pic>
      </p:gr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1"/>
          <p:cNvSpPr>
            <a:spLocks noChangeArrowheads="1"/>
          </p:cNvSpPr>
          <p:nvPr/>
        </p:nvSpPr>
        <p:spPr bwMode="auto">
          <a:xfrm>
            <a:off x="173038" y="663575"/>
            <a:ext cx="5646737"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p>
            <a:pPr defTabSz="685800">
              <a:lnSpc>
                <a:spcPct val="90000"/>
              </a:lnSpc>
              <a:buFont typeface="Arial" pitchFamily="34" charset="0"/>
              <a:buNone/>
            </a:pPr>
            <a:r>
              <a:rPr lang="en-US" sz="2000">
                <a:solidFill>
                  <a:srgbClr val="000000"/>
                </a:solidFill>
                <a:ea typeface="LF_Kai"/>
                <a:cs typeface="LF_Kai"/>
                <a:sym typeface="ITC Lubalin Graph Std Demi"/>
              </a:rPr>
              <a:t>IBM PureFlex: Integrated Infrastructure Overview</a:t>
            </a:r>
          </a:p>
        </p:txBody>
      </p:sp>
      <p:grpSp>
        <p:nvGrpSpPr>
          <p:cNvPr id="888854" name="Group 22"/>
          <p:cNvGrpSpPr>
            <a:grpSpLocks/>
          </p:cNvGrpSpPr>
          <p:nvPr/>
        </p:nvGrpSpPr>
        <p:grpSpPr bwMode="auto">
          <a:xfrm>
            <a:off x="-25400" y="1344613"/>
            <a:ext cx="9591675" cy="4691062"/>
            <a:chOff x="122" y="943"/>
            <a:chExt cx="5638" cy="2410"/>
          </a:xfrm>
        </p:grpSpPr>
        <p:pic>
          <p:nvPicPr>
            <p:cNvPr id="888836" name="Picture 3" descr="C:\Users\Sander Kim\Documents\IBM\Products\Flex\Photos\Demand Gen Photos\FSECLFVW_CMPRSD.jp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0" y="2582"/>
              <a:ext cx="961" cy="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8837" name="Picture 4" descr="PureFlex_Machine_NewTextOrd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7" y="1121"/>
              <a:ext cx="1000" cy="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1688" y="1210"/>
              <a:ext cx="3794" cy="2083"/>
              <a:chOff x="1435" y="986"/>
              <a:chExt cx="3915" cy="2778"/>
            </a:xfrm>
          </p:grpSpPr>
          <p:sp>
            <p:nvSpPr>
              <p:cNvPr id="888840" name="Rectangle 6"/>
              <p:cNvSpPr>
                <a:spLocks noChangeArrowheads="1"/>
              </p:cNvSpPr>
              <p:nvPr/>
            </p:nvSpPr>
            <p:spPr bwMode="auto">
              <a:xfrm>
                <a:off x="1435" y="986"/>
                <a:ext cx="3915" cy="415"/>
              </a:xfrm>
              <a:prstGeom prst="rect">
                <a:avLst/>
              </a:prstGeom>
              <a:solidFill>
                <a:srgbClr val="C0C0C0">
                  <a:alpha val="5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nchor="ctr"/>
              <a:lstStyle/>
              <a:p>
                <a:pPr defTabSz="685800">
                  <a:buFont typeface="Arial" pitchFamily="34" charset="0"/>
                  <a:buChar char="•"/>
                </a:pPr>
                <a:endParaRPr lang="hu-HU" sz="1100"/>
              </a:p>
            </p:txBody>
          </p:sp>
          <p:sp>
            <p:nvSpPr>
              <p:cNvPr id="888841" name="Rectangle 7"/>
              <p:cNvSpPr>
                <a:spLocks noChangeArrowheads="1"/>
              </p:cNvSpPr>
              <p:nvPr/>
            </p:nvSpPr>
            <p:spPr bwMode="auto">
              <a:xfrm>
                <a:off x="1435" y="1458"/>
                <a:ext cx="3915" cy="415"/>
              </a:xfrm>
              <a:prstGeom prst="rect">
                <a:avLst/>
              </a:prstGeom>
              <a:solidFill>
                <a:srgbClr val="C0C0C0">
                  <a:alpha val="5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nchor="ctr"/>
              <a:lstStyle/>
              <a:p>
                <a:pPr defTabSz="685800">
                  <a:buFont typeface="Arial" pitchFamily="34" charset="0"/>
                  <a:buChar char="•"/>
                </a:pPr>
                <a:endParaRPr lang="hu-HU" sz="1100"/>
              </a:p>
            </p:txBody>
          </p:sp>
          <p:sp>
            <p:nvSpPr>
              <p:cNvPr id="888842" name="Rectangle 8"/>
              <p:cNvSpPr>
                <a:spLocks noChangeArrowheads="1"/>
              </p:cNvSpPr>
              <p:nvPr/>
            </p:nvSpPr>
            <p:spPr bwMode="auto">
              <a:xfrm>
                <a:off x="1435" y="1931"/>
                <a:ext cx="3915" cy="415"/>
              </a:xfrm>
              <a:prstGeom prst="rect">
                <a:avLst/>
              </a:prstGeom>
              <a:solidFill>
                <a:srgbClr val="C0C0C0">
                  <a:alpha val="5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nchor="ctr"/>
              <a:lstStyle/>
              <a:p>
                <a:pPr defTabSz="685800">
                  <a:buFont typeface="Arial" pitchFamily="34" charset="0"/>
                  <a:buChar char="•"/>
                </a:pPr>
                <a:endParaRPr lang="hu-HU" sz="1100"/>
              </a:p>
            </p:txBody>
          </p:sp>
          <p:sp>
            <p:nvSpPr>
              <p:cNvPr id="888843" name="Rectangle 9"/>
              <p:cNvSpPr>
                <a:spLocks noChangeArrowheads="1"/>
              </p:cNvSpPr>
              <p:nvPr/>
            </p:nvSpPr>
            <p:spPr bwMode="auto">
              <a:xfrm>
                <a:off x="1435" y="2403"/>
                <a:ext cx="3915" cy="415"/>
              </a:xfrm>
              <a:prstGeom prst="rect">
                <a:avLst/>
              </a:prstGeom>
              <a:solidFill>
                <a:srgbClr val="C0C0C0">
                  <a:alpha val="5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nchor="ctr"/>
              <a:lstStyle/>
              <a:p>
                <a:pPr defTabSz="685800">
                  <a:buFont typeface="Arial" pitchFamily="34" charset="0"/>
                  <a:buChar char="•"/>
                </a:pPr>
                <a:endParaRPr lang="hu-HU" sz="1100"/>
              </a:p>
            </p:txBody>
          </p:sp>
          <p:sp>
            <p:nvSpPr>
              <p:cNvPr id="888844" name="Rectangle 10"/>
              <p:cNvSpPr>
                <a:spLocks noChangeArrowheads="1"/>
              </p:cNvSpPr>
              <p:nvPr/>
            </p:nvSpPr>
            <p:spPr bwMode="auto">
              <a:xfrm>
                <a:off x="1435" y="2876"/>
                <a:ext cx="3915" cy="415"/>
              </a:xfrm>
              <a:prstGeom prst="rect">
                <a:avLst/>
              </a:prstGeom>
              <a:solidFill>
                <a:srgbClr val="C0C0C0">
                  <a:alpha val="5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nchor="ctr"/>
              <a:lstStyle/>
              <a:p>
                <a:pPr defTabSz="685800">
                  <a:buFont typeface="Arial" pitchFamily="34" charset="0"/>
                  <a:buChar char="•"/>
                </a:pPr>
                <a:endParaRPr lang="hu-HU" sz="1100"/>
              </a:p>
            </p:txBody>
          </p:sp>
          <p:sp>
            <p:nvSpPr>
              <p:cNvPr id="888845" name="Rectangle 11"/>
              <p:cNvSpPr>
                <a:spLocks noChangeArrowheads="1"/>
              </p:cNvSpPr>
              <p:nvPr/>
            </p:nvSpPr>
            <p:spPr bwMode="auto">
              <a:xfrm>
                <a:off x="1435" y="3349"/>
                <a:ext cx="3915" cy="415"/>
              </a:xfrm>
              <a:prstGeom prst="rect">
                <a:avLst/>
              </a:prstGeom>
              <a:solidFill>
                <a:srgbClr val="C0C0C0">
                  <a:alpha val="5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nchor="ctr"/>
              <a:lstStyle/>
              <a:p>
                <a:pPr defTabSz="685800">
                  <a:buFont typeface="Arial" pitchFamily="34" charset="0"/>
                  <a:buChar char="•"/>
                </a:pPr>
                <a:endParaRPr lang="hu-HU" sz="1100"/>
              </a:p>
            </p:txBody>
          </p:sp>
        </p:grpSp>
        <p:sp>
          <p:nvSpPr>
            <p:cNvPr id="2062" name="Content Placeholder 5"/>
            <p:cNvSpPr>
              <a:spLocks/>
            </p:cNvSpPr>
            <p:nvPr/>
          </p:nvSpPr>
          <p:spPr bwMode="auto">
            <a:xfrm>
              <a:off x="1971" y="1944"/>
              <a:ext cx="316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9" rIns="68576" bIns="34289">
              <a:spAutoFit/>
            </a:bodyPr>
            <a:lstStyle/>
            <a:p>
              <a:pPr marL="87313" indent="-87313" defTabSz="685800">
                <a:lnSpc>
                  <a:spcPct val="70000"/>
                </a:lnSpc>
                <a:spcBef>
                  <a:spcPct val="20000"/>
                </a:spcBef>
                <a:buClr>
                  <a:schemeClr val="tx1"/>
                </a:buClr>
                <a:buFont typeface="Arial" pitchFamily="34" charset="0"/>
                <a:buChar char="•"/>
              </a:pPr>
              <a:r>
                <a:rPr lang="en-US" sz="1100">
                  <a:solidFill>
                    <a:srgbClr val="000000"/>
                  </a:solidFill>
                </a:rPr>
                <a:t>x86 &amp; POWER7+</a:t>
              </a:r>
            </a:p>
            <a:p>
              <a:pPr marL="87313" indent="-87313" defTabSz="685800">
                <a:lnSpc>
                  <a:spcPct val="70000"/>
                </a:lnSpc>
                <a:spcBef>
                  <a:spcPct val="20000"/>
                </a:spcBef>
                <a:buClr>
                  <a:schemeClr val="tx1"/>
                </a:buClr>
                <a:buFont typeface="Arial" pitchFamily="34" charset="0"/>
                <a:buChar char="•"/>
              </a:pPr>
              <a:r>
                <a:rPr lang="en-US" sz="1100">
                  <a:solidFill>
                    <a:srgbClr val="000000"/>
                  </a:solidFill>
                </a:rPr>
                <a:t>Higher VM density, more Memory</a:t>
              </a:r>
            </a:p>
            <a:p>
              <a:pPr marL="87313" indent="-87313" defTabSz="685800">
                <a:lnSpc>
                  <a:spcPct val="70000"/>
                </a:lnSpc>
                <a:spcBef>
                  <a:spcPct val="20000"/>
                </a:spcBef>
                <a:buClr>
                  <a:schemeClr val="tx1"/>
                </a:buClr>
                <a:buFont typeface="Arial" pitchFamily="34" charset="0"/>
                <a:buChar char="•"/>
              </a:pPr>
              <a:r>
                <a:rPr lang="en-US" sz="1100">
                  <a:solidFill>
                    <a:srgbClr val="000000"/>
                  </a:solidFill>
                </a:rPr>
                <a:t>Designed to support the growth of future generations</a:t>
              </a:r>
            </a:p>
          </p:txBody>
        </p:sp>
        <p:sp>
          <p:nvSpPr>
            <p:cNvPr id="2063" name="Content Placeholder 5"/>
            <p:cNvSpPr>
              <a:spLocks/>
            </p:cNvSpPr>
            <p:nvPr/>
          </p:nvSpPr>
          <p:spPr bwMode="auto">
            <a:xfrm>
              <a:off x="1971" y="2331"/>
              <a:ext cx="3164"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9" rIns="68576" bIns="34289">
              <a:spAutoFit/>
            </a:bodyPr>
            <a:lstStyle/>
            <a:p>
              <a:pPr marL="87313" indent="-87313" defTabSz="685800">
                <a:lnSpc>
                  <a:spcPct val="80000"/>
                </a:lnSpc>
                <a:spcBef>
                  <a:spcPct val="20000"/>
                </a:spcBef>
                <a:buClr>
                  <a:schemeClr val="tx1"/>
                </a:buClr>
                <a:buFontTx/>
                <a:buChar char="•"/>
              </a:pPr>
              <a:r>
                <a:rPr lang="en-US" sz="1100">
                  <a:solidFill>
                    <a:srgbClr val="000000"/>
                  </a:solidFill>
                </a:rPr>
                <a:t>Integrated, scalable, 3</a:t>
              </a:r>
              <a:r>
                <a:rPr lang="en-US" sz="1100" baseline="30000">
                  <a:solidFill>
                    <a:srgbClr val="000000"/>
                  </a:solidFill>
                </a:rPr>
                <a:t>rd</a:t>
              </a:r>
              <a:r>
                <a:rPr lang="en-US" sz="1100">
                  <a:solidFill>
                    <a:srgbClr val="000000"/>
                  </a:solidFill>
                </a:rPr>
                <a:t> party storage virtualization</a:t>
              </a:r>
            </a:p>
            <a:p>
              <a:pPr marL="87313" indent="-87313" defTabSz="685800">
                <a:lnSpc>
                  <a:spcPct val="70000"/>
                </a:lnSpc>
                <a:spcBef>
                  <a:spcPct val="20000"/>
                </a:spcBef>
                <a:buClr>
                  <a:schemeClr val="tx1"/>
                </a:buClr>
                <a:buFont typeface="Arial" pitchFamily="34" charset="0"/>
                <a:buChar char="•"/>
              </a:pPr>
              <a:r>
                <a:rPr lang="en-US" sz="1100">
                  <a:solidFill>
                    <a:srgbClr val="000000"/>
                  </a:solidFill>
                </a:rPr>
                <a:t>Real-time Compression, Tiering, Pooling</a:t>
              </a:r>
            </a:p>
          </p:txBody>
        </p:sp>
        <p:sp>
          <p:nvSpPr>
            <p:cNvPr id="2064" name="Content Placeholder 5"/>
            <p:cNvSpPr>
              <a:spLocks/>
            </p:cNvSpPr>
            <p:nvPr/>
          </p:nvSpPr>
          <p:spPr bwMode="auto">
            <a:xfrm>
              <a:off x="1971" y="2656"/>
              <a:ext cx="369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9" rIns="68576" bIns="34289">
              <a:spAutoFit/>
            </a:bodyPr>
            <a:lstStyle/>
            <a:p>
              <a:pPr marL="87313" indent="-87313" defTabSz="685800">
                <a:lnSpc>
                  <a:spcPct val="70000"/>
                </a:lnSpc>
                <a:spcBef>
                  <a:spcPct val="20000"/>
                </a:spcBef>
                <a:buClr>
                  <a:schemeClr val="tx1"/>
                </a:buClr>
                <a:buFont typeface="Arial" pitchFamily="34" charset="0"/>
                <a:buChar char="•"/>
              </a:pPr>
              <a:r>
                <a:rPr lang="en-US" sz="1100">
                  <a:solidFill>
                    <a:srgbClr val="000000"/>
                  </a:solidFill>
                </a:rPr>
                <a:t>Choice of Networking: IBM, Cisco, Juniper &amp; Brocade, across multiple protocols</a:t>
              </a:r>
            </a:p>
            <a:p>
              <a:pPr marL="87313" indent="-87313" defTabSz="685800">
                <a:lnSpc>
                  <a:spcPct val="70000"/>
                </a:lnSpc>
                <a:spcBef>
                  <a:spcPct val="20000"/>
                </a:spcBef>
                <a:buClr>
                  <a:schemeClr val="tx1"/>
                </a:buClr>
                <a:buFont typeface="Arial" pitchFamily="34" charset="0"/>
                <a:buChar char="•"/>
              </a:pPr>
              <a:r>
                <a:rPr lang="en-US" sz="1100">
                  <a:solidFill>
                    <a:srgbClr val="000000"/>
                  </a:solidFill>
                </a:rPr>
                <a:t>Industry standard OpenFlow, 802.1 Qbg</a:t>
              </a:r>
            </a:p>
            <a:p>
              <a:pPr marL="87313" indent="-87313" defTabSz="685800">
                <a:lnSpc>
                  <a:spcPct val="70000"/>
                </a:lnSpc>
                <a:spcBef>
                  <a:spcPct val="20000"/>
                </a:spcBef>
                <a:buClr>
                  <a:schemeClr val="tx1"/>
                </a:buClr>
                <a:buFont typeface="Arial" pitchFamily="34" charset="0"/>
                <a:buChar char="•"/>
              </a:pPr>
              <a:r>
                <a:rPr lang="en-US" sz="1100">
                  <a:solidFill>
                    <a:srgbClr val="000000"/>
                  </a:solidFill>
                </a:rPr>
                <a:t>Uncompromised I/O: 40Gb Ethernet, 16Gb Fibre Channel, and 56Gb Infiniband</a:t>
              </a:r>
            </a:p>
          </p:txBody>
        </p:sp>
        <p:sp>
          <p:nvSpPr>
            <p:cNvPr id="2066" name="Content Placeholder 5"/>
            <p:cNvSpPr>
              <a:spLocks/>
            </p:cNvSpPr>
            <p:nvPr/>
          </p:nvSpPr>
          <p:spPr bwMode="auto">
            <a:xfrm>
              <a:off x="1971" y="3039"/>
              <a:ext cx="3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9" rIns="68576" bIns="34289">
              <a:spAutoFit/>
            </a:bodyPr>
            <a:lstStyle/>
            <a:p>
              <a:pPr marL="87313" indent="-87313" defTabSz="685800">
                <a:lnSpc>
                  <a:spcPct val="80000"/>
                </a:lnSpc>
                <a:spcBef>
                  <a:spcPct val="20000"/>
                </a:spcBef>
                <a:buClr>
                  <a:schemeClr val="tx1"/>
                </a:buClr>
                <a:buFont typeface="Arial" pitchFamily="34" charset="0"/>
                <a:buChar char="•"/>
              </a:pPr>
              <a:r>
                <a:rPr lang="en-US" sz="1100">
                  <a:solidFill>
                    <a:srgbClr val="000000"/>
                  </a:solidFill>
                </a:rPr>
                <a:t>Open Choice for compute, network, storage, OS and Hypervisors</a:t>
              </a:r>
            </a:p>
            <a:p>
              <a:pPr marL="87313" lvl="1" indent="-87313" defTabSz="685800">
                <a:lnSpc>
                  <a:spcPct val="80000"/>
                </a:lnSpc>
                <a:spcBef>
                  <a:spcPct val="20000"/>
                </a:spcBef>
                <a:buClr>
                  <a:schemeClr val="tx1"/>
                </a:buClr>
                <a:buFont typeface="Arial" pitchFamily="34" charset="0"/>
                <a:buChar char="•"/>
              </a:pPr>
              <a:r>
                <a:rPr lang="en-US" sz="1100"/>
                <a:t>Desktop Virtualization: VirtualBridges, Citrix, VMware and ISV solutions</a:t>
              </a:r>
            </a:p>
          </p:txBody>
        </p:sp>
        <p:sp>
          <p:nvSpPr>
            <p:cNvPr id="22" name="Content Placeholder 5"/>
            <p:cNvSpPr>
              <a:spLocks/>
            </p:cNvSpPr>
            <p:nvPr/>
          </p:nvSpPr>
          <p:spPr bwMode="auto">
            <a:xfrm>
              <a:off x="1971" y="1255"/>
              <a:ext cx="37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9" rIns="68576" bIns="34289" anchor="ctr">
              <a:spAutoFit/>
            </a:bodyPr>
            <a:lstStyle/>
            <a:p>
              <a:pPr marL="87313" indent="-87313" defTabSz="685800">
                <a:lnSpc>
                  <a:spcPct val="70000"/>
                </a:lnSpc>
                <a:spcBef>
                  <a:spcPct val="20000"/>
                </a:spcBef>
                <a:buClr>
                  <a:schemeClr val="tx1"/>
                </a:buClr>
                <a:buFont typeface="Arial" pitchFamily="34" charset="0"/>
                <a:buChar char="•"/>
              </a:pPr>
              <a:r>
                <a:rPr lang="en-US" sz="1100">
                  <a:solidFill>
                    <a:srgbClr val="000000"/>
                  </a:solidFill>
                </a:rPr>
                <a:t>Single point of management control for resource virtualization / systems management</a:t>
              </a:r>
            </a:p>
            <a:p>
              <a:pPr marL="87313" indent="-87313" defTabSz="685800">
                <a:lnSpc>
                  <a:spcPct val="70000"/>
                </a:lnSpc>
                <a:spcBef>
                  <a:spcPct val="20000"/>
                </a:spcBef>
                <a:buClr>
                  <a:schemeClr val="tx1"/>
                </a:buClr>
                <a:buFont typeface="Arial" pitchFamily="34" charset="0"/>
                <a:buChar char="•"/>
              </a:pPr>
              <a:r>
                <a:rPr lang="en-US" sz="1100">
                  <a:solidFill>
                    <a:srgbClr val="000000"/>
                  </a:solidFill>
                </a:rPr>
                <a:t>Infrastructure-as-a-Service (IaaS)</a:t>
              </a:r>
            </a:p>
            <a:p>
              <a:pPr marL="176213" lvl="1" indent="-88900" defTabSz="685800">
                <a:lnSpc>
                  <a:spcPct val="70000"/>
                </a:lnSpc>
                <a:spcBef>
                  <a:spcPct val="20000"/>
                </a:spcBef>
                <a:buClr>
                  <a:schemeClr val="tx1"/>
                </a:buClr>
                <a:buFont typeface="Lucida Grande" pitchFamily="-84" charset="0"/>
                <a:buChar char="-"/>
              </a:pPr>
              <a:r>
                <a:rPr lang="en-US" sz="1100"/>
                <a:t>SmartCloud entry (private cloud) </a:t>
              </a:r>
            </a:p>
          </p:txBody>
        </p:sp>
        <p:sp>
          <p:nvSpPr>
            <p:cNvPr id="23" name="Content Placeholder 5"/>
            <p:cNvSpPr>
              <a:spLocks/>
            </p:cNvSpPr>
            <p:nvPr/>
          </p:nvSpPr>
          <p:spPr bwMode="auto">
            <a:xfrm>
              <a:off x="1971" y="1577"/>
              <a:ext cx="3340"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6" tIns="34289" rIns="68576" bIns="34289">
              <a:spAutoFit/>
            </a:bodyPr>
            <a:lstStyle/>
            <a:p>
              <a:pPr marL="87313" indent="-87313" defTabSz="685800">
                <a:lnSpc>
                  <a:spcPct val="95000"/>
                </a:lnSpc>
                <a:buClr>
                  <a:schemeClr val="tx1"/>
                </a:buClr>
                <a:buFont typeface="Arial" pitchFamily="34" charset="0"/>
                <a:buChar char="•"/>
              </a:pPr>
              <a:r>
                <a:rPr lang="en-US" sz="1100">
                  <a:solidFill>
                    <a:srgbClr val="000000"/>
                  </a:solidFill>
                </a:rPr>
                <a:t>End-to-End Life-Cycle Support</a:t>
              </a:r>
            </a:p>
            <a:p>
              <a:pPr marL="87313" indent="-87313" defTabSz="685800">
                <a:lnSpc>
                  <a:spcPct val="95000"/>
                </a:lnSpc>
                <a:buClr>
                  <a:schemeClr val="tx1"/>
                </a:buClr>
                <a:buFont typeface="Arial" pitchFamily="34" charset="0"/>
                <a:buChar char="•"/>
              </a:pPr>
              <a:r>
                <a:rPr lang="en-US" sz="1100">
                  <a:solidFill>
                    <a:srgbClr val="000000"/>
                  </a:solidFill>
                </a:rPr>
                <a:t>Single point of Contact</a:t>
              </a:r>
            </a:p>
            <a:p>
              <a:pPr marL="87313" indent="-87313" defTabSz="685800">
                <a:lnSpc>
                  <a:spcPct val="95000"/>
                </a:lnSpc>
                <a:buClr>
                  <a:schemeClr val="tx1"/>
                </a:buClr>
                <a:buFont typeface="Arial" pitchFamily="34" charset="0"/>
                <a:buChar char="•"/>
              </a:pPr>
              <a:r>
                <a:rPr lang="en-US" sz="1100">
                  <a:solidFill>
                    <a:srgbClr val="000000"/>
                  </a:solidFill>
                </a:rPr>
                <a:t>Best industry services organization and Certified Business Partner Network</a:t>
              </a:r>
            </a:p>
          </p:txBody>
        </p:sp>
        <p:pic>
          <p:nvPicPr>
            <p:cNvPr id="888852" name="Picture 14"/>
            <p:cNvPicPr preferRelativeResize="0">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56" y="943"/>
              <a:ext cx="74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8853" name="Picture 10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2" y="2382"/>
              <a:ext cx="85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01" name="Rectangle 9"/>
          <p:cNvSpPr>
            <a:spLocks noChangeArrowheads="1"/>
          </p:cNvSpPr>
          <p:nvPr/>
        </p:nvSpPr>
        <p:spPr bwMode="auto">
          <a:xfrm>
            <a:off x="242888" y="663575"/>
            <a:ext cx="82296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nchor="ctr"/>
          <a:lstStyle/>
          <a:p>
            <a:pPr defTabSz="685800"/>
            <a:r>
              <a:rPr lang="en-US" sz="2000"/>
              <a:t>PureFlex by the numbers</a:t>
            </a:r>
          </a:p>
        </p:txBody>
      </p:sp>
      <p:sp>
        <p:nvSpPr>
          <p:cNvPr id="890884" name="Rectangle 2"/>
          <p:cNvSpPr>
            <a:spLocks noChangeArrowheads="1"/>
          </p:cNvSpPr>
          <p:nvPr/>
        </p:nvSpPr>
        <p:spPr bwMode="auto">
          <a:xfrm>
            <a:off x="201613" y="1279525"/>
            <a:ext cx="321627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0" rIns="68589" bIns="0" anchor="ctr"/>
          <a:lstStyle/>
          <a:p>
            <a:pPr defTabSz="342900">
              <a:spcBef>
                <a:spcPts val="75"/>
              </a:spcBef>
            </a:pPr>
            <a:r>
              <a:rPr lang="en-US" sz="1500" b="1">
                <a:solidFill>
                  <a:srgbClr val="BA006E"/>
                </a:solidFill>
              </a:rPr>
              <a:t>Built-in Expertise </a:t>
            </a:r>
            <a:r>
              <a:rPr lang="en-US" sz="1500"/>
              <a:t/>
            </a:r>
            <a:br>
              <a:rPr lang="en-US" sz="1500"/>
            </a:br>
            <a:r>
              <a:rPr lang="en-US" sz="1400"/>
              <a:t>Infrastructure patterns and self-optimizing technology for lower cost.</a:t>
            </a:r>
          </a:p>
        </p:txBody>
      </p:sp>
      <p:sp>
        <p:nvSpPr>
          <p:cNvPr id="212995" name="AutoShape 3"/>
          <p:cNvSpPr>
            <a:spLocks noChangeArrowheads="1"/>
          </p:cNvSpPr>
          <p:nvPr/>
        </p:nvSpPr>
        <p:spPr bwMode="auto">
          <a:xfrm>
            <a:off x="7205663" y="1482725"/>
            <a:ext cx="1809750" cy="1090613"/>
          </a:xfrm>
          <a:prstGeom prst="roundRect">
            <a:avLst>
              <a:gd name="adj" fmla="val 8375"/>
            </a:avLst>
          </a:prstGeom>
          <a:solidFill>
            <a:srgbClr val="9933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212996" name="AutoShape 4"/>
          <p:cNvSpPr>
            <a:spLocks noChangeArrowheads="1"/>
          </p:cNvSpPr>
          <p:nvPr/>
        </p:nvSpPr>
        <p:spPr bwMode="auto">
          <a:xfrm>
            <a:off x="5334000" y="1495425"/>
            <a:ext cx="1809750" cy="1089025"/>
          </a:xfrm>
          <a:prstGeom prst="roundRect">
            <a:avLst>
              <a:gd name="adj" fmla="val 8375"/>
            </a:avLst>
          </a:prstGeom>
          <a:solidFill>
            <a:srgbClr val="9933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212997" name="Text Box 5"/>
          <p:cNvSpPr txBox="1">
            <a:spLocks noChangeArrowheads="1"/>
          </p:cNvSpPr>
          <p:nvPr/>
        </p:nvSpPr>
        <p:spPr bwMode="auto">
          <a:xfrm>
            <a:off x="5402263" y="1536700"/>
            <a:ext cx="16383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b="1">
                <a:solidFill>
                  <a:schemeClr val="bg1"/>
                </a:solidFill>
              </a:rPr>
              <a:t>2X </a:t>
            </a:r>
            <a:r>
              <a:rPr lang="en-US" sz="1400">
                <a:solidFill>
                  <a:schemeClr val="bg1"/>
                </a:solidFill>
              </a:rPr>
              <a:t>improvement in system utilization</a:t>
            </a:r>
            <a:r>
              <a:rPr lang="en-US" sz="1200" baseline="30000">
                <a:solidFill>
                  <a:schemeClr val="bg1"/>
                </a:solidFill>
              </a:rPr>
              <a:t>2</a:t>
            </a:r>
          </a:p>
        </p:txBody>
      </p:sp>
      <p:sp>
        <p:nvSpPr>
          <p:cNvPr id="212998" name="Text Box 6"/>
          <p:cNvSpPr txBox="1">
            <a:spLocks noChangeArrowheads="1"/>
          </p:cNvSpPr>
          <p:nvPr/>
        </p:nvSpPr>
        <p:spPr bwMode="auto">
          <a:xfrm>
            <a:off x="7265988" y="1536700"/>
            <a:ext cx="1636712"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b="1">
                <a:solidFill>
                  <a:schemeClr val="bg1"/>
                </a:solidFill>
              </a:rPr>
              <a:t>53%</a:t>
            </a:r>
            <a:r>
              <a:rPr lang="en-US" sz="1400">
                <a:solidFill>
                  <a:schemeClr val="bg1"/>
                </a:solidFill>
              </a:rPr>
              <a:t> lower management costs</a:t>
            </a:r>
            <a:r>
              <a:rPr lang="en-US" sz="1200" baseline="30000">
                <a:solidFill>
                  <a:schemeClr val="bg1"/>
                </a:solidFill>
              </a:rPr>
              <a:t>3</a:t>
            </a:r>
          </a:p>
        </p:txBody>
      </p:sp>
      <p:sp>
        <p:nvSpPr>
          <p:cNvPr id="212999" name="AutoShape 7"/>
          <p:cNvSpPr>
            <a:spLocks noChangeArrowheads="1"/>
          </p:cNvSpPr>
          <p:nvPr/>
        </p:nvSpPr>
        <p:spPr bwMode="auto">
          <a:xfrm>
            <a:off x="3449638" y="1482725"/>
            <a:ext cx="1809750" cy="1090613"/>
          </a:xfrm>
          <a:prstGeom prst="roundRect">
            <a:avLst>
              <a:gd name="adj" fmla="val 8375"/>
            </a:avLst>
          </a:prstGeom>
          <a:solidFill>
            <a:srgbClr val="9933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213000" name="Text Box 8"/>
          <p:cNvSpPr txBox="1">
            <a:spLocks noChangeArrowheads="1"/>
          </p:cNvSpPr>
          <p:nvPr/>
        </p:nvSpPr>
        <p:spPr bwMode="auto">
          <a:xfrm>
            <a:off x="3509963" y="1560513"/>
            <a:ext cx="1714500" cy="55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b="1">
                <a:solidFill>
                  <a:schemeClr val="bg1"/>
                </a:solidFill>
              </a:rPr>
              <a:t>2X</a:t>
            </a:r>
            <a:r>
              <a:rPr lang="en-US" sz="1400">
                <a:solidFill>
                  <a:schemeClr val="bg1"/>
                </a:solidFill>
              </a:rPr>
              <a:t> improvement in fault diagnosis</a:t>
            </a:r>
            <a:r>
              <a:rPr lang="en-US" sz="1200" baseline="30000">
                <a:solidFill>
                  <a:schemeClr val="bg1"/>
                </a:solidFill>
              </a:rPr>
              <a:t>1</a:t>
            </a:r>
          </a:p>
        </p:txBody>
      </p:sp>
      <p:sp>
        <p:nvSpPr>
          <p:cNvPr id="890892" name="Rectangle 10"/>
          <p:cNvSpPr>
            <a:spLocks noChangeArrowheads="1"/>
          </p:cNvSpPr>
          <p:nvPr/>
        </p:nvSpPr>
        <p:spPr bwMode="auto">
          <a:xfrm>
            <a:off x="220663" y="3094038"/>
            <a:ext cx="326707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0" rIns="68589" bIns="0" anchor="ctr"/>
          <a:lstStyle/>
          <a:p>
            <a:pPr defTabSz="342900">
              <a:spcBef>
                <a:spcPts val="75"/>
              </a:spcBef>
            </a:pPr>
            <a:r>
              <a:rPr lang="en-US" sz="1500" b="1">
                <a:solidFill>
                  <a:srgbClr val="75A832"/>
                </a:solidFill>
              </a:rPr>
              <a:t>Integration by Design</a:t>
            </a:r>
            <a:r>
              <a:rPr lang="en-US" sz="1500"/>
              <a:t/>
            </a:r>
            <a:br>
              <a:rPr lang="en-US" sz="1500"/>
            </a:br>
            <a:r>
              <a:rPr lang="en-US" sz="1400"/>
              <a:t>Designed from the start as a complete, secure, and cloud-ready system.</a:t>
            </a:r>
          </a:p>
        </p:txBody>
      </p:sp>
      <p:sp>
        <p:nvSpPr>
          <p:cNvPr id="213003" name="AutoShape 11"/>
          <p:cNvSpPr>
            <a:spLocks noChangeArrowheads="1"/>
          </p:cNvSpPr>
          <p:nvPr/>
        </p:nvSpPr>
        <p:spPr bwMode="auto">
          <a:xfrm>
            <a:off x="7212013" y="3089275"/>
            <a:ext cx="1809750" cy="1089025"/>
          </a:xfrm>
          <a:prstGeom prst="roundRect">
            <a:avLst>
              <a:gd name="adj" fmla="val 8375"/>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213004" name="Text Box 12"/>
          <p:cNvSpPr txBox="1">
            <a:spLocks noChangeArrowheads="1"/>
          </p:cNvSpPr>
          <p:nvPr/>
        </p:nvSpPr>
        <p:spPr bwMode="auto">
          <a:xfrm>
            <a:off x="7292975" y="3143250"/>
            <a:ext cx="1647825"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b="1">
                <a:solidFill>
                  <a:schemeClr val="bg1"/>
                </a:solidFill>
              </a:rPr>
              <a:t>2X</a:t>
            </a:r>
            <a:r>
              <a:rPr lang="en-US" sz="1500">
                <a:solidFill>
                  <a:schemeClr val="bg1"/>
                </a:solidFill>
              </a:rPr>
              <a:t> </a:t>
            </a:r>
            <a:r>
              <a:rPr lang="en-US" sz="1400">
                <a:solidFill>
                  <a:schemeClr val="bg1"/>
                </a:solidFill>
              </a:rPr>
              <a:t>application density in same floor space</a:t>
            </a:r>
            <a:r>
              <a:rPr lang="en-US" sz="1200" baseline="30000">
                <a:solidFill>
                  <a:schemeClr val="bg1"/>
                </a:solidFill>
              </a:rPr>
              <a:t>6</a:t>
            </a:r>
          </a:p>
        </p:txBody>
      </p:sp>
      <p:sp>
        <p:nvSpPr>
          <p:cNvPr id="213005" name="AutoShape 13"/>
          <p:cNvSpPr>
            <a:spLocks noChangeArrowheads="1"/>
          </p:cNvSpPr>
          <p:nvPr/>
        </p:nvSpPr>
        <p:spPr bwMode="auto">
          <a:xfrm>
            <a:off x="5310188" y="3089275"/>
            <a:ext cx="1809750" cy="1089025"/>
          </a:xfrm>
          <a:prstGeom prst="roundRect">
            <a:avLst>
              <a:gd name="adj" fmla="val 8375"/>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213006" name="Text Box 14"/>
          <p:cNvSpPr txBox="1">
            <a:spLocks noChangeArrowheads="1"/>
          </p:cNvSpPr>
          <p:nvPr/>
        </p:nvSpPr>
        <p:spPr bwMode="auto">
          <a:xfrm>
            <a:off x="5372100" y="3154363"/>
            <a:ext cx="1725613"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b="1">
                <a:solidFill>
                  <a:schemeClr val="bg1"/>
                </a:solidFill>
              </a:rPr>
              <a:t>50%</a:t>
            </a:r>
            <a:r>
              <a:rPr lang="en-US" sz="1400">
                <a:solidFill>
                  <a:schemeClr val="bg1"/>
                </a:solidFill>
              </a:rPr>
              <a:t> improvement in administrator productivity</a:t>
            </a:r>
            <a:r>
              <a:rPr lang="en-US" sz="1200" baseline="30000">
                <a:solidFill>
                  <a:schemeClr val="bg1"/>
                </a:solidFill>
              </a:rPr>
              <a:t>5</a:t>
            </a:r>
          </a:p>
        </p:txBody>
      </p:sp>
      <p:sp>
        <p:nvSpPr>
          <p:cNvPr id="213007" name="AutoShape 15"/>
          <p:cNvSpPr>
            <a:spLocks noChangeArrowheads="1"/>
          </p:cNvSpPr>
          <p:nvPr/>
        </p:nvSpPr>
        <p:spPr bwMode="auto">
          <a:xfrm>
            <a:off x="3417888" y="3089275"/>
            <a:ext cx="1811337" cy="1089025"/>
          </a:xfrm>
          <a:prstGeom prst="roundRect">
            <a:avLst>
              <a:gd name="adj" fmla="val 8375"/>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213008" name="Text Box 16"/>
          <p:cNvSpPr txBox="1">
            <a:spLocks noChangeArrowheads="1"/>
          </p:cNvSpPr>
          <p:nvPr/>
        </p:nvSpPr>
        <p:spPr bwMode="auto">
          <a:xfrm>
            <a:off x="3498850" y="3154363"/>
            <a:ext cx="1612900" cy="55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b="1">
                <a:solidFill>
                  <a:schemeClr val="bg1"/>
                </a:solidFill>
              </a:rPr>
              <a:t>50%</a:t>
            </a:r>
            <a:r>
              <a:rPr lang="en-US" sz="1400">
                <a:solidFill>
                  <a:schemeClr val="bg1"/>
                </a:solidFill>
              </a:rPr>
              <a:t> latency improvement</a:t>
            </a:r>
            <a:r>
              <a:rPr lang="en-US" sz="1200" baseline="30000">
                <a:solidFill>
                  <a:schemeClr val="bg1"/>
                </a:solidFill>
              </a:rPr>
              <a:t>4</a:t>
            </a:r>
            <a:r>
              <a:rPr lang="en-US" sz="1400">
                <a:solidFill>
                  <a:schemeClr val="bg1"/>
                </a:solidFill>
              </a:rPr>
              <a:t> </a:t>
            </a:r>
          </a:p>
        </p:txBody>
      </p:sp>
      <p:sp>
        <p:nvSpPr>
          <p:cNvPr id="213009" name="Rectangle 17"/>
          <p:cNvSpPr>
            <a:spLocks noChangeArrowheads="1"/>
          </p:cNvSpPr>
          <p:nvPr/>
        </p:nvSpPr>
        <p:spPr bwMode="auto">
          <a:xfrm>
            <a:off x="238125" y="4732338"/>
            <a:ext cx="3078163"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p>
            <a:pPr defTabSz="685800"/>
            <a:r>
              <a:rPr lang="en-US" sz="1500" b="1">
                <a:solidFill>
                  <a:srgbClr val="00649D"/>
                </a:solidFill>
              </a:rPr>
              <a:t>Simplified Experience</a:t>
            </a:r>
            <a:r>
              <a:rPr lang="en-US" sz="1500">
                <a:solidFill>
                  <a:schemeClr val="bg1"/>
                </a:solidFill>
              </a:rPr>
              <a:t/>
            </a:r>
            <a:br>
              <a:rPr lang="en-US" sz="1500">
                <a:solidFill>
                  <a:schemeClr val="bg1"/>
                </a:solidFill>
              </a:rPr>
            </a:br>
            <a:r>
              <a:rPr lang="en-US" sz="1400"/>
              <a:t>Management integration and choice at every step, to make IT easier.</a:t>
            </a:r>
          </a:p>
        </p:txBody>
      </p:sp>
      <p:sp>
        <p:nvSpPr>
          <p:cNvPr id="213010" name="AutoShape 18"/>
          <p:cNvSpPr>
            <a:spLocks noChangeArrowheads="1"/>
          </p:cNvSpPr>
          <p:nvPr/>
        </p:nvSpPr>
        <p:spPr bwMode="auto">
          <a:xfrm>
            <a:off x="3408363" y="4705350"/>
            <a:ext cx="1809750" cy="1089025"/>
          </a:xfrm>
          <a:prstGeom prst="roundRect">
            <a:avLst>
              <a:gd name="adj" fmla="val 8375"/>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213011" name="Text Box 19"/>
          <p:cNvSpPr txBox="1">
            <a:spLocks noChangeArrowheads="1"/>
          </p:cNvSpPr>
          <p:nvPr/>
        </p:nvSpPr>
        <p:spPr bwMode="auto">
          <a:xfrm>
            <a:off x="3519488" y="4772025"/>
            <a:ext cx="1601787"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b="1">
                <a:solidFill>
                  <a:schemeClr val="bg1"/>
                </a:solidFill>
              </a:rPr>
              <a:t>66%</a:t>
            </a:r>
            <a:r>
              <a:rPr lang="en-US" sz="1400">
                <a:solidFill>
                  <a:schemeClr val="bg1"/>
                </a:solidFill>
              </a:rPr>
              <a:t> faster setup time</a:t>
            </a:r>
            <a:r>
              <a:rPr lang="en-US" sz="1200" baseline="30000">
                <a:solidFill>
                  <a:schemeClr val="bg1"/>
                </a:solidFill>
              </a:rPr>
              <a:t>7</a:t>
            </a:r>
          </a:p>
        </p:txBody>
      </p:sp>
      <p:sp>
        <p:nvSpPr>
          <p:cNvPr id="213012" name="AutoShape 20"/>
          <p:cNvSpPr>
            <a:spLocks noChangeArrowheads="1"/>
          </p:cNvSpPr>
          <p:nvPr/>
        </p:nvSpPr>
        <p:spPr bwMode="auto">
          <a:xfrm>
            <a:off x="5300663" y="4705350"/>
            <a:ext cx="1809750" cy="1089025"/>
          </a:xfrm>
          <a:prstGeom prst="roundRect">
            <a:avLst>
              <a:gd name="adj" fmla="val 8375"/>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213013" name="Text Box 21"/>
          <p:cNvSpPr txBox="1">
            <a:spLocks noChangeArrowheads="1"/>
          </p:cNvSpPr>
          <p:nvPr/>
        </p:nvSpPr>
        <p:spPr bwMode="auto">
          <a:xfrm>
            <a:off x="5372100" y="4772025"/>
            <a:ext cx="1646238"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b="1">
                <a:solidFill>
                  <a:schemeClr val="bg1"/>
                </a:solidFill>
              </a:rPr>
              <a:t>72%</a:t>
            </a:r>
            <a:r>
              <a:rPr lang="en-US" sz="1400">
                <a:solidFill>
                  <a:schemeClr val="bg1"/>
                </a:solidFill>
              </a:rPr>
              <a:t> lower system costs over 3 years</a:t>
            </a:r>
            <a:r>
              <a:rPr lang="en-US" sz="1200" baseline="30000">
                <a:solidFill>
                  <a:schemeClr val="bg1"/>
                </a:solidFill>
              </a:rPr>
              <a:t>8</a:t>
            </a:r>
            <a:r>
              <a:rPr lang="en-US" sz="1400">
                <a:solidFill>
                  <a:schemeClr val="bg1"/>
                </a:solidFill>
              </a:rPr>
              <a:t> </a:t>
            </a:r>
          </a:p>
        </p:txBody>
      </p:sp>
      <p:sp>
        <p:nvSpPr>
          <p:cNvPr id="213014" name="AutoShape 22"/>
          <p:cNvSpPr>
            <a:spLocks noChangeArrowheads="1"/>
          </p:cNvSpPr>
          <p:nvPr/>
        </p:nvSpPr>
        <p:spPr bwMode="auto">
          <a:xfrm>
            <a:off x="7202488" y="4705350"/>
            <a:ext cx="1809750" cy="1089025"/>
          </a:xfrm>
          <a:prstGeom prst="roundRect">
            <a:avLst>
              <a:gd name="adj" fmla="val 8375"/>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213015" name="Text Box 23"/>
          <p:cNvSpPr txBox="1">
            <a:spLocks noChangeArrowheads="1"/>
          </p:cNvSpPr>
          <p:nvPr/>
        </p:nvSpPr>
        <p:spPr bwMode="auto">
          <a:xfrm>
            <a:off x="7262813" y="4783138"/>
            <a:ext cx="1624012"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b="1">
                <a:solidFill>
                  <a:schemeClr val="bg1"/>
                </a:solidFill>
              </a:rPr>
              <a:t>98%</a:t>
            </a:r>
            <a:r>
              <a:rPr lang="en-US" sz="1400">
                <a:solidFill>
                  <a:schemeClr val="bg1"/>
                </a:solidFill>
              </a:rPr>
              <a:t> time savings in storage provisioning</a:t>
            </a:r>
            <a:r>
              <a:rPr lang="en-US" sz="1200" baseline="30000">
                <a:solidFill>
                  <a:schemeClr val="bg1"/>
                </a:solidFill>
              </a:rPr>
              <a:t>9</a:t>
            </a:r>
          </a:p>
        </p:txBody>
      </p:sp>
      <p:sp>
        <p:nvSpPr>
          <p:cNvPr id="213025" name="Rectangle 33"/>
          <p:cNvSpPr>
            <a:spLocks noChangeArrowheads="1"/>
          </p:cNvSpPr>
          <p:nvPr/>
        </p:nvSpPr>
        <p:spPr bwMode="auto">
          <a:xfrm>
            <a:off x="-52421" y="5893594"/>
            <a:ext cx="927735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lstStyle/>
          <a:p>
            <a:pPr marL="47625" indent="-47625" defTabSz="685800">
              <a:spcBef>
                <a:spcPct val="20000"/>
              </a:spcBef>
              <a:buFontTx/>
              <a:buAutoNum type="arabicPeriod"/>
            </a:pPr>
            <a:r>
              <a:rPr lang="en-US" sz="400" dirty="0"/>
              <a:t>Source: Based on IBM internal Research and Development testing. Comparison with previous generation of IBM systems. Specific client environments and results may vary</a:t>
            </a:r>
          </a:p>
          <a:p>
            <a:pPr marL="47625" indent="-47625" defTabSz="685800">
              <a:spcBef>
                <a:spcPct val="20000"/>
              </a:spcBef>
              <a:buFontTx/>
              <a:buAutoNum type="arabicPeriod"/>
            </a:pPr>
            <a:r>
              <a:rPr lang="en-US" sz="400" dirty="0"/>
              <a:t>Compared with previous generations of IBM System x and </a:t>
            </a:r>
            <a:r>
              <a:rPr lang="en-US" sz="400" dirty="0" err="1"/>
              <a:t>BladeCenter</a:t>
            </a:r>
            <a:r>
              <a:rPr lang="en-US" sz="400" dirty="0"/>
              <a:t> HS22v servers. Specific client environments and results may vary.</a:t>
            </a:r>
          </a:p>
          <a:p>
            <a:pPr marL="47625" indent="-47625" defTabSz="685800">
              <a:spcBef>
                <a:spcPct val="20000"/>
              </a:spcBef>
              <a:buFontTx/>
              <a:buAutoNum type="arabicPeriod"/>
            </a:pPr>
            <a:r>
              <a:rPr lang="en-US" sz="400" dirty="0"/>
              <a:t>Source: ITG study of actual client environment.  Client results and IBM internal R&amp;D estimates of overall management savings. Specific client environments and results may vary.</a:t>
            </a:r>
          </a:p>
          <a:p>
            <a:pPr marL="47625" indent="-47625" defTabSz="685800">
              <a:spcBef>
                <a:spcPct val="20000"/>
              </a:spcBef>
              <a:buFontTx/>
              <a:buAutoNum type="arabicPeriod"/>
            </a:pPr>
            <a:r>
              <a:rPr lang="en-US" sz="400" dirty="0"/>
              <a:t>Sourced from IBM internal Research &amp; Development estimates and published CISCO statements.  This is a comparison with CISCO UCS for node-to-node traffic within a chassis.  Ref: Cisco Unified Computing System: Announcing Third Generation of Fabric Computing - The Power of Unification, March 8, 2012. This is a comparison with CISCO UCS for node-to-node traffic within a chassis. Specific client environments and results may vary.</a:t>
            </a:r>
          </a:p>
          <a:p>
            <a:pPr marL="47625" indent="-47625" defTabSz="685800">
              <a:spcBef>
                <a:spcPct val="20000"/>
              </a:spcBef>
              <a:buFontTx/>
              <a:buAutoNum type="arabicPeriod"/>
            </a:pPr>
            <a:r>
              <a:rPr lang="en-US" sz="400" dirty="0"/>
              <a:t>Sourced from whitepaper </a:t>
            </a:r>
            <a:r>
              <a:rPr lang="ja-JP" altLang="en-US" sz="400" dirty="0"/>
              <a:t>“</a:t>
            </a:r>
            <a:r>
              <a:rPr lang="en-US" altLang="ja-JP" sz="400" dirty="0"/>
              <a:t>Value Proposition for IBM Next Generation Platform System</a:t>
            </a:r>
            <a:r>
              <a:rPr lang="ja-JP" altLang="en-US" sz="400" dirty="0"/>
              <a:t>”</a:t>
            </a:r>
            <a:r>
              <a:rPr lang="en-US" altLang="ja-JP" sz="400" dirty="0"/>
              <a:t>, International Technology Group </a:t>
            </a:r>
          </a:p>
          <a:p>
            <a:pPr marL="47625" indent="-47625" defTabSz="685800">
              <a:spcBef>
                <a:spcPct val="20000"/>
              </a:spcBef>
              <a:buFontTx/>
              <a:buAutoNum type="arabicPeriod"/>
            </a:pPr>
            <a:r>
              <a:rPr lang="en-US" sz="400" dirty="0"/>
              <a:t>Compared utilizing virtualized applications between Flex System and previous generation </a:t>
            </a:r>
            <a:r>
              <a:rPr lang="en-US" sz="400" dirty="0" err="1"/>
              <a:t>BladeCenter</a:t>
            </a:r>
            <a:r>
              <a:rPr lang="en-US" sz="400" dirty="0"/>
              <a:t> HS22V.  Specific client environments and results may vary. </a:t>
            </a:r>
          </a:p>
          <a:p>
            <a:pPr marL="47625" indent="-47625" defTabSz="685800">
              <a:spcBef>
                <a:spcPct val="20000"/>
              </a:spcBef>
              <a:buFontTx/>
              <a:buAutoNum type="arabicPeriod"/>
            </a:pPr>
            <a:r>
              <a:rPr lang="en-US" sz="400" dirty="0"/>
              <a:t>Compared with to previous generation blade servers. Specific client environments and results may vary.</a:t>
            </a:r>
          </a:p>
          <a:p>
            <a:pPr marL="47625" indent="-47625" defTabSz="685800">
              <a:spcBef>
                <a:spcPct val="20000"/>
              </a:spcBef>
              <a:buFontTx/>
              <a:buAutoNum type="arabicPeriod"/>
            </a:pPr>
            <a:r>
              <a:rPr lang="en-US" sz="400" dirty="0"/>
              <a:t>Savings calculated based on the  </a:t>
            </a:r>
            <a:r>
              <a:rPr lang="en-US" sz="400" dirty="0" err="1"/>
              <a:t>PureFlex</a:t>
            </a:r>
            <a:r>
              <a:rPr lang="en-US" sz="400" dirty="0"/>
              <a:t> System Consolidation Tool leveraging third party ALINEAN  methodology, calculating systems costs to create a private cloud solution.  The comparison was between over 30 non-IBM Unix servers and over 200 x86 based servers to one </a:t>
            </a:r>
            <a:r>
              <a:rPr lang="en-US" sz="400" dirty="0" err="1"/>
              <a:t>PureFlex</a:t>
            </a:r>
            <a:r>
              <a:rPr lang="en-US" sz="400" dirty="0"/>
              <a:t> System  (26 compute nodes), supporting the same number of applications as virtual machines. The 3-year ongoing systems costs were 72% lower with </a:t>
            </a:r>
            <a:r>
              <a:rPr lang="en-US" sz="400" dirty="0" err="1"/>
              <a:t>PureFlex</a:t>
            </a:r>
            <a:r>
              <a:rPr lang="en-US" sz="400" dirty="0"/>
              <a:t> System.  Potential migration costs excluded.  Specific client environments and results may vary.</a:t>
            </a:r>
          </a:p>
          <a:p>
            <a:pPr marL="47625" indent="-47625" defTabSz="685800">
              <a:spcBef>
                <a:spcPct val="20000"/>
              </a:spcBef>
              <a:buFontTx/>
              <a:buAutoNum type="arabicPeriod"/>
            </a:pPr>
            <a:r>
              <a:rPr lang="en-US" sz="400" dirty="0"/>
              <a:t>IBM internal Research and Development estimate comparing </a:t>
            </a:r>
            <a:r>
              <a:rPr lang="en-US" sz="400" dirty="0" err="1"/>
              <a:t>VMControl</a:t>
            </a:r>
            <a:r>
              <a:rPr lang="ja-JP" altLang="en-US" sz="400" dirty="0"/>
              <a:t>’</a:t>
            </a:r>
            <a:r>
              <a:rPr lang="en-US" altLang="ja-JP" sz="400" dirty="0"/>
              <a:t>s ability to automatically provision storage to a VM (90 second duration) vs. 2 administrators (storage and server admins) allocating the storage manually without </a:t>
            </a:r>
            <a:r>
              <a:rPr lang="en-US" altLang="ja-JP" sz="400" dirty="0" err="1"/>
              <a:t>VMControl</a:t>
            </a:r>
            <a:r>
              <a:rPr lang="en-US" altLang="ja-JP" sz="400" dirty="0"/>
              <a:t> (2 hour duration). Specific client environments and results may vary.</a:t>
            </a:r>
            <a:endParaRPr lang="en-US" sz="400"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4130" name="Group 33"/>
          <p:cNvGrpSpPr>
            <a:grpSpLocks/>
          </p:cNvGrpSpPr>
          <p:nvPr/>
        </p:nvGrpSpPr>
        <p:grpSpPr bwMode="auto">
          <a:xfrm>
            <a:off x="566738" y="1466850"/>
            <a:ext cx="7577137" cy="4981575"/>
            <a:chOff x="388" y="937"/>
            <a:chExt cx="5760" cy="2542"/>
          </a:xfrm>
        </p:grpSpPr>
        <p:sp>
          <p:nvSpPr>
            <p:cNvPr id="944131" name="Rectangle 34"/>
            <p:cNvSpPr>
              <a:spLocks noChangeArrowheads="1"/>
            </p:cNvSpPr>
            <p:nvPr/>
          </p:nvSpPr>
          <p:spPr bwMode="auto">
            <a:xfrm>
              <a:off x="388" y="937"/>
              <a:ext cx="5760" cy="2542"/>
            </a:xfrm>
            <a:prstGeom prst="rect">
              <a:avLst/>
            </a:prstGeom>
            <a:solidFill>
              <a:srgbClr val="C5D7D9">
                <a:alpha val="67842"/>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hu-HU" sz="1400">
                <a:solidFill>
                  <a:srgbClr val="333333"/>
                </a:solidFill>
              </a:endParaRPr>
            </a:p>
          </p:txBody>
        </p:sp>
        <p:pic>
          <p:nvPicPr>
            <p:cNvPr id="944132" name="Picture 322" descr="Expert_Integrated_Systems_PPT_MasterGraphics_0209-breaker-white"/>
            <p:cNvPicPr>
              <a:picLocks noChangeAspect="1" noChangeArrowheads="1"/>
            </p:cNvPicPr>
            <p:nvPr/>
          </p:nvPicPr>
          <p:blipFill>
            <a:blip r:embed="rId2" cstate="email">
              <a:lum bright="-12000" contrast="44000"/>
              <a:extLst>
                <a:ext uri="{28A0092B-C50C-407E-A947-70E740481C1C}">
                  <a14:useLocalDpi xmlns:a14="http://schemas.microsoft.com/office/drawing/2010/main"/>
                </a:ext>
              </a:extLst>
            </a:blip>
            <a:srcRect r="-52" b="-20"/>
            <a:stretch>
              <a:fillRect/>
            </a:stretch>
          </p:blipFill>
          <p:spPr bwMode="auto">
            <a:xfrm>
              <a:off x="388" y="946"/>
              <a:ext cx="5760" cy="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Oval 4"/>
          <p:cNvSpPr/>
          <p:nvPr/>
        </p:nvSpPr>
        <p:spPr bwMode="auto">
          <a:xfrm>
            <a:off x="753746" y="1134494"/>
            <a:ext cx="1305135" cy="1341303"/>
          </a:xfrm>
          <a:prstGeom prst="ellipse">
            <a:avLst/>
          </a:prstGeom>
          <a:blipFill>
            <a:blip r:embed="rId3" cstate="email">
              <a:duotone>
                <a:prstClr val="black"/>
                <a:srgbClr val="83D1F5">
                  <a:tint val="45000"/>
                  <a:satMod val="400000"/>
                </a:srgbClr>
              </a:duotone>
              <a:extLst>
                <a:ext uri="{28A0092B-C50C-407E-A947-70E740481C1C}">
                  <a14:useLocalDpi xmlns:a14="http://schemas.microsoft.com/office/drawing/2010/main"/>
                </a:ext>
              </a:extLst>
            </a:blip>
            <a:stretch>
              <a:fillRect/>
            </a:stretch>
          </a:blipFill>
          <a:ln w="9525" cap="flat" cmpd="sng" algn="ctr">
            <a:noFill/>
            <a:prstDash val="solid"/>
            <a:round/>
            <a:headEnd type="none" w="med" len="med"/>
            <a:tailEnd type="none" w="med" len="med"/>
          </a:ln>
          <a:effectLst/>
        </p:spPr>
        <p:txBody>
          <a:bodyPr lIns="0" tIns="0" rIns="0" bIns="0" anchor="ctr"/>
          <a:lstStyle/>
          <a:p>
            <a:pPr algn="ctr">
              <a:defRPr/>
            </a:pPr>
            <a:endParaRPr lang="en-US" sz="1200" b="1" dirty="0">
              <a:solidFill>
                <a:srgbClr val="333333"/>
              </a:solidFill>
            </a:endParaRPr>
          </a:p>
        </p:txBody>
      </p:sp>
      <p:sp>
        <p:nvSpPr>
          <p:cNvPr id="108575" name="Rectangle 31"/>
          <p:cNvSpPr>
            <a:spLocks noGrp="1" noChangeArrowheads="1"/>
          </p:cNvSpPr>
          <p:nvPr>
            <p:ph type="title" idx="4294967295"/>
          </p:nvPr>
        </p:nvSpPr>
        <p:spPr>
          <a:xfrm>
            <a:off x="255588" y="593725"/>
            <a:ext cx="8888412" cy="428625"/>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tIns="45552" rIns="91107" bIns="45552"/>
          <a:lstStyle/>
          <a:p>
            <a:r>
              <a:rPr lang="en-US" smtClean="0"/>
              <a:t>IBM Flex System leadership</a:t>
            </a:r>
          </a:p>
        </p:txBody>
      </p:sp>
      <p:sp>
        <p:nvSpPr>
          <p:cNvPr id="944137" name="Oval 22"/>
          <p:cNvSpPr>
            <a:spLocks noChangeArrowheads="1"/>
          </p:cNvSpPr>
          <p:nvPr/>
        </p:nvSpPr>
        <p:spPr bwMode="auto">
          <a:xfrm>
            <a:off x="6691313" y="1079500"/>
            <a:ext cx="1238250" cy="1401763"/>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a:endParaRPr lang="hu-HU" sz="1200" b="1">
              <a:solidFill>
                <a:srgbClr val="333333"/>
              </a:solidFill>
            </a:endParaRPr>
          </a:p>
        </p:txBody>
      </p:sp>
      <p:sp>
        <p:nvSpPr>
          <p:cNvPr id="944138" name="TextBox 23"/>
          <p:cNvSpPr txBox="1">
            <a:spLocks noChangeArrowheads="1"/>
          </p:cNvSpPr>
          <p:nvPr/>
        </p:nvSpPr>
        <p:spPr bwMode="auto">
          <a:xfrm>
            <a:off x="6708775" y="1357313"/>
            <a:ext cx="1211263"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5000"/>
              </a:lnSpc>
            </a:pPr>
            <a:r>
              <a:rPr lang="en-US" sz="1400" b="1">
                <a:solidFill>
                  <a:srgbClr val="000000"/>
                </a:solidFill>
              </a:rPr>
              <a:t>Multi-generation</a:t>
            </a:r>
            <a:r>
              <a:rPr lang="en-US" sz="1200">
                <a:solidFill>
                  <a:srgbClr val="000000"/>
                </a:solidFill>
              </a:rPr>
              <a:t> chassis</a:t>
            </a:r>
          </a:p>
          <a:p>
            <a:pPr algn="ctr" eaLnBrk="1" hangingPunct="1">
              <a:lnSpc>
                <a:spcPct val="95000"/>
              </a:lnSpc>
            </a:pPr>
            <a:r>
              <a:rPr lang="en-US" sz="1200">
                <a:solidFill>
                  <a:srgbClr val="000000"/>
                </a:solidFill>
              </a:rPr>
              <a:t>platform</a:t>
            </a:r>
          </a:p>
        </p:txBody>
      </p:sp>
      <p:sp>
        <p:nvSpPr>
          <p:cNvPr id="6" name="Oval 5"/>
          <p:cNvSpPr/>
          <p:nvPr/>
        </p:nvSpPr>
        <p:spPr bwMode="auto">
          <a:xfrm>
            <a:off x="2216208" y="1143840"/>
            <a:ext cx="1282668" cy="1331635"/>
          </a:xfrm>
          <a:prstGeom prst="ellipse">
            <a:avLst/>
          </a:prstGeom>
          <a:blipFill>
            <a:blip r:embed="rId3" cstate="email">
              <a:duotone>
                <a:prstClr val="black"/>
                <a:srgbClr val="8CC63F">
                  <a:tint val="45000"/>
                  <a:satMod val="400000"/>
                </a:srgbClr>
              </a:duotone>
              <a:extLst>
                <a:ext uri="{28A0092B-C50C-407E-A947-70E740481C1C}">
                  <a14:useLocalDpi xmlns:a14="http://schemas.microsoft.com/office/drawing/2010/main"/>
                </a:ext>
              </a:extLst>
            </a:blip>
            <a:stretch>
              <a:fillRect/>
            </a:stretch>
          </a:blipFill>
          <a:ln w="9525" cap="flat" cmpd="sng" algn="ctr">
            <a:noFill/>
            <a:prstDash val="solid"/>
            <a:round/>
            <a:headEnd type="none" w="med" len="med"/>
            <a:tailEnd type="none" w="med" len="med"/>
          </a:ln>
          <a:effectLst/>
        </p:spPr>
        <p:txBody>
          <a:bodyPr lIns="0" tIns="0" rIns="0" bIns="0" anchor="ctr"/>
          <a:lstStyle/>
          <a:p>
            <a:pPr algn="ctr">
              <a:defRPr/>
            </a:pPr>
            <a:endParaRPr lang="en-US" sz="1200" b="1" dirty="0">
              <a:solidFill>
                <a:srgbClr val="333333"/>
              </a:solidFill>
            </a:endParaRPr>
          </a:p>
        </p:txBody>
      </p:sp>
      <p:sp>
        <p:nvSpPr>
          <p:cNvPr id="7" name="Oval 6"/>
          <p:cNvSpPr/>
          <p:nvPr/>
        </p:nvSpPr>
        <p:spPr bwMode="auto">
          <a:xfrm>
            <a:off x="3707179" y="1123914"/>
            <a:ext cx="1215219" cy="1334931"/>
          </a:xfrm>
          <a:prstGeom prst="ellipse">
            <a:avLst/>
          </a:prstGeom>
          <a:blipFill>
            <a:blip r:embed="rId3" cstate="email">
              <a:duotone>
                <a:prstClr val="black"/>
                <a:srgbClr val="BA006E">
                  <a:tint val="45000"/>
                  <a:satMod val="400000"/>
                </a:srgbClr>
              </a:duotone>
              <a:extLst>
                <a:ext uri="{28A0092B-C50C-407E-A947-70E740481C1C}">
                  <a14:useLocalDpi xmlns:a14="http://schemas.microsoft.com/office/drawing/2010/main"/>
                </a:ext>
              </a:extLst>
            </a:blip>
            <a:stretch>
              <a:fillRect/>
            </a:stretch>
          </a:blipFill>
          <a:ln w="9525" cap="flat" cmpd="sng" algn="ctr">
            <a:noFill/>
            <a:prstDash val="solid"/>
            <a:round/>
            <a:headEnd type="none" w="med" len="med"/>
            <a:tailEnd type="none" w="med" len="med"/>
          </a:ln>
          <a:effectLst/>
        </p:spPr>
        <p:txBody>
          <a:bodyPr lIns="0" tIns="0" rIns="0" bIns="0" anchor="ctr"/>
          <a:lstStyle/>
          <a:p>
            <a:pPr algn="ctr">
              <a:defRPr/>
            </a:pPr>
            <a:endParaRPr lang="en-US" sz="1200" b="1" dirty="0">
              <a:solidFill>
                <a:srgbClr val="333333"/>
              </a:solidFill>
            </a:endParaRPr>
          </a:p>
        </p:txBody>
      </p:sp>
      <p:sp>
        <p:nvSpPr>
          <p:cNvPr id="8" name="Oval 7"/>
          <p:cNvSpPr/>
          <p:nvPr/>
        </p:nvSpPr>
        <p:spPr bwMode="auto">
          <a:xfrm>
            <a:off x="5191717" y="1100377"/>
            <a:ext cx="1233321" cy="1363752"/>
          </a:xfrm>
          <a:prstGeom prst="ellipse">
            <a:avLst/>
          </a:prstGeom>
          <a:blipFill>
            <a:blip r:embed="rId3" cstate="email">
              <a:duotone>
                <a:prstClr val="black"/>
                <a:srgbClr val="00649D">
                  <a:tint val="45000"/>
                  <a:satMod val="400000"/>
                </a:srgbClr>
              </a:duotone>
              <a:extLst>
                <a:ext uri="{28A0092B-C50C-407E-A947-70E740481C1C}">
                  <a14:useLocalDpi xmlns:a14="http://schemas.microsoft.com/office/drawing/2010/main"/>
                </a:ext>
              </a:extLst>
            </a:blip>
            <a:stretch>
              <a:fillRect/>
            </a:stretch>
          </a:blipFill>
          <a:ln w="9525" cap="flat" cmpd="sng" algn="ctr">
            <a:noFill/>
            <a:prstDash val="solid"/>
            <a:round/>
            <a:headEnd type="none" w="med" len="med"/>
            <a:tailEnd type="none" w="med" len="med"/>
          </a:ln>
          <a:effectLst/>
        </p:spPr>
        <p:txBody>
          <a:bodyPr lIns="0" tIns="0" rIns="0" bIns="0" anchor="ctr"/>
          <a:lstStyle/>
          <a:p>
            <a:pPr algn="ctr">
              <a:defRPr/>
            </a:pPr>
            <a:endParaRPr lang="en-US" sz="1200" b="1" dirty="0">
              <a:solidFill>
                <a:srgbClr val="333333"/>
              </a:solidFill>
            </a:endParaRPr>
          </a:p>
        </p:txBody>
      </p:sp>
      <p:sp>
        <p:nvSpPr>
          <p:cNvPr id="944148" name="TextBox 8"/>
          <p:cNvSpPr txBox="1">
            <a:spLocks noChangeArrowheads="1"/>
          </p:cNvSpPr>
          <p:nvPr/>
        </p:nvSpPr>
        <p:spPr bwMode="auto">
          <a:xfrm>
            <a:off x="823913" y="1276350"/>
            <a:ext cx="11176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5000"/>
              </a:lnSpc>
            </a:pPr>
            <a:r>
              <a:rPr lang="en-US" b="1">
                <a:solidFill>
                  <a:srgbClr val="000000"/>
                </a:solidFill>
              </a:rPr>
              <a:t>2.7X</a:t>
            </a:r>
          </a:p>
          <a:p>
            <a:pPr algn="ctr" eaLnBrk="1" hangingPunct="1">
              <a:lnSpc>
                <a:spcPct val="95000"/>
              </a:lnSpc>
            </a:pPr>
            <a:r>
              <a:rPr lang="en-US" sz="1200">
                <a:solidFill>
                  <a:srgbClr val="000000"/>
                </a:solidFill>
              </a:rPr>
              <a:t>more</a:t>
            </a:r>
          </a:p>
          <a:p>
            <a:pPr algn="ctr" eaLnBrk="1" hangingPunct="1">
              <a:lnSpc>
                <a:spcPct val="95000"/>
              </a:lnSpc>
            </a:pPr>
            <a:r>
              <a:rPr lang="en-US" sz="1200">
                <a:solidFill>
                  <a:srgbClr val="000000"/>
                </a:solidFill>
              </a:rPr>
              <a:t>Compute nodes per Rack</a:t>
            </a:r>
          </a:p>
        </p:txBody>
      </p:sp>
      <p:sp>
        <p:nvSpPr>
          <p:cNvPr id="944149" name="TextBox 11"/>
          <p:cNvSpPr txBox="1">
            <a:spLocks noChangeArrowheads="1"/>
          </p:cNvSpPr>
          <p:nvPr/>
        </p:nvSpPr>
        <p:spPr bwMode="auto">
          <a:xfrm>
            <a:off x="2243138" y="1471613"/>
            <a:ext cx="1168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5000"/>
              </a:lnSpc>
            </a:pPr>
            <a:r>
              <a:rPr lang="en-US" b="1">
                <a:solidFill>
                  <a:srgbClr val="000000"/>
                </a:solidFill>
              </a:rPr>
              <a:t>167%</a:t>
            </a:r>
          </a:p>
          <a:p>
            <a:pPr algn="ctr" eaLnBrk="1" hangingPunct="1">
              <a:lnSpc>
                <a:spcPct val="95000"/>
              </a:lnSpc>
            </a:pPr>
            <a:r>
              <a:rPr lang="en-US" sz="1200">
                <a:solidFill>
                  <a:srgbClr val="000000"/>
                </a:solidFill>
              </a:rPr>
              <a:t>more</a:t>
            </a:r>
          </a:p>
          <a:p>
            <a:pPr algn="ctr" eaLnBrk="1" hangingPunct="1">
              <a:lnSpc>
                <a:spcPct val="95000"/>
              </a:lnSpc>
            </a:pPr>
            <a:r>
              <a:rPr lang="en-US" sz="1200">
                <a:solidFill>
                  <a:srgbClr val="000000"/>
                </a:solidFill>
              </a:rPr>
              <a:t>throughput</a:t>
            </a:r>
          </a:p>
        </p:txBody>
      </p:sp>
      <p:sp>
        <p:nvSpPr>
          <p:cNvPr id="944150" name="TextBox 13"/>
          <p:cNvSpPr txBox="1">
            <a:spLocks noChangeArrowheads="1"/>
          </p:cNvSpPr>
          <p:nvPr/>
        </p:nvSpPr>
        <p:spPr bwMode="auto">
          <a:xfrm>
            <a:off x="3717925" y="1341438"/>
            <a:ext cx="1177925"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5000"/>
              </a:lnSpc>
            </a:pPr>
            <a:r>
              <a:rPr lang="en-US" b="1">
                <a:solidFill>
                  <a:srgbClr val="000000"/>
                </a:solidFill>
              </a:rPr>
              <a:t>50%</a:t>
            </a:r>
          </a:p>
          <a:p>
            <a:pPr algn="ctr" eaLnBrk="1" hangingPunct="1">
              <a:lnSpc>
                <a:spcPct val="95000"/>
              </a:lnSpc>
            </a:pPr>
            <a:r>
              <a:rPr lang="en-US" sz="1200">
                <a:solidFill>
                  <a:srgbClr val="000000"/>
                </a:solidFill>
              </a:rPr>
              <a:t>Savings on storage hardware</a:t>
            </a:r>
          </a:p>
        </p:txBody>
      </p:sp>
      <p:sp>
        <p:nvSpPr>
          <p:cNvPr id="944151" name="TextBox 16"/>
          <p:cNvSpPr txBox="1">
            <a:spLocks noChangeArrowheads="1"/>
          </p:cNvSpPr>
          <p:nvPr/>
        </p:nvSpPr>
        <p:spPr bwMode="auto">
          <a:xfrm>
            <a:off x="5203825" y="1319213"/>
            <a:ext cx="121761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5000"/>
              </a:lnSpc>
            </a:pPr>
            <a:r>
              <a:rPr lang="en-US" b="1">
                <a:solidFill>
                  <a:srgbClr val="000000"/>
                </a:solidFill>
              </a:rPr>
              <a:t>31% </a:t>
            </a:r>
          </a:p>
          <a:p>
            <a:pPr algn="ctr" eaLnBrk="1" hangingPunct="1">
              <a:lnSpc>
                <a:spcPct val="95000"/>
              </a:lnSpc>
            </a:pPr>
            <a:r>
              <a:rPr lang="en-US" sz="1200">
                <a:solidFill>
                  <a:srgbClr val="000000"/>
                </a:solidFill>
              </a:rPr>
              <a:t>Less Cost per core</a:t>
            </a:r>
          </a:p>
        </p:txBody>
      </p:sp>
      <p:sp>
        <p:nvSpPr>
          <p:cNvPr id="944152" name="TextBox 25"/>
          <p:cNvSpPr txBox="1">
            <a:spLocks noChangeArrowheads="1"/>
          </p:cNvSpPr>
          <p:nvPr/>
        </p:nvSpPr>
        <p:spPr bwMode="auto">
          <a:xfrm>
            <a:off x="514350" y="2490788"/>
            <a:ext cx="162877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700">
                <a:solidFill>
                  <a:srgbClr val="000000"/>
                </a:solidFill>
              </a:rPr>
              <a:t>IBM Flex System can accommodate up to 44 compute nodes per rack vs. just 16 for Cisco</a:t>
            </a:r>
          </a:p>
        </p:txBody>
      </p:sp>
      <p:sp>
        <p:nvSpPr>
          <p:cNvPr id="944153" name="TextBox 26"/>
          <p:cNvSpPr txBox="1">
            <a:spLocks noChangeArrowheads="1"/>
          </p:cNvSpPr>
          <p:nvPr/>
        </p:nvSpPr>
        <p:spPr bwMode="auto">
          <a:xfrm>
            <a:off x="2295525" y="2490788"/>
            <a:ext cx="1368425"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700">
                <a:solidFill>
                  <a:srgbClr val="000000"/>
                </a:solidFill>
              </a:rPr>
              <a:t>IBM Flex System Scalable Converged 10Gb Switch 1280 vs. 480Gbps HP Virtual Connect Flex 10 Switch</a:t>
            </a:r>
          </a:p>
        </p:txBody>
      </p:sp>
      <p:sp>
        <p:nvSpPr>
          <p:cNvPr id="944154" name="TextBox 27"/>
          <p:cNvSpPr txBox="1">
            <a:spLocks noChangeArrowheads="1"/>
          </p:cNvSpPr>
          <p:nvPr/>
        </p:nvSpPr>
        <p:spPr bwMode="auto">
          <a:xfrm>
            <a:off x="3719513" y="2490788"/>
            <a:ext cx="147320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700">
                <a:solidFill>
                  <a:srgbClr val="000000"/>
                </a:solidFill>
              </a:rPr>
              <a:t>IBM Flex System Storage Node with IBM Real Time Data Compression compresses data as much as 80%, reducing required disk</a:t>
            </a:r>
          </a:p>
        </p:txBody>
      </p:sp>
      <p:sp>
        <p:nvSpPr>
          <p:cNvPr id="944155" name="TextBox 29"/>
          <p:cNvSpPr txBox="1">
            <a:spLocks noChangeArrowheads="1"/>
          </p:cNvSpPr>
          <p:nvPr/>
        </p:nvSpPr>
        <p:spPr bwMode="auto">
          <a:xfrm>
            <a:off x="5172075" y="2490788"/>
            <a:ext cx="1487488"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700" b="1" i="1">
                <a:solidFill>
                  <a:srgbClr val="000000"/>
                </a:solidFill>
              </a:rPr>
              <a:t>At just four blades</a:t>
            </a:r>
            <a:r>
              <a:rPr lang="en-US" sz="1700">
                <a:solidFill>
                  <a:srgbClr val="000000"/>
                </a:solidFill>
              </a:rPr>
              <a:t> the IBM Flex System costs 31% less than a comparable Cisco configuration</a:t>
            </a:r>
          </a:p>
        </p:txBody>
      </p:sp>
      <p:sp>
        <p:nvSpPr>
          <p:cNvPr id="944156" name="TextBox 30"/>
          <p:cNvSpPr txBox="1">
            <a:spLocks noChangeArrowheads="1"/>
          </p:cNvSpPr>
          <p:nvPr/>
        </p:nvSpPr>
        <p:spPr bwMode="auto">
          <a:xfrm>
            <a:off x="6819900" y="2490788"/>
            <a:ext cx="1216025"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700">
                <a:solidFill>
                  <a:srgbClr val="000000"/>
                </a:solidFill>
              </a:rPr>
              <a:t>Built to support your datacenter today and tomorrow</a:t>
            </a:r>
          </a:p>
        </p:txBody>
      </p:sp>
      <p:sp>
        <p:nvSpPr>
          <p:cNvPr id="944157" name="Rectangle 37"/>
          <p:cNvSpPr>
            <a:spLocks noChangeArrowheads="1"/>
          </p:cNvSpPr>
          <p:nvPr/>
        </p:nvSpPr>
        <p:spPr bwMode="auto">
          <a:xfrm>
            <a:off x="4659313" y="6515100"/>
            <a:ext cx="307022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582" tIns="28791" rIns="57582" bIns="28791">
            <a:spAutoFit/>
          </a:bodyPr>
          <a:lstStyle/>
          <a:p>
            <a:pPr algn="r" defTabSz="1023938"/>
            <a:r>
              <a:rPr lang="en-US" sz="700"/>
              <a:t>* Estimated Results.  Results will vary depending on customer environment</a:t>
            </a:r>
          </a:p>
        </p:txBody>
      </p:sp>
      <p:cxnSp>
        <p:nvCxnSpPr>
          <p:cNvPr id="24" name="Straight Connector 23"/>
          <p:cNvCxnSpPr/>
          <p:nvPr/>
        </p:nvCxnSpPr>
        <p:spPr bwMode="auto">
          <a:xfrm>
            <a:off x="2082800" y="1660525"/>
            <a:ext cx="0" cy="3133725"/>
          </a:xfrm>
          <a:prstGeom prst="line">
            <a:avLst/>
          </a:prstGeom>
          <a:solidFill>
            <a:schemeClr val="accent1"/>
          </a:solidFill>
          <a:ln w="28575" cap="rnd" cmpd="sng" algn="ctr">
            <a:solidFill>
              <a:schemeClr val="accent3"/>
            </a:solidFill>
            <a:prstDash val="sysDot"/>
            <a:round/>
            <a:headEnd type="none" w="med" len="med"/>
            <a:tailEnd type="none" w="med" len="med"/>
          </a:ln>
          <a:effectLst/>
          <a:extLst/>
        </p:spPr>
      </p:cxnSp>
      <p:cxnSp>
        <p:nvCxnSpPr>
          <p:cNvPr id="25" name="Straight Connector 24"/>
          <p:cNvCxnSpPr/>
          <p:nvPr/>
        </p:nvCxnSpPr>
        <p:spPr bwMode="auto">
          <a:xfrm>
            <a:off x="3597275" y="1660525"/>
            <a:ext cx="0" cy="3133725"/>
          </a:xfrm>
          <a:prstGeom prst="line">
            <a:avLst/>
          </a:prstGeom>
          <a:solidFill>
            <a:schemeClr val="accent1"/>
          </a:solidFill>
          <a:ln w="28575" cap="rnd" cmpd="sng" algn="ctr">
            <a:solidFill>
              <a:schemeClr val="accent3"/>
            </a:solidFill>
            <a:prstDash val="sysDot"/>
            <a:round/>
            <a:headEnd type="none" w="med" len="med"/>
            <a:tailEnd type="none" w="med" len="med"/>
          </a:ln>
          <a:effectLst/>
          <a:extLst/>
        </p:spPr>
      </p:cxnSp>
      <p:cxnSp>
        <p:nvCxnSpPr>
          <p:cNvPr id="26" name="Straight Connector 25"/>
          <p:cNvCxnSpPr/>
          <p:nvPr/>
        </p:nvCxnSpPr>
        <p:spPr bwMode="auto">
          <a:xfrm>
            <a:off x="5113338" y="1660525"/>
            <a:ext cx="0" cy="3133725"/>
          </a:xfrm>
          <a:prstGeom prst="line">
            <a:avLst/>
          </a:prstGeom>
          <a:solidFill>
            <a:schemeClr val="accent1"/>
          </a:solidFill>
          <a:ln w="28575" cap="rnd" cmpd="sng" algn="ctr">
            <a:solidFill>
              <a:schemeClr val="accent3"/>
            </a:solidFill>
            <a:prstDash val="sysDot"/>
            <a:round/>
            <a:headEnd type="none" w="med" len="med"/>
            <a:tailEnd type="none" w="med" len="med"/>
          </a:ln>
          <a:effectLst/>
          <a:extLst/>
        </p:spPr>
      </p:cxnSp>
      <p:cxnSp>
        <p:nvCxnSpPr>
          <p:cNvPr id="27" name="Straight Connector 26"/>
          <p:cNvCxnSpPr/>
          <p:nvPr/>
        </p:nvCxnSpPr>
        <p:spPr bwMode="auto">
          <a:xfrm>
            <a:off x="6627813" y="1660525"/>
            <a:ext cx="0" cy="3133725"/>
          </a:xfrm>
          <a:prstGeom prst="line">
            <a:avLst/>
          </a:prstGeom>
          <a:solidFill>
            <a:schemeClr val="accent1"/>
          </a:solidFill>
          <a:ln w="28575" cap="rnd" cmpd="sng" algn="ctr">
            <a:solidFill>
              <a:schemeClr val="accent3"/>
            </a:solidFill>
            <a:prstDash val="sysDot"/>
            <a:round/>
            <a:headEnd type="none" w="med" len="med"/>
            <a:tailEnd type="none" w="med" len="med"/>
          </a:ln>
          <a:effectLst/>
          <a:extLst/>
        </p:spPr>
      </p:cxn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a:xfrm>
            <a:off x="184150" y="666750"/>
            <a:ext cx="9437688" cy="427038"/>
          </a:xfrm>
          <a:noFill/>
        </p:spPr>
        <p:txBody>
          <a:bodyPr/>
          <a:lstStyle/>
          <a:p>
            <a:r>
              <a:rPr lang="en-US" smtClean="0"/>
              <a:t>IBM Flex System, PureFlex System: technology leadership in compute </a:t>
            </a:r>
          </a:p>
        </p:txBody>
      </p:sp>
      <p:grpSp>
        <p:nvGrpSpPr>
          <p:cNvPr id="932867" name="Group 28"/>
          <p:cNvGrpSpPr>
            <a:grpSpLocks/>
          </p:cNvGrpSpPr>
          <p:nvPr/>
        </p:nvGrpSpPr>
        <p:grpSpPr bwMode="auto">
          <a:xfrm>
            <a:off x="0" y="1976438"/>
            <a:ext cx="9144000" cy="4046537"/>
            <a:chOff x="388" y="937"/>
            <a:chExt cx="5760" cy="2542"/>
          </a:xfrm>
        </p:grpSpPr>
        <p:sp>
          <p:nvSpPr>
            <p:cNvPr id="932868" name="Rectangle 29"/>
            <p:cNvSpPr>
              <a:spLocks noChangeArrowheads="1"/>
            </p:cNvSpPr>
            <p:nvPr/>
          </p:nvSpPr>
          <p:spPr bwMode="auto">
            <a:xfrm>
              <a:off x="388" y="937"/>
              <a:ext cx="5760" cy="2542"/>
            </a:xfrm>
            <a:prstGeom prst="rect">
              <a:avLst/>
            </a:prstGeom>
            <a:solidFill>
              <a:srgbClr val="C5D7D9">
                <a:alpha val="67842"/>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hu-HU" sz="1400">
                <a:solidFill>
                  <a:srgbClr val="333333"/>
                </a:solidFill>
              </a:endParaRPr>
            </a:p>
          </p:txBody>
        </p:sp>
        <p:pic>
          <p:nvPicPr>
            <p:cNvPr id="932869" name="Picture 322" descr="Expert_Integrated_Systems_PPT_MasterGraphics_0209-breaker-white"/>
            <p:cNvPicPr>
              <a:picLocks noChangeAspect="1" noChangeArrowheads="1"/>
            </p:cNvPicPr>
            <p:nvPr/>
          </p:nvPicPr>
          <p:blipFill>
            <a:blip r:embed="rId2" cstate="email">
              <a:lum bright="-12000" contrast="44000"/>
              <a:extLst>
                <a:ext uri="{28A0092B-C50C-407E-A947-70E740481C1C}">
                  <a14:useLocalDpi xmlns:a14="http://schemas.microsoft.com/office/drawing/2010/main"/>
                </a:ext>
              </a:extLst>
            </a:blip>
            <a:srcRect r="-52" b="-20"/>
            <a:stretch>
              <a:fillRect/>
            </a:stretch>
          </p:blipFill>
          <p:spPr bwMode="auto">
            <a:xfrm>
              <a:off x="388" y="946"/>
              <a:ext cx="5760" cy="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Picture 23" descr="2S Power ITE.ti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21734" y="2422493"/>
            <a:ext cx="1443140" cy="360140"/>
          </a:xfrm>
          <a:prstGeom prst="rect">
            <a:avLst/>
          </a:prstGeom>
          <a:noFill/>
          <a:ln w="9525">
            <a:noFill/>
            <a:miter lim="800000"/>
            <a:headEnd/>
            <a:tailEnd/>
          </a:ln>
          <a:effectLst>
            <a:reflection blurRad="6350" stA="50000" endA="300" endPos="38500" dist="50800" dir="5400000" sy="-100000" algn="bl" rotWithShape="0"/>
          </a:effectLst>
        </p:spPr>
      </p:pic>
      <p:sp>
        <p:nvSpPr>
          <p:cNvPr id="932872" name="Text Box 14"/>
          <p:cNvSpPr txBox="1">
            <a:spLocks noChangeArrowheads="1"/>
          </p:cNvSpPr>
          <p:nvPr/>
        </p:nvSpPr>
        <p:spPr bwMode="auto">
          <a:xfrm>
            <a:off x="6359525" y="2366963"/>
            <a:ext cx="278447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90000"/>
              </a:lnSpc>
              <a:spcBef>
                <a:spcPct val="20000"/>
              </a:spcBef>
            </a:pPr>
            <a:r>
              <a:rPr lang="pt-BR" sz="1600">
                <a:solidFill>
                  <a:srgbClr val="333333"/>
                </a:solidFill>
              </a:rPr>
              <a:t>IBM Flex System p260</a:t>
            </a:r>
          </a:p>
          <a:p>
            <a:pPr eaLnBrk="1" hangingPunct="1">
              <a:lnSpc>
                <a:spcPct val="90000"/>
              </a:lnSpc>
              <a:spcBef>
                <a:spcPct val="20000"/>
              </a:spcBef>
            </a:pPr>
            <a:r>
              <a:rPr lang="pt-BR" sz="1600">
                <a:solidFill>
                  <a:srgbClr val="333333"/>
                </a:solidFill>
              </a:rPr>
              <a:t>         </a:t>
            </a:r>
            <a:r>
              <a:rPr lang="pt-BR" sz="1600" b="1">
                <a:solidFill>
                  <a:srgbClr val="006699"/>
                </a:solidFill>
              </a:rPr>
              <a:t>Enhanced</a:t>
            </a:r>
          </a:p>
        </p:txBody>
      </p:sp>
      <p:pic>
        <p:nvPicPr>
          <p:cNvPr id="34" name="Picture 23" descr="2S Power ITE.ti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21734" y="3321018"/>
            <a:ext cx="1443141" cy="360140"/>
          </a:xfrm>
          <a:prstGeom prst="rect">
            <a:avLst/>
          </a:prstGeom>
          <a:noFill/>
          <a:ln w="9525">
            <a:noFill/>
            <a:miter lim="800000"/>
            <a:headEnd/>
            <a:tailEnd/>
          </a:ln>
          <a:effectLst>
            <a:reflection blurRad="6350" stA="50000" endA="300" endPos="38500" dist="50800" dir="5400000" sy="-100000" algn="bl" rotWithShape="0"/>
          </a:effectLst>
        </p:spPr>
      </p:pic>
      <p:sp>
        <p:nvSpPr>
          <p:cNvPr id="932874" name="Text Box 14"/>
          <p:cNvSpPr txBox="1">
            <a:spLocks noChangeArrowheads="1"/>
          </p:cNvSpPr>
          <p:nvPr/>
        </p:nvSpPr>
        <p:spPr bwMode="auto">
          <a:xfrm>
            <a:off x="6338888" y="3378200"/>
            <a:ext cx="26019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90000"/>
              </a:lnSpc>
              <a:spcBef>
                <a:spcPct val="20000"/>
              </a:spcBef>
            </a:pPr>
            <a:r>
              <a:rPr lang="pt-BR" sz="1600">
                <a:solidFill>
                  <a:srgbClr val="333333"/>
                </a:solidFill>
              </a:rPr>
              <a:t>IBM Flex System p24L</a:t>
            </a:r>
          </a:p>
        </p:txBody>
      </p:sp>
      <p:pic>
        <p:nvPicPr>
          <p:cNvPr id="29" name="Picture 25" descr="2S EP ITE.ti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1400" y="2292358"/>
            <a:ext cx="1126728" cy="332111"/>
          </a:xfrm>
          <a:prstGeom prst="rect">
            <a:avLst/>
          </a:prstGeom>
          <a:noFill/>
          <a:ln w="9525">
            <a:noFill/>
            <a:miter lim="800000"/>
            <a:headEnd/>
            <a:tailEnd/>
          </a:ln>
          <a:effectLst>
            <a:reflection blurRad="6350" stA="50000" endA="300" endPos="38500" dist="50800" dir="5400000" sy="-100000" algn="bl" rotWithShape="0"/>
          </a:effectLst>
        </p:spPr>
      </p:pic>
      <p:sp>
        <p:nvSpPr>
          <p:cNvPr id="932876" name="Text Box 14"/>
          <p:cNvSpPr txBox="1">
            <a:spLocks noChangeArrowheads="1"/>
          </p:cNvSpPr>
          <p:nvPr/>
        </p:nvSpPr>
        <p:spPr bwMode="auto">
          <a:xfrm>
            <a:off x="1603375" y="2339975"/>
            <a:ext cx="25606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90000"/>
              </a:lnSpc>
              <a:spcBef>
                <a:spcPct val="20000"/>
              </a:spcBef>
            </a:pPr>
            <a:r>
              <a:rPr lang="pt-BR" sz="1600">
                <a:solidFill>
                  <a:srgbClr val="333333"/>
                </a:solidFill>
              </a:rPr>
              <a:t>IBM Flex System x220</a:t>
            </a:r>
          </a:p>
          <a:p>
            <a:pPr eaLnBrk="1" hangingPunct="1">
              <a:lnSpc>
                <a:spcPct val="90000"/>
              </a:lnSpc>
              <a:spcBef>
                <a:spcPct val="20000"/>
              </a:spcBef>
            </a:pPr>
            <a:r>
              <a:rPr lang="pt-BR" sz="1600">
                <a:solidFill>
                  <a:srgbClr val="333333"/>
                </a:solidFill>
              </a:rPr>
              <a:t>          </a:t>
            </a:r>
            <a:r>
              <a:rPr lang="pt-BR" sz="1600" b="1">
                <a:solidFill>
                  <a:srgbClr val="006699"/>
                </a:solidFill>
              </a:rPr>
              <a:t>Enhanced</a:t>
            </a:r>
          </a:p>
        </p:txBody>
      </p:sp>
      <p:pic>
        <p:nvPicPr>
          <p:cNvPr id="37" name="Picture 36" descr="2S EP ITE.ti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605" y="3324788"/>
            <a:ext cx="1126728" cy="332056"/>
          </a:xfrm>
          <a:prstGeom prst="rect">
            <a:avLst/>
          </a:prstGeom>
          <a:noFill/>
          <a:ln w="9525">
            <a:noFill/>
            <a:miter lim="800000"/>
            <a:headEnd/>
            <a:tailEnd/>
          </a:ln>
          <a:effectLst>
            <a:reflection blurRad="6350" stA="50000" endA="300" endPos="38500" dist="50800" dir="5400000" sy="-100000" algn="bl" rotWithShape="0"/>
          </a:effectLst>
        </p:spPr>
      </p:pic>
      <p:sp>
        <p:nvSpPr>
          <p:cNvPr id="932878" name="Text Box 14"/>
          <p:cNvSpPr txBox="1">
            <a:spLocks noChangeArrowheads="1"/>
          </p:cNvSpPr>
          <p:nvPr/>
        </p:nvSpPr>
        <p:spPr bwMode="auto">
          <a:xfrm>
            <a:off x="1608138" y="3382963"/>
            <a:ext cx="256222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90000"/>
              </a:lnSpc>
              <a:spcBef>
                <a:spcPct val="20000"/>
              </a:spcBef>
            </a:pPr>
            <a:r>
              <a:rPr lang="pt-BR" sz="1600">
                <a:solidFill>
                  <a:srgbClr val="333333"/>
                </a:solidFill>
              </a:rPr>
              <a:t>IBM Flex System x240</a:t>
            </a:r>
          </a:p>
        </p:txBody>
      </p:sp>
      <p:pic>
        <p:nvPicPr>
          <p:cNvPr id="40" name="Picture 25" descr="4S EXB ITE.ti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83559" y="4181103"/>
            <a:ext cx="2150472" cy="329139"/>
          </a:xfrm>
          <a:prstGeom prst="rect">
            <a:avLst/>
          </a:prstGeom>
          <a:noFill/>
          <a:ln w="9525">
            <a:noFill/>
            <a:miter lim="800000"/>
            <a:headEnd/>
            <a:tailEnd/>
          </a:ln>
          <a:effectLst>
            <a:reflection blurRad="6350" stA="50000" endA="300" endPos="38500" dist="50800" dir="5400000" sy="-100000" algn="bl" rotWithShape="0"/>
          </a:effectLst>
        </p:spPr>
      </p:pic>
      <p:sp>
        <p:nvSpPr>
          <p:cNvPr id="932880" name="Text Box 14"/>
          <p:cNvSpPr txBox="1">
            <a:spLocks noChangeArrowheads="1"/>
          </p:cNvSpPr>
          <p:nvPr/>
        </p:nvSpPr>
        <p:spPr bwMode="auto">
          <a:xfrm>
            <a:off x="2382838" y="4214813"/>
            <a:ext cx="2246312"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90000"/>
              </a:lnSpc>
              <a:spcBef>
                <a:spcPct val="20000"/>
              </a:spcBef>
            </a:pPr>
            <a:r>
              <a:rPr lang="pt-BR" sz="1600"/>
              <a:t>IBM Flex System x440</a:t>
            </a:r>
          </a:p>
          <a:p>
            <a:pPr eaLnBrk="1" hangingPunct="1">
              <a:lnSpc>
                <a:spcPct val="90000"/>
              </a:lnSpc>
              <a:spcBef>
                <a:spcPct val="20000"/>
              </a:spcBef>
            </a:pPr>
            <a:r>
              <a:rPr lang="pt-BR" sz="1600"/>
              <a:t>        </a:t>
            </a:r>
            <a:r>
              <a:rPr lang="pt-BR" sz="1600" b="1">
                <a:solidFill>
                  <a:srgbClr val="006699"/>
                </a:solidFill>
              </a:rPr>
              <a:t>New</a:t>
            </a:r>
            <a:endParaRPr lang="pt-BR" sz="1600" b="1">
              <a:solidFill>
                <a:srgbClr val="006699"/>
              </a:solidFill>
              <a:sym typeface="Wingdings" pitchFamily="2" charset="2"/>
            </a:endParaRPr>
          </a:p>
        </p:txBody>
      </p:sp>
      <p:pic>
        <p:nvPicPr>
          <p:cNvPr id="42" name="Picture 6" descr="2S ITE PME.ti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80468" y="5180342"/>
            <a:ext cx="2156680" cy="325355"/>
          </a:xfrm>
          <a:prstGeom prst="rect">
            <a:avLst/>
          </a:prstGeom>
          <a:noFill/>
          <a:ln w="9525">
            <a:noFill/>
            <a:miter lim="800000"/>
            <a:headEnd/>
            <a:tailEnd/>
          </a:ln>
          <a:effectLst>
            <a:reflection blurRad="6350" stA="50000" endA="300" endPos="38500" dist="50800" dir="5400000" sy="-100000" algn="bl" rotWithShape="0"/>
          </a:effectLst>
        </p:spPr>
      </p:pic>
      <p:sp>
        <p:nvSpPr>
          <p:cNvPr id="932882" name="Text Box 14"/>
          <p:cNvSpPr txBox="1">
            <a:spLocks noChangeArrowheads="1"/>
          </p:cNvSpPr>
          <p:nvPr/>
        </p:nvSpPr>
        <p:spPr bwMode="auto">
          <a:xfrm>
            <a:off x="4129088" y="5126038"/>
            <a:ext cx="32956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90000"/>
              </a:lnSpc>
              <a:spcBef>
                <a:spcPct val="20000"/>
              </a:spcBef>
            </a:pPr>
            <a:r>
              <a:rPr lang="pt-BR" sz="1600">
                <a:solidFill>
                  <a:srgbClr val="333333"/>
                </a:solidFill>
              </a:rPr>
              <a:t>IBM Flex System </a:t>
            </a:r>
            <a:br>
              <a:rPr lang="pt-BR" sz="1600">
                <a:solidFill>
                  <a:srgbClr val="333333"/>
                </a:solidFill>
              </a:rPr>
            </a:br>
            <a:r>
              <a:rPr lang="pt-BR" sz="1600">
                <a:solidFill>
                  <a:srgbClr val="333333"/>
                </a:solidFill>
              </a:rPr>
              <a:t>PCI expansion node</a:t>
            </a:r>
          </a:p>
          <a:p>
            <a:pPr eaLnBrk="1" hangingPunct="1">
              <a:lnSpc>
                <a:spcPct val="90000"/>
              </a:lnSpc>
              <a:spcBef>
                <a:spcPct val="20000"/>
              </a:spcBef>
            </a:pPr>
            <a:r>
              <a:rPr lang="pt-BR" sz="1600">
                <a:solidFill>
                  <a:srgbClr val="333333"/>
                </a:solidFill>
              </a:rPr>
              <a:t>Storage expansion node</a:t>
            </a:r>
          </a:p>
        </p:txBody>
      </p:sp>
      <p:pic>
        <p:nvPicPr>
          <p:cNvPr id="31" name="Picture 20" descr="4S Power7 ITE v2.tif"/>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71981" y="4199641"/>
            <a:ext cx="2368987" cy="338846"/>
          </a:xfrm>
          <a:prstGeom prst="rect">
            <a:avLst/>
          </a:prstGeom>
          <a:noFill/>
          <a:ln w="9525">
            <a:noFill/>
            <a:miter lim="800000"/>
            <a:headEnd/>
            <a:tailEnd/>
          </a:ln>
          <a:effectLst>
            <a:reflection blurRad="6350" stA="50000" endA="300" endPos="38500" dist="50800" dir="5400000" sy="-100000" algn="bl" rotWithShape="0"/>
          </a:effectLst>
        </p:spPr>
      </p:pic>
      <p:sp>
        <p:nvSpPr>
          <p:cNvPr id="932884" name="Text Box 14"/>
          <p:cNvSpPr txBox="1">
            <a:spLocks noChangeArrowheads="1"/>
          </p:cNvSpPr>
          <p:nvPr/>
        </p:nvSpPr>
        <p:spPr bwMode="auto">
          <a:xfrm>
            <a:off x="7113588" y="4137025"/>
            <a:ext cx="16605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90000"/>
              </a:lnSpc>
              <a:spcBef>
                <a:spcPct val="20000"/>
              </a:spcBef>
            </a:pPr>
            <a:r>
              <a:rPr lang="pt-BR" sz="1600">
                <a:solidFill>
                  <a:srgbClr val="333333"/>
                </a:solidFill>
              </a:rPr>
              <a:t>IBM Flex System p460</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42" name="Group 28"/>
          <p:cNvGrpSpPr>
            <a:grpSpLocks/>
          </p:cNvGrpSpPr>
          <p:nvPr/>
        </p:nvGrpSpPr>
        <p:grpSpPr bwMode="auto">
          <a:xfrm>
            <a:off x="0" y="1462088"/>
            <a:ext cx="9144000" cy="4702175"/>
            <a:chOff x="388" y="937"/>
            <a:chExt cx="5760" cy="2542"/>
          </a:xfrm>
        </p:grpSpPr>
        <p:sp>
          <p:nvSpPr>
            <p:cNvPr id="931843" name="Rectangle 29"/>
            <p:cNvSpPr>
              <a:spLocks noChangeArrowheads="1"/>
            </p:cNvSpPr>
            <p:nvPr/>
          </p:nvSpPr>
          <p:spPr bwMode="auto">
            <a:xfrm>
              <a:off x="388" y="937"/>
              <a:ext cx="5760" cy="2542"/>
            </a:xfrm>
            <a:prstGeom prst="rect">
              <a:avLst/>
            </a:prstGeom>
            <a:solidFill>
              <a:srgbClr val="C5D7D9">
                <a:alpha val="67842"/>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hu-HU" sz="1400">
                <a:solidFill>
                  <a:srgbClr val="333333"/>
                </a:solidFill>
              </a:endParaRPr>
            </a:p>
          </p:txBody>
        </p:sp>
        <p:pic>
          <p:nvPicPr>
            <p:cNvPr id="931844" name="Picture 322" descr="Expert_Integrated_Systems_PPT_MasterGraphics_0209-breaker-white"/>
            <p:cNvPicPr>
              <a:picLocks noChangeAspect="1" noChangeArrowheads="1"/>
            </p:cNvPicPr>
            <p:nvPr/>
          </p:nvPicPr>
          <p:blipFill>
            <a:blip r:embed="rId2" cstate="email">
              <a:lum bright="-12000" contrast="44000"/>
              <a:extLst>
                <a:ext uri="{28A0092B-C50C-407E-A947-70E740481C1C}">
                  <a14:useLocalDpi xmlns:a14="http://schemas.microsoft.com/office/drawing/2010/main"/>
                </a:ext>
              </a:extLst>
            </a:blip>
            <a:srcRect r="-52" b="-20"/>
            <a:stretch>
              <a:fillRect/>
            </a:stretch>
          </p:blipFill>
          <p:spPr bwMode="auto">
            <a:xfrm>
              <a:off x="388" y="946"/>
              <a:ext cx="5760" cy="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31845" name="Rectangle 5"/>
          <p:cNvSpPr>
            <a:spLocks noGrp="1" noChangeArrowheads="1"/>
          </p:cNvSpPr>
          <p:nvPr>
            <p:ph type="title"/>
          </p:nvPr>
        </p:nvSpPr>
        <p:spPr>
          <a:xfrm>
            <a:off x="255588" y="593725"/>
            <a:ext cx="8888412" cy="762000"/>
          </a:xfrm>
        </p:spPr>
        <p:txBody>
          <a:bodyPr/>
          <a:lstStyle/>
          <a:p>
            <a:r>
              <a:rPr lang="en-US" smtClean="0"/>
              <a:t>IBM Flex System – technology leadership</a:t>
            </a:r>
            <a:br>
              <a:rPr lang="en-US" smtClean="0"/>
            </a:br>
            <a:r>
              <a:rPr lang="en-US" smtClean="0"/>
              <a:t>Integrated IBM Flex System V7000 Storage Node:</a:t>
            </a:r>
          </a:p>
        </p:txBody>
      </p:sp>
      <p:sp>
        <p:nvSpPr>
          <p:cNvPr id="931846" name="Rectangle 6"/>
          <p:cNvSpPr>
            <a:spLocks noGrp="1" noChangeArrowheads="1"/>
          </p:cNvSpPr>
          <p:nvPr>
            <p:ph type="body" idx="1"/>
          </p:nvPr>
        </p:nvSpPr>
        <p:spPr>
          <a:xfrm>
            <a:off x="290513" y="2126255"/>
            <a:ext cx="5859462" cy="3988795"/>
          </a:xfrm>
        </p:spPr>
        <p:txBody>
          <a:bodyPr/>
          <a:lstStyle/>
          <a:p>
            <a:r>
              <a:rPr lang="en-US" sz="1800" b="1" dirty="0" smtClean="0"/>
              <a:t>Integrated by Design:</a:t>
            </a:r>
            <a:r>
              <a:rPr lang="en-US" sz="1800" dirty="0" smtClean="0"/>
              <a:t> full integration into </a:t>
            </a:r>
            <a:r>
              <a:rPr lang="en-US" sz="1800" dirty="0" err="1" smtClean="0"/>
              <a:t>PureFlex</a:t>
            </a:r>
            <a:r>
              <a:rPr lang="en-US" sz="1800" dirty="0" smtClean="0"/>
              <a:t>  </a:t>
            </a:r>
            <a:br>
              <a:rPr lang="en-US" sz="1800" dirty="0" smtClean="0"/>
            </a:br>
            <a:endParaRPr lang="en-US" sz="1800" dirty="0" smtClean="0"/>
          </a:p>
          <a:p>
            <a:r>
              <a:rPr lang="en-US" sz="1800" b="1" dirty="0" smtClean="0"/>
              <a:t>Simplified Experience:</a:t>
            </a:r>
            <a:r>
              <a:rPr lang="en-US" sz="1800" dirty="0" smtClean="0"/>
              <a:t> intuitive user interface</a:t>
            </a:r>
            <a:endParaRPr lang="hu-HU" sz="1800" dirty="0" smtClean="0"/>
          </a:p>
          <a:p>
            <a:pPr marL="0" indent="0">
              <a:buNone/>
            </a:pPr>
            <a:endParaRPr lang="en-US" sz="1800" dirty="0" smtClean="0"/>
          </a:p>
          <a:p>
            <a:r>
              <a:rPr lang="en-US" sz="1800" b="1" dirty="0" smtClean="0"/>
              <a:t>Built-in Expertise:</a:t>
            </a:r>
            <a:r>
              <a:rPr lang="en-US" sz="1800" dirty="0" smtClean="0"/>
              <a:t> </a:t>
            </a:r>
          </a:p>
          <a:p>
            <a:pPr lvl="1"/>
            <a:r>
              <a:rPr lang="en-US" b="1" dirty="0" smtClean="0">
                <a:solidFill>
                  <a:srgbClr val="00649D"/>
                </a:solidFill>
              </a:rPr>
              <a:t>up to 30% higher storage utilization</a:t>
            </a:r>
            <a:r>
              <a:rPr lang="hu-HU" b="1" dirty="0" smtClean="0">
                <a:solidFill>
                  <a:srgbClr val="00649D"/>
                </a:solidFill>
              </a:rPr>
              <a:t> with virtualization</a:t>
            </a:r>
            <a:endParaRPr lang="en-US" b="1" dirty="0" smtClean="0">
              <a:solidFill>
                <a:srgbClr val="00649D"/>
              </a:solidFill>
            </a:endParaRPr>
          </a:p>
          <a:p>
            <a:pPr lvl="1"/>
            <a:r>
              <a:rPr lang="en-US" b="1" dirty="0" smtClean="0">
                <a:solidFill>
                  <a:srgbClr val="00649D"/>
                </a:solidFill>
              </a:rPr>
              <a:t>up to 200% higher performance</a:t>
            </a:r>
            <a:r>
              <a:rPr lang="en-US" dirty="0" smtClean="0"/>
              <a:t> </a:t>
            </a:r>
            <a:r>
              <a:rPr lang="hu-HU" dirty="0" smtClean="0"/>
              <a:t>with </a:t>
            </a:r>
            <a:r>
              <a:rPr lang="en-US" dirty="0" smtClean="0"/>
              <a:t>SSDs </a:t>
            </a:r>
          </a:p>
          <a:p>
            <a:pPr lvl="1"/>
            <a:r>
              <a:rPr lang="en-US" dirty="0" smtClean="0"/>
              <a:t>Stores </a:t>
            </a:r>
            <a:r>
              <a:rPr lang="en-US" b="1" dirty="0" smtClean="0">
                <a:solidFill>
                  <a:srgbClr val="00649D"/>
                </a:solidFill>
              </a:rPr>
              <a:t>up to 5x more active primary data</a:t>
            </a:r>
            <a:r>
              <a:rPr lang="en-US" dirty="0" smtClean="0"/>
              <a:t> </a:t>
            </a:r>
            <a:r>
              <a:rPr lang="hu-HU" dirty="0" smtClean="0"/>
              <a:t>with</a:t>
            </a:r>
            <a:r>
              <a:rPr lang="en-US" dirty="0" smtClean="0"/>
              <a:t> IBM Real-time Compression</a:t>
            </a:r>
            <a:r>
              <a:rPr lang="en-US" sz="1800" dirty="0" smtClean="0"/>
              <a:t> </a:t>
            </a:r>
          </a:p>
        </p:txBody>
      </p:sp>
      <p:pic>
        <p:nvPicPr>
          <p:cNvPr id="74756" name="Picture 4" descr="Storage-ITE-2.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78588" y="1717675"/>
            <a:ext cx="2547937" cy="1293813"/>
          </a:xfrm>
          <a:prstGeom prst="rect">
            <a:avLst/>
          </a:prstGeom>
          <a:noFill/>
          <a:ln>
            <a:noFill/>
          </a:ln>
          <a:effectLst/>
          <a:extLst>
            <a:ext uri="{909E8E84-426E-40DD-AFC4-6F175D3DCCD1}">
              <a14:hiddenFill xmlns:a14="http://schemas.microsoft.com/office/drawing/2010/main">
                <a:blipFill dpi="0" rotWithShape="0">
                  <a:blip/>
                  <a:srcRect b="46887"/>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31848" name="Picture 8" descr="flex system chassis 229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19863" y="2927350"/>
            <a:ext cx="2311400" cy="2446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255588" y="593725"/>
            <a:ext cx="8888412" cy="1431925"/>
          </a:xfrm>
        </p:spPr>
        <p:txBody>
          <a:bodyPr/>
          <a:lstStyle/>
          <a:p>
            <a:r>
              <a:rPr lang="en-US" smtClean="0"/>
              <a:t>IBM PureFlex System – technology leadership in networking</a:t>
            </a:r>
            <a:br>
              <a:rPr lang="en-US" smtClean="0"/>
            </a:br>
            <a:r>
              <a:rPr lang="en-US" smtClean="0"/>
              <a:t>Brocade switch.  </a:t>
            </a:r>
            <a:br>
              <a:rPr lang="en-US" smtClean="0"/>
            </a:br>
            <a:r>
              <a:rPr lang="en-US" smtClean="0"/>
              <a:t/>
            </a:r>
            <a:br>
              <a:rPr lang="en-US" smtClean="0"/>
            </a:br>
            <a:endParaRPr lang="en-US" smtClean="0"/>
          </a:p>
        </p:txBody>
      </p:sp>
      <p:grpSp>
        <p:nvGrpSpPr>
          <p:cNvPr id="933891" name="Group 28"/>
          <p:cNvGrpSpPr>
            <a:grpSpLocks/>
          </p:cNvGrpSpPr>
          <p:nvPr/>
        </p:nvGrpSpPr>
        <p:grpSpPr bwMode="auto">
          <a:xfrm>
            <a:off x="0" y="1595438"/>
            <a:ext cx="9144000" cy="4168775"/>
            <a:chOff x="388" y="937"/>
            <a:chExt cx="5760" cy="2542"/>
          </a:xfrm>
        </p:grpSpPr>
        <p:sp>
          <p:nvSpPr>
            <p:cNvPr id="933892" name="Rectangle 29"/>
            <p:cNvSpPr>
              <a:spLocks noChangeArrowheads="1"/>
            </p:cNvSpPr>
            <p:nvPr/>
          </p:nvSpPr>
          <p:spPr bwMode="auto">
            <a:xfrm>
              <a:off x="388" y="937"/>
              <a:ext cx="5760" cy="2542"/>
            </a:xfrm>
            <a:prstGeom prst="rect">
              <a:avLst/>
            </a:prstGeom>
            <a:solidFill>
              <a:srgbClr val="C5D7D9">
                <a:alpha val="67842"/>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hu-HU" sz="1400">
                <a:solidFill>
                  <a:srgbClr val="333333"/>
                </a:solidFill>
              </a:endParaRPr>
            </a:p>
          </p:txBody>
        </p:sp>
        <p:pic>
          <p:nvPicPr>
            <p:cNvPr id="933893" name="Picture 322" descr="Expert_Integrated_Systems_PPT_MasterGraphics_0209-breaker-white"/>
            <p:cNvPicPr>
              <a:picLocks noChangeAspect="1" noChangeArrowheads="1"/>
            </p:cNvPicPr>
            <p:nvPr/>
          </p:nvPicPr>
          <p:blipFill>
            <a:blip r:embed="rId2" cstate="email">
              <a:lum bright="-12000" contrast="44000"/>
              <a:extLst>
                <a:ext uri="{28A0092B-C50C-407E-A947-70E740481C1C}">
                  <a14:useLocalDpi xmlns:a14="http://schemas.microsoft.com/office/drawing/2010/main"/>
                </a:ext>
              </a:extLst>
            </a:blip>
            <a:srcRect r="-52" b="-20"/>
            <a:stretch>
              <a:fillRect/>
            </a:stretch>
          </p:blipFill>
          <p:spPr bwMode="auto">
            <a:xfrm>
              <a:off x="388" y="946"/>
              <a:ext cx="5760" cy="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 name="Picture 4" descr="C:\Documents and Settings\jheuser\My Documents\My Pictures\2011_02_16\Brocade1867_card_angle_small.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61340" y="1899112"/>
            <a:ext cx="1124556" cy="712000"/>
          </a:xfrm>
          <a:prstGeom prst="rect">
            <a:avLst/>
          </a:prstGeom>
          <a:noFill/>
          <a:effectLst>
            <a:reflection blurRad="6350" stA="50000" endA="300" endPos="55500" dist="50800" dir="5400000" sy="-100000" algn="bl" rotWithShape="0"/>
          </a:effectLst>
        </p:spPr>
      </p:pic>
      <p:pic>
        <p:nvPicPr>
          <p:cNvPr id="100" name="Picture 99" descr="C:\Documents and Settings\jheuser\My Documents\My Pictures\2011_02_16\Brocade6547_angle_horiz_large.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21697" y="3413243"/>
            <a:ext cx="3599040" cy="664865"/>
          </a:xfrm>
          <a:prstGeom prst="rect">
            <a:avLst/>
          </a:prstGeom>
          <a:noFill/>
          <a:effectLst>
            <a:reflection blurRad="6350" stA="50000" endA="275" endPos="40000" dist="101600" dir="5400000" sy="-100000" algn="bl" rotWithShape="0"/>
          </a:effectLst>
        </p:spPr>
      </p:pic>
      <p:sp>
        <p:nvSpPr>
          <p:cNvPr id="933896" name="Text Box 14"/>
          <p:cNvSpPr txBox="1">
            <a:spLocks noChangeArrowheads="1"/>
          </p:cNvSpPr>
          <p:nvPr/>
        </p:nvSpPr>
        <p:spPr bwMode="auto">
          <a:xfrm>
            <a:off x="5645150" y="3062288"/>
            <a:ext cx="30019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5000"/>
              </a:lnSpc>
            </a:pPr>
            <a:r>
              <a:rPr lang="pt-BR" sz="1600" b="1" dirty="0"/>
              <a:t>16Gb Fibre Channel Adapter</a:t>
            </a:r>
          </a:p>
        </p:txBody>
      </p:sp>
      <p:sp>
        <p:nvSpPr>
          <p:cNvPr id="933897" name="Text Box 14"/>
          <p:cNvSpPr txBox="1">
            <a:spLocks noChangeArrowheads="1"/>
          </p:cNvSpPr>
          <p:nvPr/>
        </p:nvSpPr>
        <p:spPr bwMode="auto">
          <a:xfrm>
            <a:off x="5508625" y="4413250"/>
            <a:ext cx="3300413"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5000"/>
              </a:lnSpc>
            </a:pPr>
            <a:r>
              <a:rPr lang="pt-BR" sz="1600" b="1"/>
              <a:t>8/16Gb Fibre Channel Switch</a:t>
            </a:r>
          </a:p>
          <a:p>
            <a:pPr algn="ctr" eaLnBrk="1" hangingPunct="1">
              <a:lnSpc>
                <a:spcPct val="95000"/>
              </a:lnSpc>
            </a:pPr>
            <a:r>
              <a:rPr lang="pt-BR" sz="1600"/>
              <a:t>(24 port version, Brocade based)</a:t>
            </a:r>
          </a:p>
        </p:txBody>
      </p:sp>
      <p:sp>
        <p:nvSpPr>
          <p:cNvPr id="73731" name="Text Box 3"/>
          <p:cNvSpPr txBox="1">
            <a:spLocks noChangeArrowheads="1"/>
          </p:cNvSpPr>
          <p:nvPr/>
        </p:nvSpPr>
        <p:spPr bwMode="auto">
          <a:xfrm>
            <a:off x="284163" y="1625600"/>
            <a:ext cx="5113337" cy="4575175"/>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rnd">
                <a:solidFill>
                  <a:schemeClr val="bg2"/>
                </a:solidFill>
                <a:prstDash val="sysDot"/>
                <a:miter lim="800000"/>
                <a:headEnd/>
                <a:tailEnd/>
              </a14:hiddenLine>
            </a:ext>
          </a:extLst>
        </p:spPr>
        <p:txBody>
          <a:bodyPr>
            <a:spAutoFit/>
          </a:bodyPr>
          <a:lstStyle>
            <a:lvl1pPr eaLnBrk="0" hangingPunct="0">
              <a:tabLst>
                <a:tab pos="2917825" algn="l"/>
              </a:tabLst>
              <a:defRPr>
                <a:solidFill>
                  <a:schemeClr val="tx1"/>
                </a:solidFill>
                <a:latin typeface="Arial" pitchFamily="34" charset="0"/>
                <a:ea typeface="MS PGothic" pitchFamily="34" charset="-128"/>
              </a:defRPr>
            </a:lvl1pPr>
            <a:lvl2pPr marL="742950" indent="-285750" eaLnBrk="0" hangingPunct="0">
              <a:tabLst>
                <a:tab pos="2917825" algn="l"/>
              </a:tabLst>
              <a:defRPr>
                <a:solidFill>
                  <a:schemeClr val="tx1"/>
                </a:solidFill>
                <a:latin typeface="Arial" pitchFamily="34" charset="0"/>
                <a:ea typeface="MS PGothic" pitchFamily="34" charset="-128"/>
              </a:defRPr>
            </a:lvl2pPr>
            <a:lvl3pPr marL="1143000" indent="-228600" eaLnBrk="0" hangingPunct="0">
              <a:tabLst>
                <a:tab pos="2917825" algn="l"/>
              </a:tabLst>
              <a:defRPr>
                <a:solidFill>
                  <a:schemeClr val="tx1"/>
                </a:solidFill>
                <a:latin typeface="Arial" pitchFamily="34" charset="0"/>
                <a:ea typeface="MS PGothic" pitchFamily="34" charset="-128"/>
              </a:defRPr>
            </a:lvl3pPr>
            <a:lvl4pPr marL="1600200" indent="-228600" eaLnBrk="0" hangingPunct="0">
              <a:tabLst>
                <a:tab pos="2917825" algn="l"/>
              </a:tabLst>
              <a:defRPr>
                <a:solidFill>
                  <a:schemeClr val="tx1"/>
                </a:solidFill>
                <a:latin typeface="Arial" pitchFamily="34" charset="0"/>
                <a:ea typeface="MS PGothic" pitchFamily="34" charset="-128"/>
              </a:defRPr>
            </a:lvl4pPr>
            <a:lvl5pPr marL="2057400" indent="-228600" eaLnBrk="0" hangingPunct="0">
              <a:tabLst>
                <a:tab pos="2917825" algn="l"/>
              </a:tabLst>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2917825" algn="l"/>
              </a:tabLs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2917825" algn="l"/>
              </a:tabLs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2917825" algn="l"/>
              </a:tabLs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2917825" algn="l"/>
              </a:tabLst>
              <a:defRPr>
                <a:solidFill>
                  <a:schemeClr val="tx1"/>
                </a:solidFill>
                <a:latin typeface="Arial" pitchFamily="34" charset="0"/>
                <a:ea typeface="MS PGothic" pitchFamily="34" charset="-128"/>
              </a:defRPr>
            </a:lvl9pPr>
          </a:lstStyle>
          <a:p>
            <a:pPr eaLnBrk="1" hangingPunct="1">
              <a:lnSpc>
                <a:spcPct val="95000"/>
              </a:lnSpc>
              <a:buFont typeface="Wingdings" pitchFamily="2" charset="2"/>
              <a:buNone/>
            </a:pPr>
            <a:r>
              <a:rPr lang="en-US" sz="1900" b="1"/>
              <a:t>Leading storage area networking (SAN) solution</a:t>
            </a:r>
            <a:r>
              <a:rPr lang="en-US"/>
              <a:t/>
            </a:r>
            <a:br>
              <a:rPr lang="en-US"/>
            </a:br>
            <a:r>
              <a:rPr lang="en-US"/>
              <a:t/>
            </a:r>
            <a:br>
              <a:rPr lang="en-US"/>
            </a:br>
            <a:r>
              <a:rPr lang="en-US"/>
              <a:t>      End-to-end 8/16 GB SAN connectivity </a:t>
            </a:r>
          </a:p>
          <a:p>
            <a:pPr eaLnBrk="1" hangingPunct="1">
              <a:lnSpc>
                <a:spcPct val="95000"/>
              </a:lnSpc>
              <a:buFont typeface="Wingdings" pitchFamily="2" charset="2"/>
              <a:buNone/>
            </a:pPr>
            <a:r>
              <a:rPr lang="en-US"/>
              <a:t/>
            </a:r>
            <a:br>
              <a:rPr lang="en-US"/>
            </a:br>
            <a:r>
              <a:rPr lang="en-US"/>
              <a:t>      Flexibility for data centers, increasing </a:t>
            </a:r>
            <a:br>
              <a:rPr lang="en-US"/>
            </a:br>
            <a:r>
              <a:rPr lang="en-US"/>
              <a:t>      availability &amp; reliability </a:t>
            </a:r>
            <a:r>
              <a:rPr lang="en-US" altLang="ja-JP"/>
              <a:t/>
            </a:r>
            <a:br>
              <a:rPr lang="en-US" altLang="ja-JP"/>
            </a:br>
            <a:endParaRPr lang="en-US" i="1"/>
          </a:p>
          <a:p>
            <a:pPr eaLnBrk="1" hangingPunct="1">
              <a:lnSpc>
                <a:spcPct val="95000"/>
              </a:lnSpc>
              <a:buFont typeface="Wingdings" pitchFamily="2" charset="2"/>
              <a:buNone/>
            </a:pPr>
            <a:r>
              <a:rPr lang="en-US" sz="2000" b="1"/>
              <a:t>Solution allows:</a:t>
            </a:r>
            <a:r>
              <a:rPr lang="en-US"/>
              <a:t/>
            </a:r>
            <a:br>
              <a:rPr lang="en-US"/>
            </a:br>
            <a:r>
              <a:rPr lang="en-US"/>
              <a:t/>
            </a:r>
            <a:br>
              <a:rPr lang="en-US"/>
            </a:br>
            <a:r>
              <a:rPr lang="en-US"/>
              <a:t>      Network administrators to manage servers, </a:t>
            </a:r>
            <a:br>
              <a:rPr lang="en-US"/>
            </a:br>
            <a:r>
              <a:rPr lang="en-US"/>
              <a:t>      storage and networks as one logical unit</a:t>
            </a:r>
            <a:br>
              <a:rPr lang="en-US"/>
            </a:br>
            <a:endParaRPr lang="en-US"/>
          </a:p>
          <a:p>
            <a:pPr eaLnBrk="1" hangingPunct="1">
              <a:lnSpc>
                <a:spcPct val="95000"/>
              </a:lnSpc>
              <a:buFont typeface="Wingdings" pitchFamily="2" charset="2"/>
              <a:buNone/>
            </a:pPr>
            <a:r>
              <a:rPr lang="en-US"/>
              <a:t>      Investment protection; growth in ports, </a:t>
            </a:r>
            <a:br>
              <a:rPr lang="en-US"/>
            </a:br>
            <a:r>
              <a:rPr lang="en-US"/>
              <a:t>      bandwidth</a:t>
            </a:r>
            <a:endParaRPr lang="en-US" i="1"/>
          </a:p>
          <a:p>
            <a:pPr eaLnBrk="1" hangingPunct="1">
              <a:lnSpc>
                <a:spcPct val="95000"/>
              </a:lnSpc>
              <a:buFont typeface="Wingdings" pitchFamily="2" charset="2"/>
              <a:buNone/>
            </a:pPr>
            <a:r>
              <a:rPr lang="en-US"/>
              <a:t>      </a:t>
            </a:r>
            <a:r>
              <a:rPr lang="en-US" altLang="ja-JP"/>
              <a:t/>
            </a:r>
            <a:br>
              <a:rPr lang="en-US" altLang="ja-JP"/>
            </a:br>
            <a:endParaRPr 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idx="4294967295"/>
          </p:nvPr>
        </p:nvSpPr>
        <p:spPr>
          <a:xfrm>
            <a:off x="255588" y="593725"/>
            <a:ext cx="8888412" cy="1046440"/>
          </a:xfrm>
        </p:spPr>
        <p:txBody>
          <a:bodyPr/>
          <a:lstStyle/>
          <a:p>
            <a:pPr eaLnBrk="1" hangingPunct="1"/>
            <a:r>
              <a:rPr lang="en-US" sz="2000" dirty="0"/>
              <a:t>BPTP – Real Estate Company, India</a:t>
            </a:r>
            <a:br>
              <a:rPr lang="en-US" sz="2000" dirty="0"/>
            </a:br>
            <a:r>
              <a:rPr lang="en-US" sz="2000" dirty="0"/>
              <a:t>Better performance. Better customer experience</a:t>
            </a:r>
            <a:br>
              <a:rPr lang="en-US" sz="2000" dirty="0"/>
            </a:br>
            <a:endParaRPr lang="en-US" dirty="0" smtClean="0">
              <a:solidFill>
                <a:schemeClr val="tx1"/>
              </a:solidFill>
            </a:endParaRPr>
          </a:p>
        </p:txBody>
      </p:sp>
      <p:pic>
        <p:nvPicPr>
          <p:cNvPr id="936963" name="Picture 33" descr="Expert_Integrated_Systems_PPT_MasterGraphics_0209-breaker-blue"/>
          <p:cNvPicPr>
            <a:picLocks noChangeAspect="1" noChangeArrowheads="1"/>
          </p:cNvPicPr>
          <p:nvPr/>
        </p:nvPicPr>
        <p:blipFill>
          <a:blip r:embed="rId2" cstate="email">
            <a:extLst>
              <a:ext uri="{28A0092B-C50C-407E-A947-70E740481C1C}">
                <a14:useLocalDpi xmlns:a14="http://schemas.microsoft.com/office/drawing/2010/main"/>
              </a:ext>
            </a:extLst>
          </a:blip>
          <a:srcRect r="-111"/>
          <a:stretch>
            <a:fillRect/>
          </a:stretch>
        </p:blipFill>
        <p:spPr bwMode="auto">
          <a:xfrm>
            <a:off x="549275" y="2137271"/>
            <a:ext cx="7731125" cy="329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6964" name="Rectangle 17"/>
          <p:cNvSpPr>
            <a:spLocks noChangeArrowheads="1"/>
          </p:cNvSpPr>
          <p:nvPr/>
        </p:nvSpPr>
        <p:spPr bwMode="auto">
          <a:xfrm>
            <a:off x="639763" y="2319338"/>
            <a:ext cx="7634287"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40000"/>
              </a:spcBef>
              <a:buClr>
                <a:schemeClr val="bg1"/>
              </a:buClr>
              <a:buFont typeface="Wingdings" pitchFamily="2" charset="2"/>
              <a:buNone/>
            </a:pPr>
            <a:r>
              <a:rPr lang="en-US" sz="2000" b="1">
                <a:solidFill>
                  <a:schemeClr val="bg1"/>
                </a:solidFill>
              </a:rPr>
              <a:t>Business Need</a:t>
            </a:r>
          </a:p>
          <a:p>
            <a:pPr eaLnBrk="0" hangingPunct="0">
              <a:spcBef>
                <a:spcPct val="40000"/>
              </a:spcBef>
              <a:buClr>
                <a:schemeClr val="bg1"/>
              </a:buClr>
              <a:buFont typeface="Wingdings" pitchFamily="2" charset="2"/>
              <a:buNone/>
            </a:pPr>
            <a:r>
              <a:rPr lang="en-US" sz="1600">
                <a:solidFill>
                  <a:schemeClr val="bg1"/>
                </a:solidFill>
              </a:rPr>
              <a:t>BPTP has expanded rapidly due to the country</a:t>
            </a:r>
            <a:r>
              <a:rPr lang="ja-JP" altLang="en-US" sz="1600">
                <a:solidFill>
                  <a:schemeClr val="bg1"/>
                </a:solidFill>
              </a:rPr>
              <a:t>’</a:t>
            </a:r>
            <a:r>
              <a:rPr lang="en-US" altLang="ja-JP" sz="1600">
                <a:solidFill>
                  <a:schemeClr val="bg1"/>
                </a:solidFill>
              </a:rPr>
              <a:t>s urban growth. BPTP needed to streamline and improve performance of their IT infrastructure, which was supporting SAP. </a:t>
            </a:r>
            <a:endParaRPr lang="en-US" sz="1600">
              <a:solidFill>
                <a:schemeClr val="bg1"/>
              </a:solidFill>
            </a:endParaRPr>
          </a:p>
        </p:txBody>
      </p:sp>
      <p:sp>
        <p:nvSpPr>
          <p:cNvPr id="936966" name="Rectangle 22"/>
          <p:cNvSpPr>
            <a:spLocks noChangeArrowheads="1"/>
          </p:cNvSpPr>
          <p:nvPr/>
        </p:nvSpPr>
        <p:spPr bwMode="auto">
          <a:xfrm>
            <a:off x="615950" y="3613150"/>
            <a:ext cx="82391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b="1" dirty="0">
                <a:solidFill>
                  <a:schemeClr val="bg1"/>
                </a:solidFill>
              </a:rPr>
              <a:t/>
            </a:r>
            <a:br>
              <a:rPr lang="en-US" sz="2000" b="1" dirty="0">
                <a:solidFill>
                  <a:schemeClr val="bg1"/>
                </a:solidFill>
              </a:rPr>
            </a:br>
            <a:r>
              <a:rPr lang="en-US" sz="2000" b="1" dirty="0">
                <a:solidFill>
                  <a:schemeClr val="bg1"/>
                </a:solidFill>
              </a:rPr>
              <a:t>Why </a:t>
            </a:r>
            <a:r>
              <a:rPr lang="en-US" sz="2000" b="1" dirty="0" err="1">
                <a:solidFill>
                  <a:schemeClr val="bg1"/>
                </a:solidFill>
              </a:rPr>
              <a:t>PureFlex</a:t>
            </a:r>
            <a:r>
              <a:rPr lang="en-US" sz="2000" b="1" dirty="0">
                <a:solidFill>
                  <a:schemeClr val="bg1"/>
                </a:solidFill>
              </a:rPr>
              <a:t>? </a:t>
            </a:r>
          </a:p>
          <a:p>
            <a:r>
              <a:rPr lang="en-US" sz="2000" b="1" dirty="0">
                <a:solidFill>
                  <a:schemeClr val="bg1"/>
                </a:solidFill>
              </a:rPr>
              <a:t>        </a:t>
            </a:r>
            <a:r>
              <a:rPr lang="en-US" dirty="0">
                <a:solidFill>
                  <a:schemeClr val="bg1"/>
                </a:solidFill>
              </a:rPr>
              <a:t>85 percent decrease in processing time</a:t>
            </a:r>
          </a:p>
          <a:p>
            <a:r>
              <a:rPr lang="en-US" dirty="0">
                <a:solidFill>
                  <a:schemeClr val="bg1"/>
                </a:solidFill>
              </a:rPr>
              <a:t>         75 percent reduction in SAP DB update time</a:t>
            </a:r>
          </a:p>
          <a:p>
            <a:r>
              <a:rPr lang="en-US" dirty="0">
                <a:solidFill>
                  <a:schemeClr val="bg1"/>
                </a:solidFill>
              </a:rPr>
              <a:t>         Up to 48 percent performance improvement in SAP reports</a:t>
            </a:r>
          </a:p>
          <a:p>
            <a:endParaRPr lang="en-US" sz="1600" dirty="0">
              <a:solidFill>
                <a:schemeClr val="bg1"/>
              </a:solidFill>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AutoShape 2"/>
          <p:cNvSpPr>
            <a:spLocks noChangeArrowheads="1"/>
          </p:cNvSpPr>
          <p:nvPr/>
        </p:nvSpPr>
        <p:spPr bwMode="auto">
          <a:xfrm>
            <a:off x="122238" y="1677988"/>
            <a:ext cx="4052887" cy="4745037"/>
          </a:xfrm>
          <a:prstGeom prst="homePlate">
            <a:avLst>
              <a:gd name="adj" fmla="val 1647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grpSp>
        <p:nvGrpSpPr>
          <p:cNvPr id="945155" name="Group 3"/>
          <p:cNvGrpSpPr>
            <a:grpSpLocks/>
          </p:cNvGrpSpPr>
          <p:nvPr/>
        </p:nvGrpSpPr>
        <p:grpSpPr bwMode="auto">
          <a:xfrm>
            <a:off x="1763713" y="1663700"/>
            <a:ext cx="1779587" cy="1130300"/>
            <a:chOff x="429" y="2844"/>
            <a:chExt cx="1534" cy="846"/>
          </a:xfrm>
        </p:grpSpPr>
        <p:pic>
          <p:nvPicPr>
            <p:cNvPr id="945156" name="Picture 4" descr="PanelArtElemen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9"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5157" name="Rectangle 5"/>
            <p:cNvSpPr>
              <a:spLocks noChangeArrowheads="1"/>
            </p:cNvSpPr>
            <p:nvPr/>
          </p:nvSpPr>
          <p:spPr bwMode="auto">
            <a:xfrm>
              <a:off x="429" y="3101"/>
              <a:ext cx="1501"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Technology Leadership</a:t>
              </a:r>
            </a:p>
          </p:txBody>
        </p:sp>
      </p:grpSp>
      <p:grpSp>
        <p:nvGrpSpPr>
          <p:cNvPr id="945158" name="Group 6"/>
          <p:cNvGrpSpPr>
            <a:grpSpLocks/>
          </p:cNvGrpSpPr>
          <p:nvPr/>
        </p:nvGrpSpPr>
        <p:grpSpPr bwMode="auto">
          <a:xfrm>
            <a:off x="1763713" y="2871788"/>
            <a:ext cx="1785937" cy="1128712"/>
            <a:chOff x="2191" y="2844"/>
            <a:chExt cx="1536" cy="846"/>
          </a:xfrm>
        </p:grpSpPr>
        <p:pic>
          <p:nvPicPr>
            <p:cNvPr id="945159" name="Picture 7" descr="PanelArtElemen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93"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5160" name="Rectangle 7"/>
            <p:cNvSpPr>
              <a:spLocks noChangeArrowheads="1"/>
            </p:cNvSpPr>
            <p:nvPr/>
          </p:nvSpPr>
          <p:spPr bwMode="auto">
            <a:xfrm>
              <a:off x="2191" y="3101"/>
              <a:ext cx="1533"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Integration </a:t>
              </a:r>
            </a:p>
            <a:p>
              <a:pPr algn="ctr">
                <a:lnSpc>
                  <a:spcPct val="90000"/>
                </a:lnSpc>
                <a:buClr>
                  <a:schemeClr val="tx1"/>
                </a:buClr>
              </a:pPr>
              <a:r>
                <a:rPr lang="en-US" sz="1600" b="1">
                  <a:solidFill>
                    <a:schemeClr val="bg1"/>
                  </a:solidFill>
                  <a:ea typeface="SimSun" pitchFamily="2" charset="-122"/>
                </a:rPr>
                <a:t>Leadership</a:t>
              </a:r>
            </a:p>
          </p:txBody>
        </p:sp>
      </p:grpSp>
      <p:grpSp>
        <p:nvGrpSpPr>
          <p:cNvPr id="945161" name="Group 9"/>
          <p:cNvGrpSpPr>
            <a:grpSpLocks/>
          </p:cNvGrpSpPr>
          <p:nvPr/>
        </p:nvGrpSpPr>
        <p:grpSpPr bwMode="auto">
          <a:xfrm>
            <a:off x="1795463" y="4083050"/>
            <a:ext cx="1812925" cy="1130300"/>
            <a:chOff x="3963" y="2844"/>
            <a:chExt cx="1534" cy="846"/>
          </a:xfrm>
        </p:grpSpPr>
        <p:pic>
          <p:nvPicPr>
            <p:cNvPr id="945162" name="Picture 10" descr="PanelArtElement"/>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63"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5163" name="Rectangle 9"/>
            <p:cNvSpPr>
              <a:spLocks noChangeArrowheads="1"/>
            </p:cNvSpPr>
            <p:nvPr/>
          </p:nvSpPr>
          <p:spPr bwMode="auto">
            <a:xfrm>
              <a:off x="3963" y="3101"/>
              <a:ext cx="153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Software </a:t>
              </a:r>
            </a:p>
            <a:p>
              <a:pPr algn="ctr">
                <a:lnSpc>
                  <a:spcPct val="90000"/>
                </a:lnSpc>
                <a:buClr>
                  <a:schemeClr val="tx1"/>
                </a:buClr>
              </a:pPr>
              <a:r>
                <a:rPr lang="en-US" sz="1600" b="1">
                  <a:solidFill>
                    <a:schemeClr val="bg1"/>
                  </a:solidFill>
                  <a:ea typeface="SimSun" pitchFamily="2" charset="-122"/>
                </a:rPr>
                <a:t>Leadership</a:t>
              </a:r>
            </a:p>
          </p:txBody>
        </p:sp>
      </p:grpSp>
      <p:grpSp>
        <p:nvGrpSpPr>
          <p:cNvPr id="945164" name="Group 12"/>
          <p:cNvGrpSpPr>
            <a:grpSpLocks/>
          </p:cNvGrpSpPr>
          <p:nvPr/>
        </p:nvGrpSpPr>
        <p:grpSpPr bwMode="auto">
          <a:xfrm>
            <a:off x="1774825" y="5284788"/>
            <a:ext cx="1827213" cy="1131887"/>
            <a:chOff x="5721" y="2844"/>
            <a:chExt cx="1534" cy="846"/>
          </a:xfrm>
        </p:grpSpPr>
        <p:pic>
          <p:nvPicPr>
            <p:cNvPr id="945165" name="Picture 13" descr="PanelArtElement"/>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721"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5166" name="Rectangle 9"/>
            <p:cNvSpPr>
              <a:spLocks noChangeArrowheads="1"/>
            </p:cNvSpPr>
            <p:nvPr/>
          </p:nvSpPr>
          <p:spPr bwMode="auto">
            <a:xfrm>
              <a:off x="5811" y="3102"/>
              <a:ext cx="1392"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Services Leadership</a:t>
              </a:r>
            </a:p>
          </p:txBody>
        </p:sp>
      </p:grpSp>
      <p:pic>
        <p:nvPicPr>
          <p:cNvPr id="945167" name="Picture 48" descr="PureData_Sil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6838" y="2355850"/>
            <a:ext cx="160813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5168" name="Picture 14"/>
          <p:cNvPicPr preferRelativeResize="0">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3213" y="2146300"/>
            <a:ext cx="116363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5169" name="Freeform 31"/>
          <p:cNvSpPr>
            <a:spLocks noEditPoints="1"/>
          </p:cNvSpPr>
          <p:nvPr/>
        </p:nvSpPr>
        <p:spPr bwMode="auto">
          <a:xfrm>
            <a:off x="4375150" y="3511550"/>
            <a:ext cx="1047750" cy="944563"/>
          </a:xfrm>
          <a:custGeom>
            <a:avLst/>
            <a:gdLst>
              <a:gd name="T0" fmla="*/ 969 w 1357"/>
              <a:gd name="T1" fmla="*/ 0 h 1355"/>
              <a:gd name="T2" fmla="*/ 969 w 1357"/>
              <a:gd name="T3" fmla="*/ 0 h 1355"/>
              <a:gd name="T4" fmla="*/ 0 w 1357"/>
              <a:gd name="T5" fmla="*/ 0 h 1355"/>
              <a:gd name="T6" fmla="*/ 0 w 1357"/>
              <a:gd name="T7" fmla="*/ 0 h 1355"/>
              <a:gd name="T8" fmla="*/ 0 w 1357"/>
              <a:gd name="T9" fmla="*/ 829 h 1355"/>
              <a:gd name="T10" fmla="*/ 0 w 1357"/>
              <a:gd name="T11" fmla="*/ 829 h 1355"/>
              <a:gd name="T12" fmla="*/ 0 w 1357"/>
              <a:gd name="T13" fmla="*/ 829 h 1355"/>
              <a:gd name="T14" fmla="*/ 0 w 1357"/>
              <a:gd name="T15" fmla="*/ 829 h 1355"/>
              <a:gd name="T16" fmla="*/ 0 w 1357"/>
              <a:gd name="T17" fmla="*/ 829 h 1355"/>
              <a:gd name="T18" fmla="*/ 0 w 1357"/>
              <a:gd name="T19" fmla="*/ 1659 h 1355"/>
              <a:gd name="T20" fmla="*/ 0 w 1357"/>
              <a:gd name="T21" fmla="*/ 1659 h 1355"/>
              <a:gd name="T22" fmla="*/ 969 w 1357"/>
              <a:gd name="T23" fmla="*/ 1659 h 1355"/>
              <a:gd name="T24" fmla="*/ 969 w 1357"/>
              <a:gd name="T25" fmla="*/ 1659 h 1355"/>
              <a:gd name="T26" fmla="*/ 969 w 1357"/>
              <a:gd name="T27" fmla="*/ 1659 h 1355"/>
              <a:gd name="T28" fmla="*/ 969 w 1357"/>
              <a:gd name="T29" fmla="*/ 1659 h 1355"/>
              <a:gd name="T30" fmla="*/ 969 w 1357"/>
              <a:gd name="T31" fmla="*/ 1659 h 1355"/>
              <a:gd name="T32" fmla="*/ 1937 w 1357"/>
              <a:gd name="T33" fmla="*/ 1659 h 1355"/>
              <a:gd name="T34" fmla="*/ 1937 w 1357"/>
              <a:gd name="T35" fmla="*/ 829 h 1355"/>
              <a:gd name="T36" fmla="*/ 1937 w 1357"/>
              <a:gd name="T37" fmla="*/ 829 h 1355"/>
              <a:gd name="T38" fmla="*/ 1937 w 1357"/>
              <a:gd name="T39" fmla="*/ 829 h 1355"/>
              <a:gd name="T40" fmla="*/ 1937 w 1357"/>
              <a:gd name="T41" fmla="*/ 829 h 1355"/>
              <a:gd name="T42" fmla="*/ 1937 w 1357"/>
              <a:gd name="T43" fmla="*/ 829 h 1355"/>
              <a:gd name="T44" fmla="*/ 1937 w 1357"/>
              <a:gd name="T45" fmla="*/ 0 h 1355"/>
              <a:gd name="T46" fmla="*/ 1937 w 1357"/>
              <a:gd name="T47" fmla="*/ 0 h 1355"/>
              <a:gd name="T48" fmla="*/ 969 w 1357"/>
              <a:gd name="T49" fmla="*/ 0 h 1355"/>
              <a:gd name="T50" fmla="*/ 969 w 1357"/>
              <a:gd name="T51" fmla="*/ 0 h 1355"/>
              <a:gd name="T52" fmla="*/ 969 w 1357"/>
              <a:gd name="T53" fmla="*/ 829 h 1355"/>
              <a:gd name="T54" fmla="*/ 969 w 1357"/>
              <a:gd name="T55" fmla="*/ 1659 h 1355"/>
              <a:gd name="T56" fmla="*/ 969 w 1357"/>
              <a:gd name="T57" fmla="*/ 1659 h 1355"/>
              <a:gd name="T58" fmla="*/ 969 w 1357"/>
              <a:gd name="T59" fmla="*/ 1659 h 1355"/>
              <a:gd name="T60" fmla="*/ 969 w 1357"/>
              <a:gd name="T61" fmla="*/ 1659 h 1355"/>
              <a:gd name="T62" fmla="*/ 969 w 1357"/>
              <a:gd name="T63" fmla="*/ 1659 h 1355"/>
              <a:gd name="T64" fmla="*/ 969 w 1357"/>
              <a:gd name="T65" fmla="*/ 1659 h 1355"/>
              <a:gd name="T66" fmla="*/ 0 w 1357"/>
              <a:gd name="T67" fmla="*/ 1659 h 1355"/>
              <a:gd name="T68" fmla="*/ 0 w 1357"/>
              <a:gd name="T69" fmla="*/ 829 h 1355"/>
              <a:gd name="T70" fmla="*/ 0 w 1357"/>
              <a:gd name="T71" fmla="*/ 829 h 1355"/>
              <a:gd name="T72" fmla="*/ 0 w 1357"/>
              <a:gd name="T73" fmla="*/ 829 h 1355"/>
              <a:gd name="T74" fmla="*/ 0 w 1357"/>
              <a:gd name="T75" fmla="*/ 829 h 1355"/>
              <a:gd name="T76" fmla="*/ 0 w 1357"/>
              <a:gd name="T77" fmla="*/ 829 h 1355"/>
              <a:gd name="T78" fmla="*/ 0 w 1357"/>
              <a:gd name="T79" fmla="*/ 829 h 1355"/>
              <a:gd name="T80" fmla="*/ 0 w 1357"/>
              <a:gd name="T81" fmla="*/ 0 h 1355"/>
              <a:gd name="T82" fmla="*/ 0 w 1357"/>
              <a:gd name="T83" fmla="*/ 0 h 1355"/>
              <a:gd name="T84" fmla="*/ 969 w 1357"/>
              <a:gd name="T85" fmla="*/ 0 h 1355"/>
              <a:gd name="T86" fmla="*/ 969 w 1357"/>
              <a:gd name="T87" fmla="*/ 0 h 1355"/>
              <a:gd name="T88" fmla="*/ 969 w 1357"/>
              <a:gd name="T89" fmla="*/ 0 h 1355"/>
              <a:gd name="T90" fmla="*/ 969 w 1357"/>
              <a:gd name="T91" fmla="*/ 0 h 1355"/>
              <a:gd name="T92" fmla="*/ 969 w 1357"/>
              <a:gd name="T93" fmla="*/ 0 h 1355"/>
              <a:gd name="T94" fmla="*/ 969 w 1357"/>
              <a:gd name="T95" fmla="*/ 0 h 1355"/>
              <a:gd name="T96" fmla="*/ 969 w 1357"/>
              <a:gd name="T97" fmla="*/ 0 h 1355"/>
              <a:gd name="T98" fmla="*/ 1937 w 1357"/>
              <a:gd name="T99" fmla="*/ 0 h 1355"/>
              <a:gd name="T100" fmla="*/ 1937 w 1357"/>
              <a:gd name="T101" fmla="*/ 829 h 1355"/>
              <a:gd name="T102" fmla="*/ 1937 w 1357"/>
              <a:gd name="T103" fmla="*/ 829 h 1355"/>
              <a:gd name="T104" fmla="*/ 1937 w 1357"/>
              <a:gd name="T105" fmla="*/ 829 h 1355"/>
              <a:gd name="T106" fmla="*/ 1937 w 1357"/>
              <a:gd name="T107" fmla="*/ 829 h 1355"/>
              <a:gd name="T108" fmla="*/ 1937 w 1357"/>
              <a:gd name="T109" fmla="*/ 829 h 1355"/>
              <a:gd name="T110" fmla="*/ 1937 w 1357"/>
              <a:gd name="T111" fmla="*/ 829 h 1355"/>
              <a:gd name="T112" fmla="*/ 969 w 1357"/>
              <a:gd name="T113" fmla="*/ 829 h 1355"/>
              <a:gd name="T114" fmla="*/ 969 w 1357"/>
              <a:gd name="T115" fmla="*/ 829 h 1355"/>
              <a:gd name="T116" fmla="*/ 969 w 1357"/>
              <a:gd name="T117" fmla="*/ 829 h 1355"/>
              <a:gd name="T118" fmla="*/ 969 w 1357"/>
              <a:gd name="T119" fmla="*/ 829 h 1355"/>
              <a:gd name="T120" fmla="*/ 969 w 1357"/>
              <a:gd name="T121" fmla="*/ 829 h 1355"/>
              <a:gd name="T122" fmla="*/ 969 w 1357"/>
              <a:gd name="T123" fmla="*/ 829 h 1355"/>
              <a:gd name="T124" fmla="*/ 969 w 1357"/>
              <a:gd name="T125" fmla="*/ 829 h 13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357" h="1355">
                <a:moveTo>
                  <a:pt x="679" y="0"/>
                </a:moveTo>
                <a:lnTo>
                  <a:pt x="679" y="0"/>
                </a:lnTo>
                <a:lnTo>
                  <a:pt x="644" y="1"/>
                </a:lnTo>
                <a:lnTo>
                  <a:pt x="610" y="3"/>
                </a:lnTo>
                <a:lnTo>
                  <a:pt x="575" y="8"/>
                </a:lnTo>
                <a:lnTo>
                  <a:pt x="541" y="15"/>
                </a:lnTo>
                <a:lnTo>
                  <a:pt x="509" y="21"/>
                </a:lnTo>
                <a:lnTo>
                  <a:pt x="478" y="31"/>
                </a:lnTo>
                <a:lnTo>
                  <a:pt x="446" y="41"/>
                </a:lnTo>
                <a:lnTo>
                  <a:pt x="414" y="53"/>
                </a:lnTo>
                <a:lnTo>
                  <a:pt x="385" y="67"/>
                </a:lnTo>
                <a:lnTo>
                  <a:pt x="355" y="82"/>
                </a:lnTo>
                <a:lnTo>
                  <a:pt x="327" y="98"/>
                </a:lnTo>
                <a:lnTo>
                  <a:pt x="300" y="115"/>
                </a:lnTo>
                <a:lnTo>
                  <a:pt x="273" y="135"/>
                </a:lnTo>
                <a:lnTo>
                  <a:pt x="248" y="155"/>
                </a:lnTo>
                <a:lnTo>
                  <a:pt x="223" y="176"/>
                </a:lnTo>
                <a:lnTo>
                  <a:pt x="199" y="199"/>
                </a:lnTo>
                <a:lnTo>
                  <a:pt x="178" y="222"/>
                </a:lnTo>
                <a:lnTo>
                  <a:pt x="156" y="248"/>
                </a:lnTo>
                <a:lnTo>
                  <a:pt x="136" y="273"/>
                </a:lnTo>
                <a:lnTo>
                  <a:pt x="117" y="300"/>
                </a:lnTo>
                <a:lnTo>
                  <a:pt x="99" y="326"/>
                </a:lnTo>
                <a:lnTo>
                  <a:pt x="82" y="355"/>
                </a:lnTo>
                <a:lnTo>
                  <a:pt x="67" y="383"/>
                </a:lnTo>
                <a:lnTo>
                  <a:pt x="54" y="414"/>
                </a:lnTo>
                <a:lnTo>
                  <a:pt x="42" y="445"/>
                </a:lnTo>
                <a:lnTo>
                  <a:pt x="32" y="477"/>
                </a:lnTo>
                <a:lnTo>
                  <a:pt x="22" y="509"/>
                </a:lnTo>
                <a:lnTo>
                  <a:pt x="15" y="541"/>
                </a:lnTo>
                <a:lnTo>
                  <a:pt x="8" y="574"/>
                </a:lnTo>
                <a:lnTo>
                  <a:pt x="5" y="610"/>
                </a:lnTo>
                <a:lnTo>
                  <a:pt x="2" y="643"/>
                </a:lnTo>
                <a:lnTo>
                  <a:pt x="0" y="678"/>
                </a:lnTo>
                <a:lnTo>
                  <a:pt x="2" y="714"/>
                </a:lnTo>
                <a:lnTo>
                  <a:pt x="5" y="747"/>
                </a:lnTo>
                <a:lnTo>
                  <a:pt x="8" y="781"/>
                </a:lnTo>
                <a:lnTo>
                  <a:pt x="15" y="814"/>
                </a:lnTo>
                <a:lnTo>
                  <a:pt x="22" y="848"/>
                </a:lnTo>
                <a:lnTo>
                  <a:pt x="32" y="879"/>
                </a:lnTo>
                <a:lnTo>
                  <a:pt x="42" y="911"/>
                </a:lnTo>
                <a:lnTo>
                  <a:pt x="54" y="942"/>
                </a:lnTo>
                <a:lnTo>
                  <a:pt x="67" y="972"/>
                </a:lnTo>
                <a:lnTo>
                  <a:pt x="82" y="1002"/>
                </a:lnTo>
                <a:lnTo>
                  <a:pt x="99" y="1030"/>
                </a:lnTo>
                <a:lnTo>
                  <a:pt x="117" y="1057"/>
                </a:lnTo>
                <a:lnTo>
                  <a:pt x="136" y="1084"/>
                </a:lnTo>
                <a:lnTo>
                  <a:pt x="156" y="1109"/>
                </a:lnTo>
                <a:lnTo>
                  <a:pt x="178" y="1134"/>
                </a:lnTo>
                <a:lnTo>
                  <a:pt x="199" y="1158"/>
                </a:lnTo>
                <a:lnTo>
                  <a:pt x="223" y="1179"/>
                </a:lnTo>
                <a:lnTo>
                  <a:pt x="248" y="1201"/>
                </a:lnTo>
                <a:lnTo>
                  <a:pt x="273" y="1221"/>
                </a:lnTo>
                <a:lnTo>
                  <a:pt x="300" y="1240"/>
                </a:lnTo>
                <a:lnTo>
                  <a:pt x="327" y="1258"/>
                </a:lnTo>
                <a:lnTo>
                  <a:pt x="355" y="1275"/>
                </a:lnTo>
                <a:lnTo>
                  <a:pt x="385" y="1290"/>
                </a:lnTo>
                <a:lnTo>
                  <a:pt x="414" y="1304"/>
                </a:lnTo>
                <a:lnTo>
                  <a:pt x="446" y="1315"/>
                </a:lnTo>
                <a:lnTo>
                  <a:pt x="478" y="1325"/>
                </a:lnTo>
                <a:lnTo>
                  <a:pt x="509" y="1335"/>
                </a:lnTo>
                <a:lnTo>
                  <a:pt x="541" y="1342"/>
                </a:lnTo>
                <a:lnTo>
                  <a:pt x="575" y="1349"/>
                </a:lnTo>
                <a:lnTo>
                  <a:pt x="610" y="1352"/>
                </a:lnTo>
                <a:lnTo>
                  <a:pt x="644" y="1355"/>
                </a:lnTo>
                <a:lnTo>
                  <a:pt x="679" y="1355"/>
                </a:lnTo>
                <a:lnTo>
                  <a:pt x="714" y="1355"/>
                </a:lnTo>
                <a:lnTo>
                  <a:pt x="747" y="1352"/>
                </a:lnTo>
                <a:lnTo>
                  <a:pt x="783" y="1349"/>
                </a:lnTo>
                <a:lnTo>
                  <a:pt x="816" y="1342"/>
                </a:lnTo>
                <a:lnTo>
                  <a:pt x="848" y="1335"/>
                </a:lnTo>
                <a:lnTo>
                  <a:pt x="880" y="1325"/>
                </a:lnTo>
                <a:lnTo>
                  <a:pt x="912" y="1315"/>
                </a:lnTo>
                <a:lnTo>
                  <a:pt x="942" y="1304"/>
                </a:lnTo>
                <a:lnTo>
                  <a:pt x="972" y="1290"/>
                </a:lnTo>
                <a:lnTo>
                  <a:pt x="1002" y="1275"/>
                </a:lnTo>
                <a:lnTo>
                  <a:pt x="1031" y="1258"/>
                </a:lnTo>
                <a:lnTo>
                  <a:pt x="1057" y="1240"/>
                </a:lnTo>
                <a:lnTo>
                  <a:pt x="1084" y="1221"/>
                </a:lnTo>
                <a:lnTo>
                  <a:pt x="1109" y="1201"/>
                </a:lnTo>
                <a:lnTo>
                  <a:pt x="1135" y="1179"/>
                </a:lnTo>
                <a:lnTo>
                  <a:pt x="1158" y="1158"/>
                </a:lnTo>
                <a:lnTo>
                  <a:pt x="1180" y="1134"/>
                </a:lnTo>
                <a:lnTo>
                  <a:pt x="1202" y="1109"/>
                </a:lnTo>
                <a:lnTo>
                  <a:pt x="1222" y="1084"/>
                </a:lnTo>
                <a:lnTo>
                  <a:pt x="1240" y="1057"/>
                </a:lnTo>
                <a:lnTo>
                  <a:pt x="1259" y="1030"/>
                </a:lnTo>
                <a:lnTo>
                  <a:pt x="1275" y="1002"/>
                </a:lnTo>
                <a:lnTo>
                  <a:pt x="1290" y="972"/>
                </a:lnTo>
                <a:lnTo>
                  <a:pt x="1304" y="942"/>
                </a:lnTo>
                <a:lnTo>
                  <a:pt x="1316" y="911"/>
                </a:lnTo>
                <a:lnTo>
                  <a:pt x="1326" y="879"/>
                </a:lnTo>
                <a:lnTo>
                  <a:pt x="1336" y="848"/>
                </a:lnTo>
                <a:lnTo>
                  <a:pt x="1342" y="814"/>
                </a:lnTo>
                <a:lnTo>
                  <a:pt x="1349" y="781"/>
                </a:lnTo>
                <a:lnTo>
                  <a:pt x="1352" y="747"/>
                </a:lnTo>
                <a:lnTo>
                  <a:pt x="1356" y="714"/>
                </a:lnTo>
                <a:lnTo>
                  <a:pt x="1357" y="678"/>
                </a:lnTo>
                <a:lnTo>
                  <a:pt x="1356" y="643"/>
                </a:lnTo>
                <a:lnTo>
                  <a:pt x="1352" y="610"/>
                </a:lnTo>
                <a:lnTo>
                  <a:pt x="1349" y="574"/>
                </a:lnTo>
                <a:lnTo>
                  <a:pt x="1342" y="541"/>
                </a:lnTo>
                <a:lnTo>
                  <a:pt x="1336" y="509"/>
                </a:lnTo>
                <a:lnTo>
                  <a:pt x="1326" y="477"/>
                </a:lnTo>
                <a:lnTo>
                  <a:pt x="1316" y="445"/>
                </a:lnTo>
                <a:lnTo>
                  <a:pt x="1304" y="414"/>
                </a:lnTo>
                <a:lnTo>
                  <a:pt x="1290" y="383"/>
                </a:lnTo>
                <a:lnTo>
                  <a:pt x="1275" y="355"/>
                </a:lnTo>
                <a:lnTo>
                  <a:pt x="1259" y="326"/>
                </a:lnTo>
                <a:lnTo>
                  <a:pt x="1240" y="300"/>
                </a:lnTo>
                <a:lnTo>
                  <a:pt x="1222" y="273"/>
                </a:lnTo>
                <a:lnTo>
                  <a:pt x="1202" y="248"/>
                </a:lnTo>
                <a:lnTo>
                  <a:pt x="1180" y="222"/>
                </a:lnTo>
                <a:lnTo>
                  <a:pt x="1158" y="199"/>
                </a:lnTo>
                <a:lnTo>
                  <a:pt x="1135" y="176"/>
                </a:lnTo>
                <a:lnTo>
                  <a:pt x="1109" y="155"/>
                </a:lnTo>
                <a:lnTo>
                  <a:pt x="1084" y="135"/>
                </a:lnTo>
                <a:lnTo>
                  <a:pt x="1057" y="115"/>
                </a:lnTo>
                <a:lnTo>
                  <a:pt x="1031" y="98"/>
                </a:lnTo>
                <a:lnTo>
                  <a:pt x="1002" y="82"/>
                </a:lnTo>
                <a:lnTo>
                  <a:pt x="972" y="67"/>
                </a:lnTo>
                <a:lnTo>
                  <a:pt x="942" y="53"/>
                </a:lnTo>
                <a:lnTo>
                  <a:pt x="912" y="41"/>
                </a:lnTo>
                <a:lnTo>
                  <a:pt x="880" y="31"/>
                </a:lnTo>
                <a:lnTo>
                  <a:pt x="848" y="21"/>
                </a:lnTo>
                <a:lnTo>
                  <a:pt x="816" y="15"/>
                </a:lnTo>
                <a:lnTo>
                  <a:pt x="783" y="8"/>
                </a:lnTo>
                <a:lnTo>
                  <a:pt x="747" y="3"/>
                </a:lnTo>
                <a:lnTo>
                  <a:pt x="714" y="1"/>
                </a:lnTo>
                <a:lnTo>
                  <a:pt x="679" y="0"/>
                </a:lnTo>
                <a:close/>
                <a:moveTo>
                  <a:pt x="1068" y="1067"/>
                </a:moveTo>
                <a:lnTo>
                  <a:pt x="1068" y="1067"/>
                </a:lnTo>
                <a:lnTo>
                  <a:pt x="1049" y="1086"/>
                </a:lnTo>
                <a:lnTo>
                  <a:pt x="1031" y="1101"/>
                </a:lnTo>
                <a:lnTo>
                  <a:pt x="1011" y="1117"/>
                </a:lnTo>
                <a:lnTo>
                  <a:pt x="990" y="1131"/>
                </a:lnTo>
                <a:lnTo>
                  <a:pt x="970" y="1146"/>
                </a:lnTo>
                <a:lnTo>
                  <a:pt x="949" y="1158"/>
                </a:lnTo>
                <a:lnTo>
                  <a:pt x="927" y="1169"/>
                </a:lnTo>
                <a:lnTo>
                  <a:pt x="903" y="1181"/>
                </a:lnTo>
                <a:lnTo>
                  <a:pt x="880" y="1191"/>
                </a:lnTo>
                <a:lnTo>
                  <a:pt x="856" y="1200"/>
                </a:lnTo>
                <a:lnTo>
                  <a:pt x="831" y="1208"/>
                </a:lnTo>
                <a:lnTo>
                  <a:pt x="806" y="1213"/>
                </a:lnTo>
                <a:lnTo>
                  <a:pt x="781" y="1220"/>
                </a:lnTo>
                <a:lnTo>
                  <a:pt x="756" y="1223"/>
                </a:lnTo>
                <a:lnTo>
                  <a:pt x="729" y="1226"/>
                </a:lnTo>
                <a:lnTo>
                  <a:pt x="702" y="1228"/>
                </a:lnTo>
                <a:lnTo>
                  <a:pt x="702" y="1101"/>
                </a:lnTo>
                <a:lnTo>
                  <a:pt x="655" y="1101"/>
                </a:lnTo>
                <a:lnTo>
                  <a:pt x="655" y="1228"/>
                </a:lnTo>
                <a:lnTo>
                  <a:pt x="628" y="1226"/>
                </a:lnTo>
                <a:lnTo>
                  <a:pt x="602" y="1223"/>
                </a:lnTo>
                <a:lnTo>
                  <a:pt x="577" y="1220"/>
                </a:lnTo>
                <a:lnTo>
                  <a:pt x="551" y="1213"/>
                </a:lnTo>
                <a:lnTo>
                  <a:pt x="526" y="1208"/>
                </a:lnTo>
                <a:lnTo>
                  <a:pt x="501" y="1200"/>
                </a:lnTo>
                <a:lnTo>
                  <a:pt x="478" y="1191"/>
                </a:lnTo>
                <a:lnTo>
                  <a:pt x="454" y="1181"/>
                </a:lnTo>
                <a:lnTo>
                  <a:pt x="431" y="1169"/>
                </a:lnTo>
                <a:lnTo>
                  <a:pt x="409" y="1158"/>
                </a:lnTo>
                <a:lnTo>
                  <a:pt x="387" y="1146"/>
                </a:lnTo>
                <a:lnTo>
                  <a:pt x="367" y="1131"/>
                </a:lnTo>
                <a:lnTo>
                  <a:pt x="345" y="1117"/>
                </a:lnTo>
                <a:lnTo>
                  <a:pt x="327" y="1101"/>
                </a:lnTo>
                <a:lnTo>
                  <a:pt x="307" y="1086"/>
                </a:lnTo>
                <a:lnTo>
                  <a:pt x="290" y="1067"/>
                </a:lnTo>
                <a:lnTo>
                  <a:pt x="271" y="1049"/>
                </a:lnTo>
                <a:lnTo>
                  <a:pt x="255" y="1030"/>
                </a:lnTo>
                <a:lnTo>
                  <a:pt x="240" y="1010"/>
                </a:lnTo>
                <a:lnTo>
                  <a:pt x="225" y="990"/>
                </a:lnTo>
                <a:lnTo>
                  <a:pt x="211" y="968"/>
                </a:lnTo>
                <a:lnTo>
                  <a:pt x="198" y="947"/>
                </a:lnTo>
                <a:lnTo>
                  <a:pt x="186" y="925"/>
                </a:lnTo>
                <a:lnTo>
                  <a:pt x="176" y="901"/>
                </a:lnTo>
                <a:lnTo>
                  <a:pt x="166" y="878"/>
                </a:lnTo>
                <a:lnTo>
                  <a:pt x="156" y="853"/>
                </a:lnTo>
                <a:lnTo>
                  <a:pt x="149" y="829"/>
                </a:lnTo>
                <a:lnTo>
                  <a:pt x="142" y="804"/>
                </a:lnTo>
                <a:lnTo>
                  <a:pt x="137" y="777"/>
                </a:lnTo>
                <a:lnTo>
                  <a:pt x="132" y="752"/>
                </a:lnTo>
                <a:lnTo>
                  <a:pt x="131" y="725"/>
                </a:lnTo>
                <a:lnTo>
                  <a:pt x="129" y="698"/>
                </a:lnTo>
                <a:lnTo>
                  <a:pt x="251" y="698"/>
                </a:lnTo>
                <a:lnTo>
                  <a:pt x="251" y="650"/>
                </a:lnTo>
                <a:lnTo>
                  <a:pt x="129" y="650"/>
                </a:lnTo>
                <a:lnTo>
                  <a:pt x="131" y="625"/>
                </a:lnTo>
                <a:lnTo>
                  <a:pt x="134" y="598"/>
                </a:lnTo>
                <a:lnTo>
                  <a:pt x="137" y="573"/>
                </a:lnTo>
                <a:lnTo>
                  <a:pt x="144" y="548"/>
                </a:lnTo>
                <a:lnTo>
                  <a:pt x="151" y="522"/>
                </a:lnTo>
                <a:lnTo>
                  <a:pt x="158" y="499"/>
                </a:lnTo>
                <a:lnTo>
                  <a:pt x="168" y="476"/>
                </a:lnTo>
                <a:lnTo>
                  <a:pt x="176" y="452"/>
                </a:lnTo>
                <a:lnTo>
                  <a:pt x="188" y="429"/>
                </a:lnTo>
                <a:lnTo>
                  <a:pt x="199" y="407"/>
                </a:lnTo>
                <a:lnTo>
                  <a:pt x="213" y="385"/>
                </a:lnTo>
                <a:lnTo>
                  <a:pt x="226" y="365"/>
                </a:lnTo>
                <a:lnTo>
                  <a:pt x="240" y="345"/>
                </a:lnTo>
                <a:lnTo>
                  <a:pt x="256" y="325"/>
                </a:lnTo>
                <a:lnTo>
                  <a:pt x="271" y="306"/>
                </a:lnTo>
                <a:lnTo>
                  <a:pt x="290" y="290"/>
                </a:lnTo>
                <a:lnTo>
                  <a:pt x="307" y="271"/>
                </a:lnTo>
                <a:lnTo>
                  <a:pt x="327" y="254"/>
                </a:lnTo>
                <a:lnTo>
                  <a:pt x="345" y="239"/>
                </a:lnTo>
                <a:lnTo>
                  <a:pt x="367" y="224"/>
                </a:lnTo>
                <a:lnTo>
                  <a:pt x="387" y="211"/>
                </a:lnTo>
                <a:lnTo>
                  <a:pt x="409" y="197"/>
                </a:lnTo>
                <a:lnTo>
                  <a:pt x="431" y="186"/>
                </a:lnTo>
                <a:lnTo>
                  <a:pt x="454" y="176"/>
                </a:lnTo>
                <a:lnTo>
                  <a:pt x="478" y="166"/>
                </a:lnTo>
                <a:lnTo>
                  <a:pt x="501" y="157"/>
                </a:lnTo>
                <a:lnTo>
                  <a:pt x="526" y="149"/>
                </a:lnTo>
                <a:lnTo>
                  <a:pt x="551" y="142"/>
                </a:lnTo>
                <a:lnTo>
                  <a:pt x="577" y="137"/>
                </a:lnTo>
                <a:lnTo>
                  <a:pt x="602" y="134"/>
                </a:lnTo>
                <a:lnTo>
                  <a:pt x="628" y="130"/>
                </a:lnTo>
                <a:lnTo>
                  <a:pt x="655" y="129"/>
                </a:lnTo>
                <a:lnTo>
                  <a:pt x="655" y="248"/>
                </a:lnTo>
                <a:lnTo>
                  <a:pt x="702" y="248"/>
                </a:lnTo>
                <a:lnTo>
                  <a:pt x="702" y="129"/>
                </a:lnTo>
                <a:lnTo>
                  <a:pt x="729" y="130"/>
                </a:lnTo>
                <a:lnTo>
                  <a:pt x="756" y="134"/>
                </a:lnTo>
                <a:lnTo>
                  <a:pt x="781" y="137"/>
                </a:lnTo>
                <a:lnTo>
                  <a:pt x="806" y="142"/>
                </a:lnTo>
                <a:lnTo>
                  <a:pt x="831" y="149"/>
                </a:lnTo>
                <a:lnTo>
                  <a:pt x="856" y="157"/>
                </a:lnTo>
                <a:lnTo>
                  <a:pt x="880" y="166"/>
                </a:lnTo>
                <a:lnTo>
                  <a:pt x="903" y="176"/>
                </a:lnTo>
                <a:lnTo>
                  <a:pt x="927" y="186"/>
                </a:lnTo>
                <a:lnTo>
                  <a:pt x="949" y="197"/>
                </a:lnTo>
                <a:lnTo>
                  <a:pt x="970" y="211"/>
                </a:lnTo>
                <a:lnTo>
                  <a:pt x="990" y="224"/>
                </a:lnTo>
                <a:lnTo>
                  <a:pt x="1011" y="239"/>
                </a:lnTo>
                <a:lnTo>
                  <a:pt x="1031" y="254"/>
                </a:lnTo>
                <a:lnTo>
                  <a:pt x="1049" y="271"/>
                </a:lnTo>
                <a:lnTo>
                  <a:pt x="1068" y="290"/>
                </a:lnTo>
                <a:lnTo>
                  <a:pt x="1086" y="306"/>
                </a:lnTo>
                <a:lnTo>
                  <a:pt x="1101" y="325"/>
                </a:lnTo>
                <a:lnTo>
                  <a:pt x="1118" y="345"/>
                </a:lnTo>
                <a:lnTo>
                  <a:pt x="1131" y="365"/>
                </a:lnTo>
                <a:lnTo>
                  <a:pt x="1145" y="385"/>
                </a:lnTo>
                <a:lnTo>
                  <a:pt x="1158" y="407"/>
                </a:lnTo>
                <a:lnTo>
                  <a:pt x="1170" y="429"/>
                </a:lnTo>
                <a:lnTo>
                  <a:pt x="1182" y="452"/>
                </a:lnTo>
                <a:lnTo>
                  <a:pt x="1190" y="476"/>
                </a:lnTo>
                <a:lnTo>
                  <a:pt x="1200" y="499"/>
                </a:lnTo>
                <a:lnTo>
                  <a:pt x="1207" y="522"/>
                </a:lnTo>
                <a:lnTo>
                  <a:pt x="1213" y="548"/>
                </a:lnTo>
                <a:lnTo>
                  <a:pt x="1220" y="573"/>
                </a:lnTo>
                <a:lnTo>
                  <a:pt x="1223" y="598"/>
                </a:lnTo>
                <a:lnTo>
                  <a:pt x="1227" y="625"/>
                </a:lnTo>
                <a:lnTo>
                  <a:pt x="1228" y="650"/>
                </a:lnTo>
                <a:lnTo>
                  <a:pt x="1106" y="650"/>
                </a:lnTo>
                <a:lnTo>
                  <a:pt x="1106" y="698"/>
                </a:lnTo>
                <a:lnTo>
                  <a:pt x="1228" y="698"/>
                </a:lnTo>
                <a:lnTo>
                  <a:pt x="1227" y="725"/>
                </a:lnTo>
                <a:lnTo>
                  <a:pt x="1225" y="752"/>
                </a:lnTo>
                <a:lnTo>
                  <a:pt x="1220" y="777"/>
                </a:lnTo>
                <a:lnTo>
                  <a:pt x="1215" y="804"/>
                </a:lnTo>
                <a:lnTo>
                  <a:pt x="1208" y="829"/>
                </a:lnTo>
                <a:lnTo>
                  <a:pt x="1202" y="853"/>
                </a:lnTo>
                <a:lnTo>
                  <a:pt x="1192" y="878"/>
                </a:lnTo>
                <a:lnTo>
                  <a:pt x="1182" y="901"/>
                </a:lnTo>
                <a:lnTo>
                  <a:pt x="1171" y="925"/>
                </a:lnTo>
                <a:lnTo>
                  <a:pt x="1160" y="947"/>
                </a:lnTo>
                <a:lnTo>
                  <a:pt x="1146" y="968"/>
                </a:lnTo>
                <a:lnTo>
                  <a:pt x="1133" y="990"/>
                </a:lnTo>
                <a:lnTo>
                  <a:pt x="1118" y="1010"/>
                </a:lnTo>
                <a:lnTo>
                  <a:pt x="1103" y="1030"/>
                </a:lnTo>
                <a:lnTo>
                  <a:pt x="1086" y="1049"/>
                </a:lnTo>
                <a:lnTo>
                  <a:pt x="1068" y="1067"/>
                </a:lnTo>
                <a:close/>
                <a:moveTo>
                  <a:pt x="685" y="601"/>
                </a:moveTo>
                <a:lnTo>
                  <a:pt x="685" y="601"/>
                </a:lnTo>
                <a:lnTo>
                  <a:pt x="679" y="600"/>
                </a:lnTo>
                <a:lnTo>
                  <a:pt x="664" y="601"/>
                </a:lnTo>
                <a:lnTo>
                  <a:pt x="649" y="606"/>
                </a:lnTo>
                <a:lnTo>
                  <a:pt x="635" y="613"/>
                </a:lnTo>
                <a:lnTo>
                  <a:pt x="623" y="623"/>
                </a:lnTo>
                <a:lnTo>
                  <a:pt x="615" y="635"/>
                </a:lnTo>
                <a:lnTo>
                  <a:pt x="607" y="648"/>
                </a:lnTo>
                <a:lnTo>
                  <a:pt x="603" y="663"/>
                </a:lnTo>
                <a:lnTo>
                  <a:pt x="602" y="678"/>
                </a:lnTo>
                <a:lnTo>
                  <a:pt x="603" y="693"/>
                </a:lnTo>
                <a:lnTo>
                  <a:pt x="607" y="707"/>
                </a:lnTo>
                <a:lnTo>
                  <a:pt x="613" y="720"/>
                </a:lnTo>
                <a:lnTo>
                  <a:pt x="623" y="732"/>
                </a:lnTo>
                <a:lnTo>
                  <a:pt x="633" y="740"/>
                </a:lnTo>
                <a:lnTo>
                  <a:pt x="647" y="749"/>
                </a:lnTo>
                <a:lnTo>
                  <a:pt x="660" y="754"/>
                </a:lnTo>
                <a:lnTo>
                  <a:pt x="675" y="755"/>
                </a:lnTo>
                <a:lnTo>
                  <a:pt x="887" y="998"/>
                </a:lnTo>
                <a:lnTo>
                  <a:pt x="744" y="722"/>
                </a:lnTo>
                <a:lnTo>
                  <a:pt x="749" y="712"/>
                </a:lnTo>
                <a:lnTo>
                  <a:pt x="754" y="702"/>
                </a:lnTo>
                <a:lnTo>
                  <a:pt x="756" y="690"/>
                </a:lnTo>
                <a:lnTo>
                  <a:pt x="758" y="678"/>
                </a:lnTo>
                <a:lnTo>
                  <a:pt x="756" y="668"/>
                </a:lnTo>
                <a:lnTo>
                  <a:pt x="754" y="660"/>
                </a:lnTo>
                <a:lnTo>
                  <a:pt x="752" y="652"/>
                </a:lnTo>
                <a:lnTo>
                  <a:pt x="747" y="643"/>
                </a:lnTo>
                <a:lnTo>
                  <a:pt x="1002" y="336"/>
                </a:lnTo>
                <a:lnTo>
                  <a:pt x="685" y="6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45170" name="Freeform 32"/>
          <p:cNvSpPr>
            <a:spLocks/>
          </p:cNvSpPr>
          <p:nvPr/>
        </p:nvSpPr>
        <p:spPr bwMode="auto">
          <a:xfrm>
            <a:off x="4691063" y="2176463"/>
            <a:ext cx="392112" cy="971550"/>
          </a:xfrm>
          <a:custGeom>
            <a:avLst/>
            <a:gdLst>
              <a:gd name="T0" fmla="*/ 0 w 563"/>
              <a:gd name="T1" fmla="*/ 744 h 1552"/>
              <a:gd name="T2" fmla="*/ 0 w 563"/>
              <a:gd name="T3" fmla="*/ 744 h 1552"/>
              <a:gd name="T4" fmla="*/ 0 w 563"/>
              <a:gd name="T5" fmla="*/ 744 h 1552"/>
              <a:gd name="T6" fmla="*/ 0 w 563"/>
              <a:gd name="T7" fmla="*/ 744 h 1552"/>
              <a:gd name="T8" fmla="*/ 0 w 563"/>
              <a:gd name="T9" fmla="*/ 744 h 1552"/>
              <a:gd name="T10" fmla="*/ 0 w 563"/>
              <a:gd name="T11" fmla="*/ 744 h 1552"/>
              <a:gd name="T12" fmla="*/ 0 w 563"/>
              <a:gd name="T13" fmla="*/ 744 h 1552"/>
              <a:gd name="T14" fmla="*/ 0 w 563"/>
              <a:gd name="T15" fmla="*/ 0 h 1552"/>
              <a:gd name="T16" fmla="*/ 0 w 563"/>
              <a:gd name="T17" fmla="*/ 0 h 1552"/>
              <a:gd name="T18" fmla="*/ 0 w 563"/>
              <a:gd name="T19" fmla="*/ 0 h 1552"/>
              <a:gd name="T20" fmla="*/ 0 w 563"/>
              <a:gd name="T21" fmla="*/ 0 h 1552"/>
              <a:gd name="T22" fmla="*/ 0 w 563"/>
              <a:gd name="T23" fmla="*/ 0 h 1552"/>
              <a:gd name="T24" fmla="*/ 0 w 563"/>
              <a:gd name="T25" fmla="*/ 0 h 1552"/>
              <a:gd name="T26" fmla="*/ 0 w 563"/>
              <a:gd name="T27" fmla="*/ 0 h 1552"/>
              <a:gd name="T28" fmla="*/ 0 w 563"/>
              <a:gd name="T29" fmla="*/ 0 h 1552"/>
              <a:gd name="T30" fmla="*/ 0 w 563"/>
              <a:gd name="T31" fmla="*/ 0 h 1552"/>
              <a:gd name="T32" fmla="*/ 0 w 563"/>
              <a:gd name="T33" fmla="*/ 0 h 1552"/>
              <a:gd name="T34" fmla="*/ 0 w 563"/>
              <a:gd name="T35" fmla="*/ 0 h 1552"/>
              <a:gd name="T36" fmla="*/ 0 w 563"/>
              <a:gd name="T37" fmla="*/ 0 h 1552"/>
              <a:gd name="T38" fmla="*/ 0 w 563"/>
              <a:gd name="T39" fmla="*/ 0 h 1552"/>
              <a:gd name="T40" fmla="*/ 0 w 563"/>
              <a:gd name="T41" fmla="*/ 0 h 1552"/>
              <a:gd name="T42" fmla="*/ 0 w 563"/>
              <a:gd name="T43" fmla="*/ 0 h 1552"/>
              <a:gd name="T44" fmla="*/ 0 w 563"/>
              <a:gd name="T45" fmla="*/ 0 h 1552"/>
              <a:gd name="T46" fmla="*/ 0 w 563"/>
              <a:gd name="T47" fmla="*/ 0 h 1552"/>
              <a:gd name="T48" fmla="*/ 0 w 563"/>
              <a:gd name="T49" fmla="*/ 0 h 1552"/>
              <a:gd name="T50" fmla="*/ 0 w 563"/>
              <a:gd name="T51" fmla="*/ 0 h 1552"/>
              <a:gd name="T52" fmla="*/ 0 w 563"/>
              <a:gd name="T53" fmla="*/ 0 h 1552"/>
              <a:gd name="T54" fmla="*/ 0 w 563"/>
              <a:gd name="T55" fmla="*/ 0 h 1552"/>
              <a:gd name="T56" fmla="*/ 0 w 563"/>
              <a:gd name="T57" fmla="*/ 0 h 1552"/>
              <a:gd name="T58" fmla="*/ 0 w 563"/>
              <a:gd name="T59" fmla="*/ 0 h 1552"/>
              <a:gd name="T60" fmla="*/ 0 w 563"/>
              <a:gd name="T61" fmla="*/ 0 h 1552"/>
              <a:gd name="T62" fmla="*/ 0 w 563"/>
              <a:gd name="T63" fmla="*/ 0 h 1552"/>
              <a:gd name="T64" fmla="*/ 0 w 563"/>
              <a:gd name="T65" fmla="*/ 0 h 1552"/>
              <a:gd name="T66" fmla="*/ 877 w 563"/>
              <a:gd name="T67" fmla="*/ 0 h 1552"/>
              <a:gd name="T68" fmla="*/ 877 w 563"/>
              <a:gd name="T69" fmla="*/ 0 h 1552"/>
              <a:gd name="T70" fmla="*/ 877 w 563"/>
              <a:gd name="T71" fmla="*/ 744 h 1552"/>
              <a:gd name="T72" fmla="*/ 877 w 563"/>
              <a:gd name="T73" fmla="*/ 744 h 1552"/>
              <a:gd name="T74" fmla="*/ 877 w 563"/>
              <a:gd name="T75" fmla="*/ 744 h 1552"/>
              <a:gd name="T76" fmla="*/ 877 w 563"/>
              <a:gd name="T77" fmla="*/ 744 h 1552"/>
              <a:gd name="T78" fmla="*/ 877 w 563"/>
              <a:gd name="T79" fmla="*/ 744 h 1552"/>
              <a:gd name="T80" fmla="*/ 877 w 563"/>
              <a:gd name="T81" fmla="*/ 744 h 1552"/>
              <a:gd name="T82" fmla="*/ 877 w 563"/>
              <a:gd name="T83" fmla="*/ 744 h 1552"/>
              <a:gd name="T84" fmla="*/ 0 w 563"/>
              <a:gd name="T85" fmla="*/ 744 h 1552"/>
              <a:gd name="T86" fmla="*/ 0 w 563"/>
              <a:gd name="T87" fmla="*/ 744 h 15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3" h="1552">
                <a:moveTo>
                  <a:pt x="134" y="1027"/>
                </a:moveTo>
                <a:lnTo>
                  <a:pt x="134" y="1027"/>
                </a:lnTo>
                <a:lnTo>
                  <a:pt x="114" y="1022"/>
                </a:lnTo>
                <a:lnTo>
                  <a:pt x="95" y="1017"/>
                </a:lnTo>
                <a:lnTo>
                  <a:pt x="78" y="1011"/>
                </a:lnTo>
                <a:lnTo>
                  <a:pt x="63" y="1002"/>
                </a:lnTo>
                <a:lnTo>
                  <a:pt x="50" y="994"/>
                </a:lnTo>
                <a:lnTo>
                  <a:pt x="40" y="984"/>
                </a:lnTo>
                <a:lnTo>
                  <a:pt x="30" y="974"/>
                </a:lnTo>
                <a:lnTo>
                  <a:pt x="23" y="962"/>
                </a:lnTo>
                <a:lnTo>
                  <a:pt x="16" y="949"/>
                </a:lnTo>
                <a:lnTo>
                  <a:pt x="11" y="934"/>
                </a:lnTo>
                <a:lnTo>
                  <a:pt x="8" y="915"/>
                </a:lnTo>
                <a:lnTo>
                  <a:pt x="5" y="895"/>
                </a:lnTo>
                <a:lnTo>
                  <a:pt x="1" y="873"/>
                </a:lnTo>
                <a:lnTo>
                  <a:pt x="0" y="846"/>
                </a:lnTo>
                <a:lnTo>
                  <a:pt x="0" y="789"/>
                </a:lnTo>
                <a:lnTo>
                  <a:pt x="0" y="598"/>
                </a:lnTo>
                <a:lnTo>
                  <a:pt x="0" y="563"/>
                </a:lnTo>
                <a:lnTo>
                  <a:pt x="1" y="530"/>
                </a:lnTo>
                <a:lnTo>
                  <a:pt x="6" y="499"/>
                </a:lnTo>
                <a:lnTo>
                  <a:pt x="11" y="473"/>
                </a:lnTo>
                <a:lnTo>
                  <a:pt x="18" y="446"/>
                </a:lnTo>
                <a:lnTo>
                  <a:pt x="26" y="424"/>
                </a:lnTo>
                <a:lnTo>
                  <a:pt x="36" y="404"/>
                </a:lnTo>
                <a:lnTo>
                  <a:pt x="50" y="385"/>
                </a:lnTo>
                <a:lnTo>
                  <a:pt x="63" y="370"/>
                </a:lnTo>
                <a:lnTo>
                  <a:pt x="80" y="357"/>
                </a:lnTo>
                <a:lnTo>
                  <a:pt x="100" y="345"/>
                </a:lnTo>
                <a:lnTo>
                  <a:pt x="124" y="337"/>
                </a:lnTo>
                <a:lnTo>
                  <a:pt x="149" y="329"/>
                </a:lnTo>
                <a:lnTo>
                  <a:pt x="176" y="323"/>
                </a:lnTo>
                <a:lnTo>
                  <a:pt x="207" y="320"/>
                </a:lnTo>
                <a:lnTo>
                  <a:pt x="241" y="318"/>
                </a:lnTo>
                <a:lnTo>
                  <a:pt x="216" y="302"/>
                </a:lnTo>
                <a:lnTo>
                  <a:pt x="194" y="283"/>
                </a:lnTo>
                <a:lnTo>
                  <a:pt x="174" y="265"/>
                </a:lnTo>
                <a:lnTo>
                  <a:pt x="159" y="246"/>
                </a:lnTo>
                <a:lnTo>
                  <a:pt x="147" y="226"/>
                </a:lnTo>
                <a:lnTo>
                  <a:pt x="139" y="204"/>
                </a:lnTo>
                <a:lnTo>
                  <a:pt x="132" y="183"/>
                </a:lnTo>
                <a:lnTo>
                  <a:pt x="130" y="158"/>
                </a:lnTo>
                <a:lnTo>
                  <a:pt x="132" y="142"/>
                </a:lnTo>
                <a:lnTo>
                  <a:pt x="134" y="129"/>
                </a:lnTo>
                <a:lnTo>
                  <a:pt x="137" y="114"/>
                </a:lnTo>
                <a:lnTo>
                  <a:pt x="142" y="101"/>
                </a:lnTo>
                <a:lnTo>
                  <a:pt x="149" y="87"/>
                </a:lnTo>
                <a:lnTo>
                  <a:pt x="155" y="75"/>
                </a:lnTo>
                <a:lnTo>
                  <a:pt x="164" y="62"/>
                </a:lnTo>
                <a:lnTo>
                  <a:pt x="174" y="50"/>
                </a:lnTo>
                <a:lnTo>
                  <a:pt x="186" y="39"/>
                </a:lnTo>
                <a:lnTo>
                  <a:pt x="197" y="28"/>
                </a:lnTo>
                <a:lnTo>
                  <a:pt x="209" y="20"/>
                </a:lnTo>
                <a:lnTo>
                  <a:pt x="222" y="13"/>
                </a:lnTo>
                <a:lnTo>
                  <a:pt x="236" y="8"/>
                </a:lnTo>
                <a:lnTo>
                  <a:pt x="249" y="3"/>
                </a:lnTo>
                <a:lnTo>
                  <a:pt x="266" y="0"/>
                </a:lnTo>
                <a:lnTo>
                  <a:pt x="281" y="0"/>
                </a:lnTo>
                <a:lnTo>
                  <a:pt x="298" y="0"/>
                </a:lnTo>
                <a:lnTo>
                  <a:pt x="313" y="3"/>
                </a:lnTo>
                <a:lnTo>
                  <a:pt x="326" y="8"/>
                </a:lnTo>
                <a:lnTo>
                  <a:pt x="340" y="13"/>
                </a:lnTo>
                <a:lnTo>
                  <a:pt x="353" y="20"/>
                </a:lnTo>
                <a:lnTo>
                  <a:pt x="367" y="28"/>
                </a:lnTo>
                <a:lnTo>
                  <a:pt x="377" y="39"/>
                </a:lnTo>
                <a:lnTo>
                  <a:pt x="388" y="50"/>
                </a:lnTo>
                <a:lnTo>
                  <a:pt x="398" y="62"/>
                </a:lnTo>
                <a:lnTo>
                  <a:pt x="407" y="75"/>
                </a:lnTo>
                <a:lnTo>
                  <a:pt x="414" y="87"/>
                </a:lnTo>
                <a:lnTo>
                  <a:pt x="420" y="101"/>
                </a:lnTo>
                <a:lnTo>
                  <a:pt x="425" y="114"/>
                </a:lnTo>
                <a:lnTo>
                  <a:pt x="429" y="129"/>
                </a:lnTo>
                <a:lnTo>
                  <a:pt x="430" y="142"/>
                </a:lnTo>
                <a:lnTo>
                  <a:pt x="432" y="158"/>
                </a:lnTo>
                <a:lnTo>
                  <a:pt x="430" y="183"/>
                </a:lnTo>
                <a:lnTo>
                  <a:pt x="425" y="204"/>
                </a:lnTo>
                <a:lnTo>
                  <a:pt x="415" y="226"/>
                </a:lnTo>
                <a:lnTo>
                  <a:pt x="403" y="245"/>
                </a:lnTo>
                <a:lnTo>
                  <a:pt x="388" y="263"/>
                </a:lnTo>
                <a:lnTo>
                  <a:pt x="370" y="282"/>
                </a:lnTo>
                <a:lnTo>
                  <a:pt x="348" y="300"/>
                </a:lnTo>
                <a:lnTo>
                  <a:pt x="323" y="318"/>
                </a:lnTo>
                <a:lnTo>
                  <a:pt x="357" y="320"/>
                </a:lnTo>
                <a:lnTo>
                  <a:pt x="387" y="323"/>
                </a:lnTo>
                <a:lnTo>
                  <a:pt x="415" y="329"/>
                </a:lnTo>
                <a:lnTo>
                  <a:pt x="440" y="337"/>
                </a:lnTo>
                <a:lnTo>
                  <a:pt x="464" y="345"/>
                </a:lnTo>
                <a:lnTo>
                  <a:pt x="482" y="357"/>
                </a:lnTo>
                <a:lnTo>
                  <a:pt x="501" y="370"/>
                </a:lnTo>
                <a:lnTo>
                  <a:pt x="514" y="385"/>
                </a:lnTo>
                <a:lnTo>
                  <a:pt x="526" y="404"/>
                </a:lnTo>
                <a:lnTo>
                  <a:pt x="536" y="424"/>
                </a:lnTo>
                <a:lnTo>
                  <a:pt x="546" y="446"/>
                </a:lnTo>
                <a:lnTo>
                  <a:pt x="553" y="473"/>
                </a:lnTo>
                <a:lnTo>
                  <a:pt x="558" y="499"/>
                </a:lnTo>
                <a:lnTo>
                  <a:pt x="561" y="530"/>
                </a:lnTo>
                <a:lnTo>
                  <a:pt x="563" y="563"/>
                </a:lnTo>
                <a:lnTo>
                  <a:pt x="563" y="598"/>
                </a:lnTo>
                <a:lnTo>
                  <a:pt x="563" y="789"/>
                </a:lnTo>
                <a:lnTo>
                  <a:pt x="563" y="846"/>
                </a:lnTo>
                <a:lnTo>
                  <a:pt x="561" y="872"/>
                </a:lnTo>
                <a:lnTo>
                  <a:pt x="559" y="895"/>
                </a:lnTo>
                <a:lnTo>
                  <a:pt x="556" y="915"/>
                </a:lnTo>
                <a:lnTo>
                  <a:pt x="551" y="932"/>
                </a:lnTo>
                <a:lnTo>
                  <a:pt x="546" y="949"/>
                </a:lnTo>
                <a:lnTo>
                  <a:pt x="541" y="962"/>
                </a:lnTo>
                <a:lnTo>
                  <a:pt x="534" y="974"/>
                </a:lnTo>
                <a:lnTo>
                  <a:pt x="524" y="984"/>
                </a:lnTo>
                <a:lnTo>
                  <a:pt x="514" y="994"/>
                </a:lnTo>
                <a:lnTo>
                  <a:pt x="501" y="1002"/>
                </a:lnTo>
                <a:lnTo>
                  <a:pt x="486" y="1011"/>
                </a:lnTo>
                <a:lnTo>
                  <a:pt x="469" y="1017"/>
                </a:lnTo>
                <a:lnTo>
                  <a:pt x="450" y="1022"/>
                </a:lnTo>
                <a:lnTo>
                  <a:pt x="429" y="1027"/>
                </a:lnTo>
                <a:lnTo>
                  <a:pt x="429" y="1552"/>
                </a:lnTo>
                <a:lnTo>
                  <a:pt x="134" y="1552"/>
                </a:lnTo>
                <a:lnTo>
                  <a:pt x="134" y="10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45171" name="Freeform 33"/>
          <p:cNvSpPr>
            <a:spLocks noEditPoints="1"/>
          </p:cNvSpPr>
          <p:nvPr/>
        </p:nvSpPr>
        <p:spPr bwMode="auto">
          <a:xfrm>
            <a:off x="4529138" y="4797425"/>
            <a:ext cx="650875" cy="954088"/>
          </a:xfrm>
          <a:custGeom>
            <a:avLst/>
            <a:gdLst>
              <a:gd name="T0" fmla="*/ 963 w 846"/>
              <a:gd name="T1" fmla="*/ 0 h 1379"/>
              <a:gd name="T2" fmla="*/ 963 w 846"/>
              <a:gd name="T3" fmla="*/ 0 h 1379"/>
              <a:gd name="T4" fmla="*/ 963 w 846"/>
              <a:gd name="T5" fmla="*/ 0 h 1379"/>
              <a:gd name="T6" fmla="*/ 963 w 846"/>
              <a:gd name="T7" fmla="*/ 822 h 1379"/>
              <a:gd name="T8" fmla="*/ 963 w 846"/>
              <a:gd name="T9" fmla="*/ 822 h 1379"/>
              <a:gd name="T10" fmla="*/ 963 w 846"/>
              <a:gd name="T11" fmla="*/ 822 h 1379"/>
              <a:gd name="T12" fmla="*/ 963 w 846"/>
              <a:gd name="T13" fmla="*/ 0 h 1379"/>
              <a:gd name="T14" fmla="*/ 963 w 846"/>
              <a:gd name="T15" fmla="*/ 0 h 1379"/>
              <a:gd name="T16" fmla="*/ 963 w 846"/>
              <a:gd name="T17" fmla="*/ 0 h 1379"/>
              <a:gd name="T18" fmla="*/ 963 w 846"/>
              <a:gd name="T19" fmla="*/ 0 h 1379"/>
              <a:gd name="T20" fmla="*/ 0 w 846"/>
              <a:gd name="T21" fmla="*/ 0 h 1379"/>
              <a:gd name="T22" fmla="*/ 0 w 846"/>
              <a:gd name="T23" fmla="*/ 0 h 1379"/>
              <a:gd name="T24" fmla="*/ 0 w 846"/>
              <a:gd name="T25" fmla="*/ 0 h 1379"/>
              <a:gd name="T26" fmla="*/ 0 w 846"/>
              <a:gd name="T27" fmla="*/ 0 h 1379"/>
              <a:gd name="T28" fmla="*/ 0 w 846"/>
              <a:gd name="T29" fmla="*/ 822 h 1379"/>
              <a:gd name="T30" fmla="*/ 0 w 846"/>
              <a:gd name="T31" fmla="*/ 822 h 1379"/>
              <a:gd name="T32" fmla="*/ 0 w 846"/>
              <a:gd name="T33" fmla="*/ 822 h 1379"/>
              <a:gd name="T34" fmla="*/ 0 w 846"/>
              <a:gd name="T35" fmla="*/ 822 h 1379"/>
              <a:gd name="T36" fmla="*/ 0 w 846"/>
              <a:gd name="T37" fmla="*/ 822 h 1379"/>
              <a:gd name="T38" fmla="*/ 963 w 846"/>
              <a:gd name="T39" fmla="*/ 822 h 1379"/>
              <a:gd name="T40" fmla="*/ 0 w 846"/>
              <a:gd name="T41" fmla="*/ 822 h 1379"/>
              <a:gd name="T42" fmla="*/ 0 w 846"/>
              <a:gd name="T43" fmla="*/ 822 h 1379"/>
              <a:gd name="T44" fmla="*/ 0 w 846"/>
              <a:gd name="T45" fmla="*/ 822 h 1379"/>
              <a:gd name="T46" fmla="*/ 0 w 846"/>
              <a:gd name="T47" fmla="*/ 822 h 1379"/>
              <a:gd name="T48" fmla="*/ 0 w 846"/>
              <a:gd name="T49" fmla="*/ 822 h 1379"/>
              <a:gd name="T50" fmla="*/ 0 w 846"/>
              <a:gd name="T51" fmla="*/ 1644 h 1379"/>
              <a:gd name="T52" fmla="*/ 0 w 846"/>
              <a:gd name="T53" fmla="*/ 1644 h 1379"/>
              <a:gd name="T54" fmla="*/ 0 w 846"/>
              <a:gd name="T55" fmla="*/ 1644 h 1379"/>
              <a:gd name="T56" fmla="*/ 963 w 846"/>
              <a:gd name="T57" fmla="*/ 1644 h 1379"/>
              <a:gd name="T58" fmla="*/ 963 w 846"/>
              <a:gd name="T59" fmla="*/ 1644 h 1379"/>
              <a:gd name="T60" fmla="*/ 963 w 846"/>
              <a:gd name="T61" fmla="*/ 1644 h 1379"/>
              <a:gd name="T62" fmla="*/ 963 w 846"/>
              <a:gd name="T63" fmla="*/ 1644 h 1379"/>
              <a:gd name="T64" fmla="*/ 963 w 846"/>
              <a:gd name="T65" fmla="*/ 1644 h 1379"/>
              <a:gd name="T66" fmla="*/ 963 w 846"/>
              <a:gd name="T67" fmla="*/ 822 h 1379"/>
              <a:gd name="T68" fmla="*/ 963 w 846"/>
              <a:gd name="T69" fmla="*/ 822 h 1379"/>
              <a:gd name="T70" fmla="*/ 963 w 846"/>
              <a:gd name="T71" fmla="*/ 822 h 1379"/>
              <a:gd name="T72" fmla="*/ 963 w 846"/>
              <a:gd name="T73" fmla="*/ 822 h 1379"/>
              <a:gd name="T74" fmla="*/ 963 w 846"/>
              <a:gd name="T75" fmla="*/ 822 h 1379"/>
              <a:gd name="T76" fmla="*/ 963 w 846"/>
              <a:gd name="T77" fmla="*/ 822 h 1379"/>
              <a:gd name="T78" fmla="*/ 0 w 846"/>
              <a:gd name="T79" fmla="*/ 822 h 1379"/>
              <a:gd name="T80" fmla="*/ 0 w 846"/>
              <a:gd name="T81" fmla="*/ 822 h 1379"/>
              <a:gd name="T82" fmla="*/ 0 w 846"/>
              <a:gd name="T83" fmla="*/ 822 h 1379"/>
              <a:gd name="T84" fmla="*/ 0 w 846"/>
              <a:gd name="T85" fmla="*/ 822 h 1379"/>
              <a:gd name="T86" fmla="*/ 0 w 846"/>
              <a:gd name="T87" fmla="*/ 0 h 1379"/>
              <a:gd name="T88" fmla="*/ 0 w 846"/>
              <a:gd name="T89" fmla="*/ 0 h 1379"/>
              <a:gd name="T90" fmla="*/ 0 w 846"/>
              <a:gd name="T91" fmla="*/ 0 h 1379"/>
              <a:gd name="T92" fmla="*/ 963 w 846"/>
              <a:gd name="T93" fmla="*/ 822 h 1379"/>
              <a:gd name="T94" fmla="*/ 963 w 846"/>
              <a:gd name="T95" fmla="*/ 822 h 1379"/>
              <a:gd name="T96" fmla="*/ 963 w 846"/>
              <a:gd name="T97" fmla="*/ 822 h 1379"/>
              <a:gd name="T98" fmla="*/ 963 w 846"/>
              <a:gd name="T99" fmla="*/ 822 h 1379"/>
              <a:gd name="T100" fmla="*/ 963 w 846"/>
              <a:gd name="T101" fmla="*/ 822 h 1379"/>
              <a:gd name="T102" fmla="*/ 963 w 846"/>
              <a:gd name="T103" fmla="*/ 822 h 1379"/>
              <a:gd name="T104" fmla="*/ 963 w 846"/>
              <a:gd name="T105" fmla="*/ 822 h 1379"/>
              <a:gd name="T106" fmla="*/ 963 w 846"/>
              <a:gd name="T107" fmla="*/ 822 h 1379"/>
              <a:gd name="T108" fmla="*/ 963 w 846"/>
              <a:gd name="T109" fmla="*/ 822 h 1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46" h="1379">
                <a:moveTo>
                  <a:pt x="544" y="581"/>
                </a:moveTo>
                <a:lnTo>
                  <a:pt x="544" y="581"/>
                </a:lnTo>
                <a:lnTo>
                  <a:pt x="467" y="563"/>
                </a:lnTo>
                <a:lnTo>
                  <a:pt x="467" y="295"/>
                </a:lnTo>
                <a:lnTo>
                  <a:pt x="479" y="295"/>
                </a:lnTo>
                <a:lnTo>
                  <a:pt x="492" y="298"/>
                </a:lnTo>
                <a:lnTo>
                  <a:pt x="504" y="301"/>
                </a:lnTo>
                <a:lnTo>
                  <a:pt x="516" y="306"/>
                </a:lnTo>
                <a:lnTo>
                  <a:pt x="526" y="312"/>
                </a:lnTo>
                <a:lnTo>
                  <a:pt x="536" y="320"/>
                </a:lnTo>
                <a:lnTo>
                  <a:pt x="546" y="328"/>
                </a:lnTo>
                <a:lnTo>
                  <a:pt x="554" y="337"/>
                </a:lnTo>
                <a:lnTo>
                  <a:pt x="563" y="347"/>
                </a:lnTo>
                <a:lnTo>
                  <a:pt x="569" y="358"/>
                </a:lnTo>
                <a:lnTo>
                  <a:pt x="576" y="370"/>
                </a:lnTo>
                <a:lnTo>
                  <a:pt x="581" y="384"/>
                </a:lnTo>
                <a:lnTo>
                  <a:pt x="586" y="397"/>
                </a:lnTo>
                <a:lnTo>
                  <a:pt x="590" y="410"/>
                </a:lnTo>
                <a:lnTo>
                  <a:pt x="591" y="425"/>
                </a:lnTo>
                <a:lnTo>
                  <a:pt x="593" y="441"/>
                </a:lnTo>
                <a:lnTo>
                  <a:pt x="807" y="441"/>
                </a:lnTo>
                <a:lnTo>
                  <a:pt x="804" y="402"/>
                </a:lnTo>
                <a:lnTo>
                  <a:pt x="797" y="367"/>
                </a:lnTo>
                <a:lnTo>
                  <a:pt x="787" y="333"/>
                </a:lnTo>
                <a:lnTo>
                  <a:pt x="774" y="303"/>
                </a:lnTo>
                <a:lnTo>
                  <a:pt x="759" y="276"/>
                </a:lnTo>
                <a:lnTo>
                  <a:pt x="742" y="251"/>
                </a:lnTo>
                <a:lnTo>
                  <a:pt x="722" y="228"/>
                </a:lnTo>
                <a:lnTo>
                  <a:pt x="700" y="208"/>
                </a:lnTo>
                <a:lnTo>
                  <a:pt x="677" y="189"/>
                </a:lnTo>
                <a:lnTo>
                  <a:pt x="652" y="172"/>
                </a:lnTo>
                <a:lnTo>
                  <a:pt x="623" y="159"/>
                </a:lnTo>
                <a:lnTo>
                  <a:pt x="595" y="146"/>
                </a:lnTo>
                <a:lnTo>
                  <a:pt x="564" y="136"/>
                </a:lnTo>
                <a:lnTo>
                  <a:pt x="533" y="127"/>
                </a:lnTo>
                <a:lnTo>
                  <a:pt x="501" y="122"/>
                </a:lnTo>
                <a:lnTo>
                  <a:pt x="467" y="117"/>
                </a:lnTo>
                <a:lnTo>
                  <a:pt x="467" y="0"/>
                </a:lnTo>
                <a:lnTo>
                  <a:pt x="377" y="0"/>
                </a:lnTo>
                <a:lnTo>
                  <a:pt x="377" y="117"/>
                </a:lnTo>
                <a:lnTo>
                  <a:pt x="343" y="120"/>
                </a:lnTo>
                <a:lnTo>
                  <a:pt x="310" y="125"/>
                </a:lnTo>
                <a:lnTo>
                  <a:pt x="278" y="134"/>
                </a:lnTo>
                <a:lnTo>
                  <a:pt x="246" y="144"/>
                </a:lnTo>
                <a:lnTo>
                  <a:pt x="216" y="156"/>
                </a:lnTo>
                <a:lnTo>
                  <a:pt x="186" y="171"/>
                </a:lnTo>
                <a:lnTo>
                  <a:pt x="159" y="188"/>
                </a:lnTo>
                <a:lnTo>
                  <a:pt x="134" y="206"/>
                </a:lnTo>
                <a:lnTo>
                  <a:pt x="110" y="228"/>
                </a:lnTo>
                <a:lnTo>
                  <a:pt x="88" y="251"/>
                </a:lnTo>
                <a:lnTo>
                  <a:pt x="70" y="276"/>
                </a:lnTo>
                <a:lnTo>
                  <a:pt x="55" y="305"/>
                </a:lnTo>
                <a:lnTo>
                  <a:pt x="43" y="335"/>
                </a:lnTo>
                <a:lnTo>
                  <a:pt x="33" y="369"/>
                </a:lnTo>
                <a:lnTo>
                  <a:pt x="28" y="404"/>
                </a:lnTo>
                <a:lnTo>
                  <a:pt x="26" y="442"/>
                </a:lnTo>
                <a:lnTo>
                  <a:pt x="28" y="477"/>
                </a:lnTo>
                <a:lnTo>
                  <a:pt x="33" y="511"/>
                </a:lnTo>
                <a:lnTo>
                  <a:pt x="42" y="541"/>
                </a:lnTo>
                <a:lnTo>
                  <a:pt x="52" y="568"/>
                </a:lnTo>
                <a:lnTo>
                  <a:pt x="65" y="593"/>
                </a:lnTo>
                <a:lnTo>
                  <a:pt x="82" y="615"/>
                </a:lnTo>
                <a:lnTo>
                  <a:pt x="100" y="635"/>
                </a:lnTo>
                <a:lnTo>
                  <a:pt x="120" y="653"/>
                </a:lnTo>
                <a:lnTo>
                  <a:pt x="142" y="669"/>
                </a:lnTo>
                <a:lnTo>
                  <a:pt x="167" y="684"/>
                </a:lnTo>
                <a:lnTo>
                  <a:pt x="192" y="695"/>
                </a:lnTo>
                <a:lnTo>
                  <a:pt x="218" y="707"/>
                </a:lnTo>
                <a:lnTo>
                  <a:pt x="244" y="717"/>
                </a:lnTo>
                <a:lnTo>
                  <a:pt x="273" y="727"/>
                </a:lnTo>
                <a:lnTo>
                  <a:pt x="330" y="742"/>
                </a:lnTo>
                <a:lnTo>
                  <a:pt x="357" y="749"/>
                </a:lnTo>
                <a:lnTo>
                  <a:pt x="377" y="757"/>
                </a:lnTo>
                <a:lnTo>
                  <a:pt x="377" y="1074"/>
                </a:lnTo>
                <a:lnTo>
                  <a:pt x="360" y="1069"/>
                </a:lnTo>
                <a:lnTo>
                  <a:pt x="343" y="1064"/>
                </a:lnTo>
                <a:lnTo>
                  <a:pt x="328" y="1057"/>
                </a:lnTo>
                <a:lnTo>
                  <a:pt x="313" y="1051"/>
                </a:lnTo>
                <a:lnTo>
                  <a:pt x="298" y="1042"/>
                </a:lnTo>
                <a:lnTo>
                  <a:pt x="285" y="1032"/>
                </a:lnTo>
                <a:lnTo>
                  <a:pt x="273" y="1020"/>
                </a:lnTo>
                <a:lnTo>
                  <a:pt x="261" y="1009"/>
                </a:lnTo>
                <a:lnTo>
                  <a:pt x="251" y="995"/>
                </a:lnTo>
                <a:lnTo>
                  <a:pt x="241" y="982"/>
                </a:lnTo>
                <a:lnTo>
                  <a:pt x="234" y="967"/>
                </a:lnTo>
                <a:lnTo>
                  <a:pt x="228" y="950"/>
                </a:lnTo>
                <a:lnTo>
                  <a:pt x="223" y="932"/>
                </a:lnTo>
                <a:lnTo>
                  <a:pt x="218" y="913"/>
                </a:lnTo>
                <a:lnTo>
                  <a:pt x="216" y="895"/>
                </a:lnTo>
                <a:lnTo>
                  <a:pt x="216" y="873"/>
                </a:lnTo>
                <a:lnTo>
                  <a:pt x="0" y="873"/>
                </a:lnTo>
                <a:lnTo>
                  <a:pt x="6" y="917"/>
                </a:lnTo>
                <a:lnTo>
                  <a:pt x="13" y="957"/>
                </a:lnTo>
                <a:lnTo>
                  <a:pt x="25" y="995"/>
                </a:lnTo>
                <a:lnTo>
                  <a:pt x="37" y="1031"/>
                </a:lnTo>
                <a:lnTo>
                  <a:pt x="52" y="1062"/>
                </a:lnTo>
                <a:lnTo>
                  <a:pt x="70" y="1093"/>
                </a:lnTo>
                <a:lnTo>
                  <a:pt x="90" y="1119"/>
                </a:lnTo>
                <a:lnTo>
                  <a:pt x="112" y="1145"/>
                </a:lnTo>
                <a:lnTo>
                  <a:pt x="137" y="1166"/>
                </a:lnTo>
                <a:lnTo>
                  <a:pt x="166" y="1186"/>
                </a:lnTo>
                <a:lnTo>
                  <a:pt x="194" y="1203"/>
                </a:lnTo>
                <a:lnTo>
                  <a:pt x="226" y="1218"/>
                </a:lnTo>
                <a:lnTo>
                  <a:pt x="261" y="1230"/>
                </a:lnTo>
                <a:lnTo>
                  <a:pt x="298" y="1240"/>
                </a:lnTo>
                <a:lnTo>
                  <a:pt x="337" y="1247"/>
                </a:lnTo>
                <a:lnTo>
                  <a:pt x="377" y="1250"/>
                </a:lnTo>
                <a:lnTo>
                  <a:pt x="377" y="1379"/>
                </a:lnTo>
                <a:lnTo>
                  <a:pt x="467" y="1379"/>
                </a:lnTo>
                <a:lnTo>
                  <a:pt x="467" y="1250"/>
                </a:lnTo>
                <a:lnTo>
                  <a:pt x="494" y="1248"/>
                </a:lnTo>
                <a:lnTo>
                  <a:pt x="521" y="1245"/>
                </a:lnTo>
                <a:lnTo>
                  <a:pt x="546" y="1240"/>
                </a:lnTo>
                <a:lnTo>
                  <a:pt x="569" y="1235"/>
                </a:lnTo>
                <a:lnTo>
                  <a:pt x="593" y="1228"/>
                </a:lnTo>
                <a:lnTo>
                  <a:pt x="613" y="1222"/>
                </a:lnTo>
                <a:lnTo>
                  <a:pt x="635" y="1213"/>
                </a:lnTo>
                <a:lnTo>
                  <a:pt x="653" y="1205"/>
                </a:lnTo>
                <a:lnTo>
                  <a:pt x="672" y="1195"/>
                </a:lnTo>
                <a:lnTo>
                  <a:pt x="688" y="1186"/>
                </a:lnTo>
                <a:lnTo>
                  <a:pt x="719" y="1165"/>
                </a:lnTo>
                <a:lnTo>
                  <a:pt x="745" y="1141"/>
                </a:lnTo>
                <a:lnTo>
                  <a:pt x="769" y="1118"/>
                </a:lnTo>
                <a:lnTo>
                  <a:pt x="789" y="1093"/>
                </a:lnTo>
                <a:lnTo>
                  <a:pt x="806" y="1067"/>
                </a:lnTo>
                <a:lnTo>
                  <a:pt x="819" y="1042"/>
                </a:lnTo>
                <a:lnTo>
                  <a:pt x="829" y="1017"/>
                </a:lnTo>
                <a:lnTo>
                  <a:pt x="838" y="994"/>
                </a:lnTo>
                <a:lnTo>
                  <a:pt x="843" y="972"/>
                </a:lnTo>
                <a:lnTo>
                  <a:pt x="844" y="952"/>
                </a:lnTo>
                <a:lnTo>
                  <a:pt x="846" y="933"/>
                </a:lnTo>
                <a:lnTo>
                  <a:pt x="846" y="893"/>
                </a:lnTo>
                <a:lnTo>
                  <a:pt x="844" y="871"/>
                </a:lnTo>
                <a:lnTo>
                  <a:pt x="841" y="848"/>
                </a:lnTo>
                <a:lnTo>
                  <a:pt x="836" y="824"/>
                </a:lnTo>
                <a:lnTo>
                  <a:pt x="829" y="799"/>
                </a:lnTo>
                <a:lnTo>
                  <a:pt x="819" y="776"/>
                </a:lnTo>
                <a:lnTo>
                  <a:pt x="806" y="751"/>
                </a:lnTo>
                <a:lnTo>
                  <a:pt x="791" y="727"/>
                </a:lnTo>
                <a:lnTo>
                  <a:pt x="771" y="702"/>
                </a:lnTo>
                <a:lnTo>
                  <a:pt x="745" y="680"/>
                </a:lnTo>
                <a:lnTo>
                  <a:pt x="717" y="657"/>
                </a:lnTo>
                <a:lnTo>
                  <a:pt x="682" y="637"/>
                </a:lnTo>
                <a:lnTo>
                  <a:pt x="643" y="617"/>
                </a:lnTo>
                <a:lnTo>
                  <a:pt x="596" y="598"/>
                </a:lnTo>
                <a:lnTo>
                  <a:pt x="544" y="581"/>
                </a:lnTo>
                <a:close/>
                <a:moveTo>
                  <a:pt x="377" y="541"/>
                </a:moveTo>
                <a:lnTo>
                  <a:pt x="377" y="541"/>
                </a:lnTo>
                <a:lnTo>
                  <a:pt x="343" y="533"/>
                </a:lnTo>
                <a:lnTo>
                  <a:pt x="315" y="523"/>
                </a:lnTo>
                <a:lnTo>
                  <a:pt x="291" y="511"/>
                </a:lnTo>
                <a:lnTo>
                  <a:pt x="281" y="504"/>
                </a:lnTo>
                <a:lnTo>
                  <a:pt x="273" y="498"/>
                </a:lnTo>
                <a:lnTo>
                  <a:pt x="264" y="489"/>
                </a:lnTo>
                <a:lnTo>
                  <a:pt x="259" y="482"/>
                </a:lnTo>
                <a:lnTo>
                  <a:pt x="253" y="472"/>
                </a:lnTo>
                <a:lnTo>
                  <a:pt x="249" y="464"/>
                </a:lnTo>
                <a:lnTo>
                  <a:pt x="246" y="454"/>
                </a:lnTo>
                <a:lnTo>
                  <a:pt x="243" y="444"/>
                </a:lnTo>
                <a:lnTo>
                  <a:pt x="241" y="432"/>
                </a:lnTo>
                <a:lnTo>
                  <a:pt x="241" y="420"/>
                </a:lnTo>
                <a:lnTo>
                  <a:pt x="241" y="405"/>
                </a:lnTo>
                <a:lnTo>
                  <a:pt x="244" y="390"/>
                </a:lnTo>
                <a:lnTo>
                  <a:pt x="248" y="377"/>
                </a:lnTo>
                <a:lnTo>
                  <a:pt x="253" y="365"/>
                </a:lnTo>
                <a:lnTo>
                  <a:pt x="259" y="353"/>
                </a:lnTo>
                <a:lnTo>
                  <a:pt x="266" y="343"/>
                </a:lnTo>
                <a:lnTo>
                  <a:pt x="275" y="333"/>
                </a:lnTo>
                <a:lnTo>
                  <a:pt x="283" y="325"/>
                </a:lnTo>
                <a:lnTo>
                  <a:pt x="293" y="318"/>
                </a:lnTo>
                <a:lnTo>
                  <a:pt x="305" y="312"/>
                </a:lnTo>
                <a:lnTo>
                  <a:pt x="315" y="306"/>
                </a:lnTo>
                <a:lnTo>
                  <a:pt x="328" y="301"/>
                </a:lnTo>
                <a:lnTo>
                  <a:pt x="340" y="298"/>
                </a:lnTo>
                <a:lnTo>
                  <a:pt x="352" y="296"/>
                </a:lnTo>
                <a:lnTo>
                  <a:pt x="377" y="295"/>
                </a:lnTo>
                <a:lnTo>
                  <a:pt x="377" y="541"/>
                </a:lnTo>
                <a:close/>
                <a:moveTo>
                  <a:pt x="467" y="1074"/>
                </a:moveTo>
                <a:lnTo>
                  <a:pt x="467" y="782"/>
                </a:lnTo>
                <a:lnTo>
                  <a:pt x="507" y="794"/>
                </a:lnTo>
                <a:lnTo>
                  <a:pt x="543" y="808"/>
                </a:lnTo>
                <a:lnTo>
                  <a:pt x="571" y="821"/>
                </a:lnTo>
                <a:lnTo>
                  <a:pt x="583" y="828"/>
                </a:lnTo>
                <a:lnTo>
                  <a:pt x="593" y="836"/>
                </a:lnTo>
                <a:lnTo>
                  <a:pt x="603" y="845"/>
                </a:lnTo>
                <a:lnTo>
                  <a:pt x="610" y="853"/>
                </a:lnTo>
                <a:lnTo>
                  <a:pt x="616" y="863"/>
                </a:lnTo>
                <a:lnTo>
                  <a:pt x="621" y="873"/>
                </a:lnTo>
                <a:lnTo>
                  <a:pt x="626" y="885"/>
                </a:lnTo>
                <a:lnTo>
                  <a:pt x="628" y="896"/>
                </a:lnTo>
                <a:lnTo>
                  <a:pt x="630" y="910"/>
                </a:lnTo>
                <a:lnTo>
                  <a:pt x="630" y="925"/>
                </a:lnTo>
                <a:lnTo>
                  <a:pt x="630" y="942"/>
                </a:lnTo>
                <a:lnTo>
                  <a:pt x="626" y="958"/>
                </a:lnTo>
                <a:lnTo>
                  <a:pt x="621" y="974"/>
                </a:lnTo>
                <a:lnTo>
                  <a:pt x="615" y="987"/>
                </a:lnTo>
                <a:lnTo>
                  <a:pt x="608" y="1000"/>
                </a:lnTo>
                <a:lnTo>
                  <a:pt x="598" y="1012"/>
                </a:lnTo>
                <a:lnTo>
                  <a:pt x="588" y="1022"/>
                </a:lnTo>
                <a:lnTo>
                  <a:pt x="576" y="1032"/>
                </a:lnTo>
                <a:lnTo>
                  <a:pt x="564" y="1041"/>
                </a:lnTo>
                <a:lnTo>
                  <a:pt x="551" y="1049"/>
                </a:lnTo>
                <a:lnTo>
                  <a:pt x="538" y="1056"/>
                </a:lnTo>
                <a:lnTo>
                  <a:pt x="524" y="1061"/>
                </a:lnTo>
                <a:lnTo>
                  <a:pt x="496" y="1069"/>
                </a:lnTo>
                <a:lnTo>
                  <a:pt x="467" y="107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177174" name="Text Box 22"/>
          <p:cNvSpPr txBox="1">
            <a:spLocks noChangeArrowheads="1"/>
          </p:cNvSpPr>
          <p:nvPr/>
        </p:nvSpPr>
        <p:spPr bwMode="auto">
          <a:xfrm>
            <a:off x="3851275" y="6048375"/>
            <a:ext cx="2381250"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sz="1600" b="1"/>
              <a:t>Greater Client Value</a:t>
            </a:r>
          </a:p>
        </p:txBody>
      </p:sp>
      <p:sp>
        <p:nvSpPr>
          <p:cNvPr id="177176" name="AutoShape 24"/>
          <p:cNvSpPr>
            <a:spLocks noChangeArrowheads="1"/>
          </p:cNvSpPr>
          <p:nvPr/>
        </p:nvSpPr>
        <p:spPr bwMode="auto">
          <a:xfrm>
            <a:off x="1782763" y="4075113"/>
            <a:ext cx="1835150" cy="1152525"/>
          </a:xfrm>
          <a:prstGeom prst="roundRect">
            <a:avLst>
              <a:gd name="adj" fmla="val 8375"/>
            </a:avLst>
          </a:prstGeom>
          <a:solidFill>
            <a:schemeClr val="bg1">
              <a:alpha val="65097"/>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177177" name="AutoShape 25"/>
          <p:cNvSpPr>
            <a:spLocks noChangeArrowheads="1"/>
          </p:cNvSpPr>
          <p:nvPr/>
        </p:nvSpPr>
        <p:spPr bwMode="auto">
          <a:xfrm>
            <a:off x="1771650" y="5272088"/>
            <a:ext cx="1843088" cy="1149350"/>
          </a:xfrm>
          <a:prstGeom prst="roundRect">
            <a:avLst>
              <a:gd name="adj" fmla="val 8375"/>
            </a:avLst>
          </a:prstGeom>
          <a:solidFill>
            <a:schemeClr val="bg1">
              <a:alpha val="65097"/>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177178" name="Rectangle 26"/>
          <p:cNvSpPr>
            <a:spLocks noChangeArrowheads="1"/>
          </p:cNvSpPr>
          <p:nvPr/>
        </p:nvSpPr>
        <p:spPr bwMode="auto">
          <a:xfrm>
            <a:off x="144463" y="534988"/>
            <a:ext cx="8693150"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nchor="ctr"/>
          <a:lstStyle/>
          <a:p>
            <a:pPr defTabSz="685800"/>
            <a:r>
              <a:rPr lang="en-US" sz="2000" dirty="0" err="1"/>
              <a:t>PureFlex</a:t>
            </a:r>
            <a:r>
              <a:rPr lang="en-US" sz="2000" dirty="0"/>
              <a:t> System –Up and running in as little as four hours</a:t>
            </a:r>
          </a:p>
        </p:txBody>
      </p:sp>
      <p:sp>
        <p:nvSpPr>
          <p:cNvPr id="2" name="AutoShape 24"/>
          <p:cNvSpPr>
            <a:spLocks noChangeArrowheads="1"/>
          </p:cNvSpPr>
          <p:nvPr/>
        </p:nvSpPr>
        <p:spPr bwMode="auto">
          <a:xfrm>
            <a:off x="1751013" y="1662113"/>
            <a:ext cx="1798637" cy="1139825"/>
          </a:xfrm>
          <a:prstGeom prst="roundRect">
            <a:avLst>
              <a:gd name="adj" fmla="val 8375"/>
            </a:avLst>
          </a:prstGeom>
          <a:solidFill>
            <a:schemeClr val="bg1">
              <a:alpha val="65097"/>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945177" name="Text Box 25"/>
          <p:cNvSpPr txBox="1">
            <a:spLocks noChangeArrowheads="1"/>
          </p:cNvSpPr>
          <p:nvPr/>
        </p:nvSpPr>
        <p:spPr bwMode="auto">
          <a:xfrm>
            <a:off x="180975" y="985838"/>
            <a:ext cx="8951913"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912813" eaLnBrk="0" hangingPunct="0">
              <a:defRPr>
                <a:solidFill>
                  <a:schemeClr val="tx1"/>
                </a:solidFill>
                <a:latin typeface="Arial" pitchFamily="34" charset="0"/>
                <a:ea typeface="MS PGothic" pitchFamily="34" charset="-128"/>
              </a:defRPr>
            </a:lvl1pPr>
            <a:lvl2pPr marL="455613" indent="1588" defTabSz="912813" eaLnBrk="0" hangingPunct="0">
              <a:defRPr>
                <a:solidFill>
                  <a:schemeClr val="tx1"/>
                </a:solidFill>
                <a:latin typeface="Arial" pitchFamily="34" charset="0"/>
                <a:ea typeface="MS PGothic" pitchFamily="34" charset="-128"/>
              </a:defRPr>
            </a:lvl2pPr>
            <a:lvl3pPr marL="912813" indent="1588" defTabSz="912813" eaLnBrk="0" hangingPunct="0">
              <a:defRPr>
                <a:solidFill>
                  <a:schemeClr val="tx1"/>
                </a:solidFill>
                <a:latin typeface="Arial" pitchFamily="34" charset="0"/>
                <a:ea typeface="MS PGothic" pitchFamily="34" charset="-128"/>
              </a:defRPr>
            </a:lvl3pPr>
            <a:lvl4pPr marL="1370013" indent="1588" defTabSz="912813" eaLnBrk="0" hangingPunct="0">
              <a:defRPr>
                <a:solidFill>
                  <a:schemeClr val="tx1"/>
                </a:solidFill>
                <a:latin typeface="Arial" pitchFamily="34" charset="0"/>
                <a:ea typeface="MS PGothic" pitchFamily="34" charset="-128"/>
              </a:defRPr>
            </a:lvl4pPr>
            <a:lvl5pPr marL="1827213" indent="1588" defTabSz="912813" eaLnBrk="0" hangingPunct="0">
              <a:defRPr>
                <a:solidFill>
                  <a:schemeClr val="tx1"/>
                </a:solidFill>
                <a:latin typeface="Arial" pitchFamily="34" charset="0"/>
                <a:ea typeface="MS PGothic" pitchFamily="34" charset="-128"/>
              </a:defRPr>
            </a:lvl5pPr>
            <a:lvl6pPr marL="2284413" indent="1588" defTabSz="912813" eaLnBrk="0" fontAlgn="base" hangingPunct="0">
              <a:spcBef>
                <a:spcPct val="0"/>
              </a:spcBef>
              <a:spcAft>
                <a:spcPct val="0"/>
              </a:spcAft>
              <a:defRPr>
                <a:solidFill>
                  <a:schemeClr val="tx1"/>
                </a:solidFill>
                <a:latin typeface="Arial" pitchFamily="34" charset="0"/>
                <a:ea typeface="MS PGothic" pitchFamily="34" charset="-128"/>
              </a:defRPr>
            </a:lvl6pPr>
            <a:lvl7pPr marL="2741613" indent="1588" defTabSz="912813" eaLnBrk="0" fontAlgn="base" hangingPunct="0">
              <a:spcBef>
                <a:spcPct val="0"/>
              </a:spcBef>
              <a:spcAft>
                <a:spcPct val="0"/>
              </a:spcAft>
              <a:defRPr>
                <a:solidFill>
                  <a:schemeClr val="tx1"/>
                </a:solidFill>
                <a:latin typeface="Arial" pitchFamily="34" charset="0"/>
                <a:ea typeface="MS PGothic" pitchFamily="34" charset="-128"/>
              </a:defRPr>
            </a:lvl7pPr>
            <a:lvl8pPr marL="3198813" indent="1588" defTabSz="912813" eaLnBrk="0" fontAlgn="base" hangingPunct="0">
              <a:spcBef>
                <a:spcPct val="0"/>
              </a:spcBef>
              <a:spcAft>
                <a:spcPct val="0"/>
              </a:spcAft>
              <a:defRPr>
                <a:solidFill>
                  <a:schemeClr val="tx1"/>
                </a:solidFill>
                <a:latin typeface="Arial" pitchFamily="34" charset="0"/>
                <a:ea typeface="MS PGothic" pitchFamily="34" charset="-128"/>
              </a:defRPr>
            </a:lvl8pPr>
            <a:lvl9pPr marL="3656013" indent="1588" defTabSz="912813"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0000"/>
              </a:lnSpc>
            </a:pPr>
            <a:r>
              <a:rPr lang="en-US" sz="1700" dirty="0" smtClean="0">
                <a:solidFill>
                  <a:schemeClr val="hlink"/>
                </a:solidFill>
              </a:rPr>
              <a:t>compute</a:t>
            </a:r>
            <a:r>
              <a:rPr lang="en-US" sz="1700" dirty="0">
                <a:solidFill>
                  <a:schemeClr val="hlink"/>
                </a:solidFill>
              </a:rPr>
              <a:t>, storage, and network resources come to the customer pre-configured and pre cabled, with storage zoned and allocated to the compute </a:t>
            </a:r>
            <a:r>
              <a:rPr lang="en-US" sz="1700" dirty="0" smtClean="0">
                <a:solidFill>
                  <a:schemeClr val="hlink"/>
                </a:solidFill>
              </a:rPr>
              <a:t>nodes</a:t>
            </a:r>
            <a:endParaRPr lang="en-US" sz="1700" dirty="0">
              <a:solidFill>
                <a:schemeClr val="hlink"/>
              </a:solidFill>
            </a:endParaRPr>
          </a:p>
        </p:txBody>
      </p:sp>
      <p:sp>
        <p:nvSpPr>
          <p:cNvPr id="945178" name="Text Box 26"/>
          <p:cNvSpPr txBox="1">
            <a:spLocks noChangeArrowheads="1"/>
          </p:cNvSpPr>
          <p:nvPr/>
        </p:nvSpPr>
        <p:spPr bwMode="auto">
          <a:xfrm>
            <a:off x="5570537" y="2786045"/>
            <a:ext cx="3451225" cy="1740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912813" eaLnBrk="0" hangingPunct="0">
              <a:defRPr>
                <a:solidFill>
                  <a:schemeClr val="tx1"/>
                </a:solidFill>
                <a:latin typeface="Arial" pitchFamily="34" charset="0"/>
                <a:ea typeface="MS PGothic" pitchFamily="34" charset="-128"/>
              </a:defRPr>
            </a:lvl1pPr>
            <a:lvl2pPr marL="234950" indent="-58738" defTabSz="912813" eaLnBrk="0" hangingPunct="0">
              <a:defRPr>
                <a:solidFill>
                  <a:schemeClr val="tx1"/>
                </a:solidFill>
                <a:latin typeface="Arial" pitchFamily="34" charset="0"/>
                <a:ea typeface="MS PGothic" pitchFamily="34" charset="-128"/>
              </a:defRPr>
            </a:lvl2pPr>
            <a:lvl3pPr marL="912813" indent="1588" defTabSz="912813" eaLnBrk="0" hangingPunct="0">
              <a:defRPr>
                <a:solidFill>
                  <a:schemeClr val="tx1"/>
                </a:solidFill>
                <a:latin typeface="Arial" pitchFamily="34" charset="0"/>
                <a:ea typeface="MS PGothic" pitchFamily="34" charset="-128"/>
              </a:defRPr>
            </a:lvl3pPr>
            <a:lvl4pPr marL="1370013" indent="1588" defTabSz="912813" eaLnBrk="0" hangingPunct="0">
              <a:defRPr>
                <a:solidFill>
                  <a:schemeClr val="tx1"/>
                </a:solidFill>
                <a:latin typeface="Arial" pitchFamily="34" charset="0"/>
                <a:ea typeface="MS PGothic" pitchFamily="34" charset="-128"/>
              </a:defRPr>
            </a:lvl4pPr>
            <a:lvl5pPr marL="1827213" indent="1588" defTabSz="912813" eaLnBrk="0" hangingPunct="0">
              <a:defRPr>
                <a:solidFill>
                  <a:schemeClr val="tx1"/>
                </a:solidFill>
                <a:latin typeface="Arial" pitchFamily="34" charset="0"/>
                <a:ea typeface="MS PGothic" pitchFamily="34" charset="-128"/>
              </a:defRPr>
            </a:lvl5pPr>
            <a:lvl6pPr marL="2284413" indent="1588" defTabSz="912813" eaLnBrk="0" fontAlgn="base" hangingPunct="0">
              <a:spcBef>
                <a:spcPct val="0"/>
              </a:spcBef>
              <a:spcAft>
                <a:spcPct val="0"/>
              </a:spcAft>
              <a:defRPr>
                <a:solidFill>
                  <a:schemeClr val="tx1"/>
                </a:solidFill>
                <a:latin typeface="Arial" pitchFamily="34" charset="0"/>
                <a:ea typeface="MS PGothic" pitchFamily="34" charset="-128"/>
              </a:defRPr>
            </a:lvl6pPr>
            <a:lvl7pPr marL="2741613" indent="1588" defTabSz="912813" eaLnBrk="0" fontAlgn="base" hangingPunct="0">
              <a:spcBef>
                <a:spcPct val="0"/>
              </a:spcBef>
              <a:spcAft>
                <a:spcPct val="0"/>
              </a:spcAft>
              <a:defRPr>
                <a:solidFill>
                  <a:schemeClr val="tx1"/>
                </a:solidFill>
                <a:latin typeface="Arial" pitchFamily="34" charset="0"/>
                <a:ea typeface="MS PGothic" pitchFamily="34" charset="-128"/>
              </a:defRPr>
            </a:lvl7pPr>
            <a:lvl8pPr marL="3198813" indent="1588" defTabSz="912813" eaLnBrk="0" fontAlgn="base" hangingPunct="0">
              <a:spcBef>
                <a:spcPct val="0"/>
              </a:spcBef>
              <a:spcAft>
                <a:spcPct val="0"/>
              </a:spcAft>
              <a:defRPr>
                <a:solidFill>
                  <a:schemeClr val="tx1"/>
                </a:solidFill>
                <a:latin typeface="Arial" pitchFamily="34" charset="0"/>
                <a:ea typeface="MS PGothic" pitchFamily="34" charset="-128"/>
              </a:defRPr>
            </a:lvl8pPr>
            <a:lvl9pPr marL="3656013" indent="1588" defTabSz="912813"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90000"/>
              </a:lnSpc>
            </a:pPr>
            <a:r>
              <a:rPr lang="en-US" sz="1700" dirty="0">
                <a:solidFill>
                  <a:srgbClr val="000000"/>
                </a:solidFill>
                <a:latin typeface="Helv"/>
                <a:ea typeface="Helv"/>
                <a:cs typeface="Helv"/>
              </a:rPr>
              <a:t>The integrated </a:t>
            </a:r>
            <a:r>
              <a:rPr lang="en-US" sz="1700" dirty="0" err="1">
                <a:solidFill>
                  <a:srgbClr val="000000"/>
                </a:solidFill>
                <a:latin typeface="Helv"/>
                <a:ea typeface="Helv"/>
                <a:cs typeface="Helv"/>
              </a:rPr>
              <a:t>PureFlex</a:t>
            </a:r>
            <a:r>
              <a:rPr lang="en-US" sz="1700" dirty="0">
                <a:solidFill>
                  <a:srgbClr val="000000"/>
                </a:solidFill>
                <a:latin typeface="Helv"/>
                <a:ea typeface="Helv"/>
                <a:cs typeface="Helv"/>
              </a:rPr>
              <a:t> system can be </a:t>
            </a:r>
            <a:endParaRPr lang="hu-HU" sz="1700" dirty="0" smtClean="0">
              <a:solidFill>
                <a:srgbClr val="000000"/>
              </a:solidFill>
              <a:latin typeface="Helv"/>
              <a:ea typeface="Helv"/>
              <a:cs typeface="Helv"/>
            </a:endParaRPr>
          </a:p>
          <a:p>
            <a:pPr marL="285750" indent="-285750" eaLnBrk="1" hangingPunct="1">
              <a:lnSpc>
                <a:spcPct val="90000"/>
              </a:lnSpc>
              <a:buFont typeface="Arial" pitchFamily="34" charset="0"/>
              <a:buChar char="•"/>
            </a:pPr>
            <a:r>
              <a:rPr lang="en-US" sz="1700" dirty="0" smtClean="0">
                <a:solidFill>
                  <a:srgbClr val="000000"/>
                </a:solidFill>
                <a:latin typeface="Helv"/>
                <a:ea typeface="Helv"/>
                <a:cs typeface="Helv"/>
              </a:rPr>
              <a:t>powered </a:t>
            </a:r>
            <a:r>
              <a:rPr lang="en-US" sz="1700" dirty="0">
                <a:solidFill>
                  <a:srgbClr val="000000"/>
                </a:solidFill>
                <a:latin typeface="Helv"/>
                <a:ea typeface="Helv"/>
                <a:cs typeface="Helv"/>
              </a:rPr>
              <a:t>up, </a:t>
            </a:r>
            <a:endParaRPr lang="hu-HU" sz="1700" dirty="0" smtClean="0">
              <a:solidFill>
                <a:srgbClr val="000000"/>
              </a:solidFill>
              <a:latin typeface="Helv"/>
              <a:ea typeface="Helv"/>
              <a:cs typeface="Helv"/>
            </a:endParaRPr>
          </a:p>
          <a:p>
            <a:pPr marL="285750" indent="-285750" eaLnBrk="1" hangingPunct="1">
              <a:lnSpc>
                <a:spcPct val="90000"/>
              </a:lnSpc>
              <a:buFont typeface="Arial" pitchFamily="34" charset="0"/>
              <a:buChar char="•"/>
            </a:pPr>
            <a:r>
              <a:rPr lang="en-US" sz="1700" dirty="0" smtClean="0">
                <a:solidFill>
                  <a:srgbClr val="000000"/>
                </a:solidFill>
                <a:latin typeface="Helv"/>
                <a:ea typeface="Helv"/>
                <a:cs typeface="Helv"/>
              </a:rPr>
              <a:t>validated</a:t>
            </a:r>
            <a:r>
              <a:rPr lang="en-US" sz="1700" dirty="0">
                <a:solidFill>
                  <a:srgbClr val="000000"/>
                </a:solidFill>
                <a:latin typeface="Helv"/>
                <a:ea typeface="Helv"/>
                <a:cs typeface="Helv"/>
              </a:rPr>
              <a:t>, and </a:t>
            </a:r>
            <a:endParaRPr lang="hu-HU" sz="1700" dirty="0" smtClean="0">
              <a:solidFill>
                <a:srgbClr val="000000"/>
              </a:solidFill>
              <a:latin typeface="Helv"/>
              <a:ea typeface="Helv"/>
              <a:cs typeface="Helv"/>
            </a:endParaRPr>
          </a:p>
          <a:p>
            <a:pPr marL="285750" indent="-285750" eaLnBrk="1" hangingPunct="1">
              <a:lnSpc>
                <a:spcPct val="90000"/>
              </a:lnSpc>
              <a:buFont typeface="Arial" pitchFamily="34" charset="0"/>
              <a:buChar char="•"/>
            </a:pPr>
            <a:r>
              <a:rPr lang="en-US" sz="1700" dirty="0" smtClean="0">
                <a:solidFill>
                  <a:srgbClr val="000000"/>
                </a:solidFill>
                <a:latin typeface="Helv"/>
                <a:ea typeface="Helv"/>
                <a:cs typeface="Helv"/>
              </a:rPr>
              <a:t>working </a:t>
            </a:r>
            <a:r>
              <a:rPr lang="en-US" sz="1700" dirty="0">
                <a:solidFill>
                  <a:srgbClr val="000000"/>
                </a:solidFill>
                <a:latin typeface="Helv"/>
                <a:ea typeface="Helv"/>
                <a:cs typeface="Helv"/>
              </a:rPr>
              <a:t>together as a solution </a:t>
            </a:r>
            <a:endParaRPr lang="hu-HU" sz="1700" dirty="0" smtClean="0">
              <a:solidFill>
                <a:srgbClr val="000000"/>
              </a:solidFill>
              <a:latin typeface="Helv"/>
              <a:ea typeface="Helv"/>
              <a:cs typeface="Helv"/>
            </a:endParaRPr>
          </a:p>
          <a:p>
            <a:pPr eaLnBrk="1" hangingPunct="1">
              <a:lnSpc>
                <a:spcPct val="90000"/>
              </a:lnSpc>
            </a:pPr>
            <a:r>
              <a:rPr lang="en-US" sz="1700" dirty="0" smtClean="0">
                <a:solidFill>
                  <a:srgbClr val="000000"/>
                </a:solidFill>
                <a:latin typeface="Helv"/>
                <a:ea typeface="Helv"/>
                <a:cs typeface="Helv"/>
              </a:rPr>
              <a:t>within </a:t>
            </a:r>
            <a:r>
              <a:rPr lang="en-US" sz="1700" dirty="0">
                <a:solidFill>
                  <a:srgbClr val="000000"/>
                </a:solidFill>
                <a:latin typeface="Helv"/>
                <a:ea typeface="Helv"/>
                <a:cs typeface="Helv"/>
              </a:rPr>
              <a:t>4 </a:t>
            </a:r>
            <a:r>
              <a:rPr lang="en-US" sz="1700" dirty="0" smtClean="0">
                <a:solidFill>
                  <a:srgbClr val="000000"/>
                </a:solidFill>
                <a:latin typeface="Helv"/>
                <a:ea typeface="Helv"/>
                <a:cs typeface="Helv"/>
              </a:rPr>
              <a:t>hours</a:t>
            </a:r>
            <a:endParaRPr lang="en-US" sz="1700" dirty="0">
              <a:solidFill>
                <a:srgbClr val="000000"/>
              </a:solidFill>
              <a:latin typeface="Helv"/>
              <a:ea typeface="Helv"/>
              <a:cs typeface="Helv"/>
            </a:endParaRPr>
          </a:p>
          <a:p>
            <a:pPr eaLnBrk="1" hangingPunct="1">
              <a:lnSpc>
                <a:spcPct val="90000"/>
              </a:lnSpc>
            </a:pPr>
            <a:endParaRPr lang="en-US" sz="1700" dirty="0">
              <a:solidFill>
                <a:srgbClr val="000000"/>
              </a:solidFill>
              <a:latin typeface="Helv"/>
              <a:ea typeface="Helv"/>
              <a:cs typeface="Helv"/>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72"/>
          <p:cNvSpPr>
            <a:spLocks noChangeArrowheads="1"/>
          </p:cNvSpPr>
          <p:nvPr/>
        </p:nvSpPr>
        <p:spPr bwMode="auto">
          <a:xfrm>
            <a:off x="3019425" y="2959100"/>
            <a:ext cx="3111500" cy="869950"/>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Storage</a:t>
            </a:r>
          </a:p>
        </p:txBody>
      </p:sp>
      <p:sp>
        <p:nvSpPr>
          <p:cNvPr id="910339" name="Rectangle 71"/>
          <p:cNvSpPr>
            <a:spLocks noChangeArrowheads="1"/>
          </p:cNvSpPr>
          <p:nvPr/>
        </p:nvSpPr>
        <p:spPr bwMode="auto">
          <a:xfrm>
            <a:off x="3019425" y="1309688"/>
            <a:ext cx="3108325" cy="876300"/>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 Management</a:t>
            </a:r>
          </a:p>
        </p:txBody>
      </p:sp>
      <p:pic>
        <p:nvPicPr>
          <p:cNvPr id="910340" name="Picture 6" descr="SharperClou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950" y="960438"/>
            <a:ext cx="2427288"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Rectangle 137"/>
          <p:cNvSpPr>
            <a:spLocks noChangeArrowheads="1"/>
          </p:cNvSpPr>
          <p:nvPr/>
        </p:nvSpPr>
        <p:spPr bwMode="auto">
          <a:xfrm>
            <a:off x="0" y="954088"/>
            <a:ext cx="2752725" cy="2074862"/>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02" tIns="45701" rIns="91402" bIns="45701"/>
          <a:lstStyle/>
          <a:p>
            <a:pPr marL="171450" indent="-171450" algn="ctr"/>
            <a:endParaRPr lang="hu-HU" sz="1000"/>
          </a:p>
        </p:txBody>
      </p:sp>
      <p:pic>
        <p:nvPicPr>
          <p:cNvPr id="910342" name="Picture 52" descr="PureFlex_Box"/>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5313" y="1465263"/>
            <a:ext cx="1901825"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0343" name="Picture 2" descr="http://www.mikenetpc.com/wp-content/uploads/2011/07/cisco_ucs.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72225" y="2922588"/>
            <a:ext cx="2733675" cy="19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40"/>
          <p:cNvGrpSpPr>
            <a:grpSpLocks/>
          </p:cNvGrpSpPr>
          <p:nvPr/>
        </p:nvGrpSpPr>
        <p:grpSpPr bwMode="auto">
          <a:xfrm>
            <a:off x="-1527175" y="1350963"/>
            <a:ext cx="1047750" cy="833437"/>
            <a:chOff x="2019299" y="1433510"/>
            <a:chExt cx="1047793" cy="624729"/>
          </a:xfrm>
        </p:grpSpPr>
        <p:grpSp>
          <p:nvGrpSpPr>
            <p:cNvPr id="910345" name="Group 109"/>
            <p:cNvGrpSpPr>
              <a:grpSpLocks/>
            </p:cNvGrpSpPr>
            <p:nvPr/>
          </p:nvGrpSpPr>
          <p:grpSpPr bwMode="auto">
            <a:xfrm>
              <a:off x="2871809" y="1660937"/>
              <a:ext cx="195283" cy="397302"/>
              <a:chOff x="2290763" y="1628775"/>
              <a:chExt cx="138112" cy="280988"/>
            </a:xfrm>
          </p:grpSpPr>
          <p:sp>
            <p:nvSpPr>
              <p:cNvPr id="910346" name="Rounded Rectangle 171"/>
              <p:cNvSpPr>
                <a:spLocks noChangeArrowheads="1"/>
              </p:cNvSpPr>
              <p:nvPr/>
            </p:nvSpPr>
            <p:spPr bwMode="auto">
              <a:xfrm>
                <a:off x="2290771" y="1628290"/>
                <a:ext cx="138104" cy="281473"/>
              </a:xfrm>
              <a:prstGeom prst="roundRect">
                <a:avLst>
                  <a:gd name="adj" fmla="val 16667"/>
                </a:avLst>
              </a:prstGeom>
              <a:noFill/>
              <a:ln w="25400">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91402" tIns="45701" rIns="91402" bIns="45701" anchor="ctr"/>
              <a:lstStyle/>
              <a:p>
                <a:pPr algn="ctr"/>
                <a:endParaRPr lang="hu-HU" sz="1000">
                  <a:solidFill>
                    <a:srgbClr val="FFFFFF"/>
                  </a:solidFill>
                </a:endParaRPr>
              </a:p>
            </p:txBody>
          </p:sp>
          <p:sp>
            <p:nvSpPr>
              <p:cNvPr id="910347" name="Rounded Rectangle 172"/>
              <p:cNvSpPr>
                <a:spLocks noChangeArrowheads="1"/>
              </p:cNvSpPr>
              <p:nvPr/>
            </p:nvSpPr>
            <p:spPr bwMode="auto">
              <a:xfrm>
                <a:off x="2290771" y="1837993"/>
                <a:ext cx="138104" cy="52706"/>
              </a:xfrm>
              <a:prstGeom prst="roundRect">
                <a:avLst>
                  <a:gd name="adj" fmla="val 16667"/>
                </a:avLst>
              </a:prstGeom>
              <a:solidFill>
                <a:srgbClr val="0070C0"/>
              </a:solidFill>
              <a:ln w="25400">
                <a:solidFill>
                  <a:srgbClr val="0070C0"/>
                </a:solidFill>
                <a:round/>
                <a:headEnd/>
                <a:tailEnd/>
              </a:ln>
            </p:spPr>
            <p:txBody>
              <a:bodyPr lIns="91402" tIns="45701" rIns="91402" bIns="45701" anchor="ctr"/>
              <a:lstStyle/>
              <a:p>
                <a:pPr algn="ctr"/>
                <a:endParaRPr lang="hu-HU" sz="1000">
                  <a:solidFill>
                    <a:srgbClr val="FFFFFF"/>
                  </a:solidFill>
                </a:endParaRPr>
              </a:p>
            </p:txBody>
          </p:sp>
          <p:sp>
            <p:nvSpPr>
              <p:cNvPr id="910348" name="Oval 173"/>
              <p:cNvSpPr>
                <a:spLocks noChangeArrowheads="1"/>
              </p:cNvSpPr>
              <p:nvPr/>
            </p:nvSpPr>
            <p:spPr bwMode="auto">
              <a:xfrm>
                <a:off x="2337929" y="1853693"/>
                <a:ext cx="46035" cy="45978"/>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91402" tIns="45701" rIns="91402" bIns="45701" anchor="ctr"/>
              <a:lstStyle/>
              <a:p>
                <a:pPr algn="ctr"/>
                <a:endParaRPr lang="hu-HU" sz="1000">
                  <a:solidFill>
                    <a:srgbClr val="FFFFFF"/>
                  </a:solidFill>
                </a:endParaRPr>
              </a:p>
            </p:txBody>
          </p:sp>
          <p:sp>
            <p:nvSpPr>
              <p:cNvPr id="910349" name="Oval 174"/>
              <p:cNvSpPr>
                <a:spLocks noChangeAspect="1"/>
              </p:cNvSpPr>
              <p:nvPr/>
            </p:nvSpPr>
            <p:spPr bwMode="auto">
              <a:xfrm>
                <a:off x="2405296" y="1844721"/>
                <a:ext cx="22456" cy="23550"/>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sp>
            <p:nvSpPr>
              <p:cNvPr id="910350" name="Oval 182"/>
              <p:cNvSpPr>
                <a:spLocks noChangeAspect="1"/>
              </p:cNvSpPr>
              <p:nvPr/>
            </p:nvSpPr>
            <p:spPr bwMode="auto">
              <a:xfrm>
                <a:off x="2295263" y="1844721"/>
                <a:ext cx="22456" cy="23550"/>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sp>
            <p:nvSpPr>
              <p:cNvPr id="910351" name="Oval 184"/>
              <p:cNvSpPr>
                <a:spLocks noChangeAspect="1"/>
              </p:cNvSpPr>
              <p:nvPr/>
            </p:nvSpPr>
            <p:spPr bwMode="auto">
              <a:xfrm>
                <a:off x="2408665" y="1882849"/>
                <a:ext cx="16841" cy="16821"/>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sp>
            <p:nvSpPr>
              <p:cNvPr id="910352" name="Oval 192"/>
              <p:cNvSpPr>
                <a:spLocks noChangeAspect="1"/>
              </p:cNvSpPr>
              <p:nvPr/>
            </p:nvSpPr>
            <p:spPr bwMode="auto">
              <a:xfrm>
                <a:off x="2298631" y="1882849"/>
                <a:ext cx="17965" cy="16821"/>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grpSp>
        <p:cxnSp>
          <p:nvCxnSpPr>
            <p:cNvPr id="910353" name="Straight Connector 142"/>
            <p:cNvCxnSpPr>
              <a:cxnSpLocks noChangeShapeType="1"/>
            </p:cNvCxnSpPr>
            <p:nvPr/>
          </p:nvCxnSpPr>
          <p:spPr bwMode="auto">
            <a:xfrm flipH="1">
              <a:off x="2019299" y="1847850"/>
              <a:ext cx="859536"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cxnSp>
        <p:grpSp>
          <p:nvGrpSpPr>
            <p:cNvPr id="910354" name="Group 200"/>
            <p:cNvGrpSpPr>
              <a:grpSpLocks/>
            </p:cNvGrpSpPr>
            <p:nvPr/>
          </p:nvGrpSpPr>
          <p:grpSpPr bwMode="auto">
            <a:xfrm>
              <a:off x="2643196" y="1433510"/>
              <a:ext cx="314323" cy="371475"/>
              <a:chOff x="2690813" y="95250"/>
              <a:chExt cx="314323" cy="371475"/>
            </a:xfrm>
          </p:grpSpPr>
          <p:pic>
            <p:nvPicPr>
              <p:cNvPr id="910355" name="Picture 11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690813" y="95250"/>
                <a:ext cx="2952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0356" name="Picture 11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733674" y="122903"/>
                <a:ext cx="261937" cy="32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0357" name="Picture 1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71775" y="152400"/>
                <a:ext cx="227134"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0358" name="Picture 1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09875" y="178209"/>
                <a:ext cx="195261" cy="24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0359" name="Picture 1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43213" y="209550"/>
                <a:ext cx="155207" cy="19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12" name="Rounded Rectangle 211"/>
          <p:cNvSpPr>
            <a:spLocks noChangeArrowheads="1"/>
          </p:cNvSpPr>
          <p:nvPr/>
        </p:nvSpPr>
        <p:spPr bwMode="auto">
          <a:xfrm>
            <a:off x="-1855788" y="1511300"/>
            <a:ext cx="1458913" cy="731838"/>
          </a:xfrm>
          <a:prstGeom prst="roundRect">
            <a:avLst>
              <a:gd name="adj" fmla="val 16667"/>
            </a:avLst>
          </a:prstGeom>
          <a:solidFill>
            <a:srgbClr val="00B0F0"/>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wrap="none" lIns="0" tIns="0" rIns="0" bIns="0"/>
          <a:lstStyle/>
          <a:p>
            <a:pPr algn="ctr"/>
            <a:r>
              <a:rPr lang="en-US" sz="1000" b="1">
                <a:solidFill>
                  <a:srgbClr val="FFFFFF"/>
                </a:solidFill>
              </a:rPr>
              <a:t>Flex System Manager</a:t>
            </a:r>
          </a:p>
        </p:txBody>
      </p:sp>
      <p:sp>
        <p:nvSpPr>
          <p:cNvPr id="224" name="Rounded Rectangle 223"/>
          <p:cNvSpPr>
            <a:spLocks noChangeArrowheads="1"/>
          </p:cNvSpPr>
          <p:nvPr/>
        </p:nvSpPr>
        <p:spPr bwMode="auto">
          <a:xfrm>
            <a:off x="9642475" y="3160713"/>
            <a:ext cx="1460500" cy="560387"/>
          </a:xfrm>
          <a:prstGeom prst="roundRect">
            <a:avLst>
              <a:gd name="adj" fmla="val 16667"/>
            </a:avLst>
          </a:prstGeom>
          <a:solidFill>
            <a:srgbClr val="00B0F0"/>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wrap="none" lIns="0" tIns="0" rIns="0" bIns="0"/>
          <a:lstStyle/>
          <a:p>
            <a:pPr algn="ctr"/>
            <a:r>
              <a:rPr lang="en-US" sz="1000" b="1">
                <a:solidFill>
                  <a:srgbClr val="FFFFFF"/>
                </a:solidFill>
              </a:rPr>
              <a:t>UCS Manager</a:t>
            </a:r>
          </a:p>
        </p:txBody>
      </p:sp>
      <p:sp>
        <p:nvSpPr>
          <p:cNvPr id="176" name="Rounded Rectangle 10"/>
          <p:cNvSpPr>
            <a:spLocks noChangeArrowheads="1"/>
          </p:cNvSpPr>
          <p:nvPr/>
        </p:nvSpPr>
        <p:spPr bwMode="auto">
          <a:xfrm>
            <a:off x="3302000" y="13192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Compute</a:t>
            </a:r>
          </a:p>
        </p:txBody>
      </p:sp>
      <p:sp>
        <p:nvSpPr>
          <p:cNvPr id="910363" name="Rectangle 73"/>
          <p:cNvSpPr>
            <a:spLocks noChangeArrowheads="1"/>
          </p:cNvSpPr>
          <p:nvPr/>
        </p:nvSpPr>
        <p:spPr bwMode="auto">
          <a:xfrm>
            <a:off x="3038475" y="5678488"/>
            <a:ext cx="3098800" cy="879475"/>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Virtualization</a:t>
            </a:r>
          </a:p>
        </p:txBody>
      </p:sp>
      <p:sp>
        <p:nvSpPr>
          <p:cNvPr id="910364" name="Rectangle 73"/>
          <p:cNvSpPr>
            <a:spLocks noChangeArrowheads="1"/>
          </p:cNvSpPr>
          <p:nvPr/>
        </p:nvSpPr>
        <p:spPr bwMode="auto">
          <a:xfrm>
            <a:off x="3038475" y="4764088"/>
            <a:ext cx="3098800" cy="879475"/>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OS</a:t>
            </a:r>
          </a:p>
        </p:txBody>
      </p:sp>
      <p:sp>
        <p:nvSpPr>
          <p:cNvPr id="910365" name="Rectangle 73"/>
          <p:cNvSpPr>
            <a:spLocks noChangeArrowheads="1"/>
          </p:cNvSpPr>
          <p:nvPr/>
        </p:nvSpPr>
        <p:spPr bwMode="auto">
          <a:xfrm>
            <a:off x="3024188" y="3859213"/>
            <a:ext cx="3098800" cy="877887"/>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Network</a:t>
            </a:r>
          </a:p>
        </p:txBody>
      </p:sp>
      <p:sp>
        <p:nvSpPr>
          <p:cNvPr id="910366" name="Rectangle 71"/>
          <p:cNvSpPr>
            <a:spLocks noChangeArrowheads="1"/>
          </p:cNvSpPr>
          <p:nvPr/>
        </p:nvSpPr>
        <p:spPr bwMode="auto">
          <a:xfrm>
            <a:off x="3013075" y="2211388"/>
            <a:ext cx="3124200" cy="722312"/>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Compute</a:t>
            </a:r>
          </a:p>
        </p:txBody>
      </p:sp>
      <p:sp>
        <p:nvSpPr>
          <p:cNvPr id="41060" name="Rounded Rectangle 2"/>
          <p:cNvSpPr>
            <a:spLocks noChangeArrowheads="1"/>
          </p:cNvSpPr>
          <p:nvPr/>
        </p:nvSpPr>
        <p:spPr bwMode="auto">
          <a:xfrm>
            <a:off x="3295650" y="234473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x86</a:t>
            </a:r>
          </a:p>
        </p:txBody>
      </p:sp>
      <p:sp>
        <p:nvSpPr>
          <p:cNvPr id="41061" name="Rounded Rectangle 8"/>
          <p:cNvSpPr>
            <a:spLocks noChangeArrowheads="1"/>
          </p:cNvSpPr>
          <p:nvPr/>
        </p:nvSpPr>
        <p:spPr bwMode="auto">
          <a:xfrm>
            <a:off x="3295650" y="29702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62" name="Rounded Rectangle 9"/>
          <p:cNvSpPr>
            <a:spLocks noChangeArrowheads="1"/>
          </p:cNvSpPr>
          <p:nvPr/>
        </p:nvSpPr>
        <p:spPr bwMode="auto">
          <a:xfrm>
            <a:off x="3295650" y="36306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HP</a:t>
            </a:r>
          </a:p>
        </p:txBody>
      </p:sp>
      <p:sp>
        <p:nvSpPr>
          <p:cNvPr id="41063" name="Rounded Rectangle 10"/>
          <p:cNvSpPr>
            <a:spLocks noChangeArrowheads="1"/>
          </p:cNvSpPr>
          <p:nvPr/>
        </p:nvSpPr>
        <p:spPr bwMode="auto">
          <a:xfrm>
            <a:off x="3295650" y="3189288"/>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EMC</a:t>
            </a:r>
          </a:p>
        </p:txBody>
      </p:sp>
      <p:sp>
        <p:nvSpPr>
          <p:cNvPr id="41064" name="Rounded Rectangle 11"/>
          <p:cNvSpPr>
            <a:spLocks noChangeArrowheads="1"/>
          </p:cNvSpPr>
          <p:nvPr/>
        </p:nvSpPr>
        <p:spPr bwMode="auto">
          <a:xfrm>
            <a:off x="3295650" y="34083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NetApp</a:t>
            </a:r>
          </a:p>
        </p:txBody>
      </p:sp>
      <p:sp>
        <p:nvSpPr>
          <p:cNvPr id="41065" name="Rounded Rectangle 12"/>
          <p:cNvSpPr>
            <a:spLocks noChangeArrowheads="1"/>
          </p:cNvSpPr>
          <p:nvPr/>
        </p:nvSpPr>
        <p:spPr bwMode="auto">
          <a:xfrm>
            <a:off x="3295650" y="3865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66" name="Rounded Rectangle 14"/>
          <p:cNvSpPr>
            <a:spLocks noChangeArrowheads="1"/>
          </p:cNvSpPr>
          <p:nvPr/>
        </p:nvSpPr>
        <p:spPr bwMode="auto">
          <a:xfrm>
            <a:off x="3295650" y="40894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Juniper</a:t>
            </a:r>
          </a:p>
        </p:txBody>
      </p:sp>
      <p:sp>
        <p:nvSpPr>
          <p:cNvPr id="41067" name="Rounded Rectangle 15"/>
          <p:cNvSpPr>
            <a:spLocks noChangeArrowheads="1"/>
          </p:cNvSpPr>
          <p:nvPr/>
        </p:nvSpPr>
        <p:spPr bwMode="auto">
          <a:xfrm>
            <a:off x="3295650" y="476726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Windows</a:t>
            </a:r>
          </a:p>
        </p:txBody>
      </p:sp>
      <p:sp>
        <p:nvSpPr>
          <p:cNvPr id="41068" name="Rounded Rectangle 16"/>
          <p:cNvSpPr>
            <a:spLocks noChangeArrowheads="1"/>
          </p:cNvSpPr>
          <p:nvPr/>
        </p:nvSpPr>
        <p:spPr bwMode="auto">
          <a:xfrm>
            <a:off x="3295650" y="5897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Hyper-V </a:t>
            </a:r>
          </a:p>
        </p:txBody>
      </p:sp>
      <p:sp>
        <p:nvSpPr>
          <p:cNvPr id="41069" name="Rounded Rectangle 17"/>
          <p:cNvSpPr>
            <a:spLocks noChangeArrowheads="1"/>
          </p:cNvSpPr>
          <p:nvPr/>
        </p:nvSpPr>
        <p:spPr bwMode="auto">
          <a:xfrm>
            <a:off x="3295650" y="61198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KVM</a:t>
            </a:r>
          </a:p>
        </p:txBody>
      </p:sp>
      <p:sp>
        <p:nvSpPr>
          <p:cNvPr id="41070" name="Rounded Rectangle 18"/>
          <p:cNvSpPr>
            <a:spLocks noChangeArrowheads="1"/>
          </p:cNvSpPr>
          <p:nvPr/>
        </p:nvSpPr>
        <p:spPr bwMode="auto">
          <a:xfrm>
            <a:off x="3295650" y="56753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PowerVM</a:t>
            </a:r>
          </a:p>
        </p:txBody>
      </p:sp>
      <p:sp>
        <p:nvSpPr>
          <p:cNvPr id="41071" name="Rounded Rectangle 19"/>
          <p:cNvSpPr>
            <a:spLocks noChangeArrowheads="1"/>
          </p:cNvSpPr>
          <p:nvPr/>
        </p:nvSpPr>
        <p:spPr bwMode="auto">
          <a:xfrm>
            <a:off x="3295650" y="4997450"/>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AIX</a:t>
            </a:r>
          </a:p>
        </p:txBody>
      </p:sp>
      <p:sp>
        <p:nvSpPr>
          <p:cNvPr id="41072" name="Rounded Rectangle 20"/>
          <p:cNvSpPr>
            <a:spLocks noChangeArrowheads="1"/>
          </p:cNvSpPr>
          <p:nvPr/>
        </p:nvSpPr>
        <p:spPr bwMode="auto">
          <a:xfrm>
            <a:off x="3295650" y="54467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Linux</a:t>
            </a:r>
          </a:p>
        </p:txBody>
      </p:sp>
      <p:sp>
        <p:nvSpPr>
          <p:cNvPr id="41073" name="Rounded Rectangle 21"/>
          <p:cNvSpPr>
            <a:spLocks noChangeArrowheads="1"/>
          </p:cNvSpPr>
          <p:nvPr/>
        </p:nvSpPr>
        <p:spPr bwMode="auto">
          <a:xfrm>
            <a:off x="3295650" y="52212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 i</a:t>
            </a:r>
          </a:p>
        </p:txBody>
      </p:sp>
      <p:sp>
        <p:nvSpPr>
          <p:cNvPr id="41074" name="Rounded Rectangle 22"/>
          <p:cNvSpPr>
            <a:spLocks noChangeArrowheads="1"/>
          </p:cNvSpPr>
          <p:nvPr/>
        </p:nvSpPr>
        <p:spPr bwMode="auto">
          <a:xfrm>
            <a:off x="3295650" y="63420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VMware</a:t>
            </a:r>
          </a:p>
        </p:txBody>
      </p:sp>
      <p:sp>
        <p:nvSpPr>
          <p:cNvPr id="41075" name="Rounded Rectangle 23"/>
          <p:cNvSpPr>
            <a:spLocks noChangeArrowheads="1"/>
          </p:cNvSpPr>
          <p:nvPr/>
        </p:nvSpPr>
        <p:spPr bwMode="auto">
          <a:xfrm>
            <a:off x="3295650" y="43068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Cisco</a:t>
            </a:r>
          </a:p>
        </p:txBody>
      </p:sp>
      <p:sp>
        <p:nvSpPr>
          <p:cNvPr id="41076" name="Rounded Rectangle 24"/>
          <p:cNvSpPr>
            <a:spLocks noChangeArrowheads="1"/>
          </p:cNvSpPr>
          <p:nvPr/>
        </p:nvSpPr>
        <p:spPr bwMode="auto">
          <a:xfrm>
            <a:off x="3295650" y="452755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Brocade</a:t>
            </a:r>
          </a:p>
        </p:txBody>
      </p:sp>
      <p:sp>
        <p:nvSpPr>
          <p:cNvPr id="41077" name="Rounded Rectangle 37"/>
          <p:cNvSpPr>
            <a:spLocks noChangeArrowheads="1"/>
          </p:cNvSpPr>
          <p:nvPr/>
        </p:nvSpPr>
        <p:spPr bwMode="auto">
          <a:xfrm>
            <a:off x="3295650" y="2597150"/>
            <a:ext cx="627063"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a:t>
            </a:r>
          </a:p>
        </p:txBody>
      </p:sp>
      <p:sp>
        <p:nvSpPr>
          <p:cNvPr id="41042" name="Rounded Rectangle 2"/>
          <p:cNvSpPr>
            <a:spLocks noChangeArrowheads="1"/>
          </p:cNvSpPr>
          <p:nvPr/>
        </p:nvSpPr>
        <p:spPr bwMode="auto">
          <a:xfrm>
            <a:off x="5267325" y="234473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x86</a:t>
            </a:r>
          </a:p>
        </p:txBody>
      </p:sp>
      <p:sp>
        <p:nvSpPr>
          <p:cNvPr id="41043" name="Rounded Rectangle 8"/>
          <p:cNvSpPr>
            <a:spLocks noChangeArrowheads="1"/>
          </p:cNvSpPr>
          <p:nvPr/>
        </p:nvSpPr>
        <p:spPr bwMode="auto">
          <a:xfrm>
            <a:off x="5267325" y="29702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44" name="Rounded Rectangle 9"/>
          <p:cNvSpPr>
            <a:spLocks noChangeArrowheads="1"/>
          </p:cNvSpPr>
          <p:nvPr/>
        </p:nvSpPr>
        <p:spPr bwMode="auto">
          <a:xfrm>
            <a:off x="5267325" y="36306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HP</a:t>
            </a:r>
          </a:p>
        </p:txBody>
      </p:sp>
      <p:sp>
        <p:nvSpPr>
          <p:cNvPr id="41045" name="Rounded Rectangle 10"/>
          <p:cNvSpPr>
            <a:spLocks noChangeArrowheads="1"/>
          </p:cNvSpPr>
          <p:nvPr/>
        </p:nvSpPr>
        <p:spPr bwMode="auto">
          <a:xfrm>
            <a:off x="5267325" y="3189288"/>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EMC</a:t>
            </a:r>
          </a:p>
        </p:txBody>
      </p:sp>
      <p:sp>
        <p:nvSpPr>
          <p:cNvPr id="41046" name="Rounded Rectangle 11"/>
          <p:cNvSpPr>
            <a:spLocks noChangeArrowheads="1"/>
          </p:cNvSpPr>
          <p:nvPr/>
        </p:nvSpPr>
        <p:spPr bwMode="auto">
          <a:xfrm>
            <a:off x="5267325" y="34083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NetApp</a:t>
            </a:r>
          </a:p>
        </p:txBody>
      </p:sp>
      <p:sp>
        <p:nvSpPr>
          <p:cNvPr id="41047" name="Rounded Rectangle 12"/>
          <p:cNvSpPr>
            <a:spLocks noChangeArrowheads="1"/>
          </p:cNvSpPr>
          <p:nvPr/>
        </p:nvSpPr>
        <p:spPr bwMode="auto">
          <a:xfrm>
            <a:off x="5267325" y="3865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48" name="Rounded Rectangle 14"/>
          <p:cNvSpPr>
            <a:spLocks noChangeArrowheads="1"/>
          </p:cNvSpPr>
          <p:nvPr/>
        </p:nvSpPr>
        <p:spPr bwMode="auto">
          <a:xfrm>
            <a:off x="5267325" y="40894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Juniper</a:t>
            </a:r>
          </a:p>
        </p:txBody>
      </p:sp>
      <p:sp>
        <p:nvSpPr>
          <p:cNvPr id="41049" name="Rounded Rectangle 15"/>
          <p:cNvSpPr>
            <a:spLocks noChangeArrowheads="1"/>
          </p:cNvSpPr>
          <p:nvPr/>
        </p:nvSpPr>
        <p:spPr bwMode="auto">
          <a:xfrm>
            <a:off x="5267325" y="476726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Windows</a:t>
            </a:r>
          </a:p>
        </p:txBody>
      </p:sp>
      <p:sp>
        <p:nvSpPr>
          <p:cNvPr id="41050" name="Rounded Rectangle 16"/>
          <p:cNvSpPr>
            <a:spLocks noChangeArrowheads="1"/>
          </p:cNvSpPr>
          <p:nvPr/>
        </p:nvSpPr>
        <p:spPr bwMode="auto">
          <a:xfrm>
            <a:off x="5267325" y="5897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Hyper-V </a:t>
            </a:r>
          </a:p>
        </p:txBody>
      </p:sp>
      <p:sp>
        <p:nvSpPr>
          <p:cNvPr id="41051" name="Rounded Rectangle 17"/>
          <p:cNvSpPr>
            <a:spLocks noChangeArrowheads="1"/>
          </p:cNvSpPr>
          <p:nvPr/>
        </p:nvSpPr>
        <p:spPr bwMode="auto">
          <a:xfrm>
            <a:off x="5267325" y="61198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KVM</a:t>
            </a:r>
          </a:p>
        </p:txBody>
      </p:sp>
      <p:sp>
        <p:nvSpPr>
          <p:cNvPr id="41052" name="Rounded Rectangle 18"/>
          <p:cNvSpPr>
            <a:spLocks noChangeArrowheads="1"/>
          </p:cNvSpPr>
          <p:nvPr/>
        </p:nvSpPr>
        <p:spPr bwMode="auto">
          <a:xfrm>
            <a:off x="5267325" y="56753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PowerVM</a:t>
            </a:r>
          </a:p>
        </p:txBody>
      </p:sp>
      <p:sp>
        <p:nvSpPr>
          <p:cNvPr id="41053" name="Rounded Rectangle 19"/>
          <p:cNvSpPr>
            <a:spLocks noChangeArrowheads="1"/>
          </p:cNvSpPr>
          <p:nvPr/>
        </p:nvSpPr>
        <p:spPr bwMode="auto">
          <a:xfrm>
            <a:off x="5267325" y="4997450"/>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AIX</a:t>
            </a:r>
          </a:p>
        </p:txBody>
      </p:sp>
      <p:sp>
        <p:nvSpPr>
          <p:cNvPr id="41054" name="Rounded Rectangle 20"/>
          <p:cNvSpPr>
            <a:spLocks noChangeArrowheads="1"/>
          </p:cNvSpPr>
          <p:nvPr/>
        </p:nvSpPr>
        <p:spPr bwMode="auto">
          <a:xfrm>
            <a:off x="5267325" y="54467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Linux</a:t>
            </a:r>
          </a:p>
        </p:txBody>
      </p:sp>
      <p:sp>
        <p:nvSpPr>
          <p:cNvPr id="41055" name="Rounded Rectangle 21"/>
          <p:cNvSpPr>
            <a:spLocks noChangeArrowheads="1"/>
          </p:cNvSpPr>
          <p:nvPr/>
        </p:nvSpPr>
        <p:spPr bwMode="auto">
          <a:xfrm>
            <a:off x="5267325" y="52212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 i</a:t>
            </a:r>
          </a:p>
        </p:txBody>
      </p:sp>
      <p:sp>
        <p:nvSpPr>
          <p:cNvPr id="41056" name="Rounded Rectangle 22"/>
          <p:cNvSpPr>
            <a:spLocks noChangeArrowheads="1"/>
          </p:cNvSpPr>
          <p:nvPr/>
        </p:nvSpPr>
        <p:spPr bwMode="auto">
          <a:xfrm>
            <a:off x="5267325" y="63420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VMware</a:t>
            </a:r>
          </a:p>
        </p:txBody>
      </p:sp>
      <p:sp>
        <p:nvSpPr>
          <p:cNvPr id="41057" name="Rounded Rectangle 23"/>
          <p:cNvSpPr>
            <a:spLocks noChangeArrowheads="1"/>
          </p:cNvSpPr>
          <p:nvPr/>
        </p:nvSpPr>
        <p:spPr bwMode="auto">
          <a:xfrm>
            <a:off x="5267325" y="43068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Cisco</a:t>
            </a:r>
          </a:p>
        </p:txBody>
      </p:sp>
      <p:sp>
        <p:nvSpPr>
          <p:cNvPr id="41058" name="Rounded Rectangle 24"/>
          <p:cNvSpPr>
            <a:spLocks noChangeArrowheads="1"/>
          </p:cNvSpPr>
          <p:nvPr/>
        </p:nvSpPr>
        <p:spPr bwMode="auto">
          <a:xfrm>
            <a:off x="5267325" y="452755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Brocade</a:t>
            </a:r>
          </a:p>
        </p:txBody>
      </p:sp>
      <p:sp>
        <p:nvSpPr>
          <p:cNvPr id="41059" name="Rounded Rectangle 37"/>
          <p:cNvSpPr>
            <a:spLocks noChangeArrowheads="1"/>
          </p:cNvSpPr>
          <p:nvPr/>
        </p:nvSpPr>
        <p:spPr bwMode="auto">
          <a:xfrm>
            <a:off x="5267325" y="2597150"/>
            <a:ext cx="627063"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a:t>
            </a:r>
          </a:p>
        </p:txBody>
      </p:sp>
      <p:sp>
        <p:nvSpPr>
          <p:cNvPr id="910403" name="Freeform 16"/>
          <p:cNvSpPr>
            <a:spLocks noEditPoints="1"/>
          </p:cNvSpPr>
          <p:nvPr/>
        </p:nvSpPr>
        <p:spPr bwMode="auto">
          <a:xfrm>
            <a:off x="4445000" y="3354388"/>
            <a:ext cx="260350" cy="336550"/>
          </a:xfrm>
          <a:custGeom>
            <a:avLst/>
            <a:gdLst>
              <a:gd name="T0" fmla="*/ 2147483647 w 393"/>
              <a:gd name="T1" fmla="*/ 2147483647 h 514"/>
              <a:gd name="T2" fmla="*/ 2147483647 w 393"/>
              <a:gd name="T3" fmla="*/ 2147483647 h 514"/>
              <a:gd name="T4" fmla="*/ 2147483647 w 393"/>
              <a:gd name="T5" fmla="*/ 2147483647 h 514"/>
              <a:gd name="T6" fmla="*/ 2147483647 w 393"/>
              <a:gd name="T7" fmla="*/ 2147483647 h 514"/>
              <a:gd name="T8" fmla="*/ 0 w 393"/>
              <a:gd name="T9" fmla="*/ 2147483647 h 514"/>
              <a:gd name="T10" fmla="*/ 2147483647 w 393"/>
              <a:gd name="T11" fmla="*/ 2147483647 h 514"/>
              <a:gd name="T12" fmla="*/ 2147483647 w 393"/>
              <a:gd name="T13" fmla="*/ 2147483647 h 514"/>
              <a:gd name="T14" fmla="*/ 2147483647 w 393"/>
              <a:gd name="T15" fmla="*/ 2147483647 h 514"/>
              <a:gd name="T16" fmla="*/ 2147483647 w 393"/>
              <a:gd name="T17" fmla="*/ 2147483647 h 514"/>
              <a:gd name="T18" fmla="*/ 2147483647 w 393"/>
              <a:gd name="T19" fmla="*/ 2147483647 h 514"/>
              <a:gd name="T20" fmla="*/ 2147483647 w 393"/>
              <a:gd name="T21" fmla="*/ 2147483647 h 514"/>
              <a:gd name="T22" fmla="*/ 2147483647 w 393"/>
              <a:gd name="T23" fmla="*/ 2147483647 h 514"/>
              <a:gd name="T24" fmla="*/ 2147483647 w 393"/>
              <a:gd name="T25" fmla="*/ 2147483647 h 514"/>
              <a:gd name="T26" fmla="*/ 2147483647 w 393"/>
              <a:gd name="T27" fmla="*/ 2147483647 h 514"/>
              <a:gd name="T28" fmla="*/ 2147483647 w 393"/>
              <a:gd name="T29" fmla="*/ 2147483647 h 514"/>
              <a:gd name="T30" fmla="*/ 2147483647 w 393"/>
              <a:gd name="T31" fmla="*/ 2147483647 h 514"/>
              <a:gd name="T32" fmla="*/ 2147483647 w 393"/>
              <a:gd name="T33" fmla="*/ 2147483647 h 514"/>
              <a:gd name="T34" fmla="*/ 2147483647 w 393"/>
              <a:gd name="T35" fmla="*/ 2147483647 h 514"/>
              <a:gd name="T36" fmla="*/ 2147483647 w 393"/>
              <a:gd name="T37" fmla="*/ 2147483647 h 514"/>
              <a:gd name="T38" fmla="*/ 2147483647 w 393"/>
              <a:gd name="T39" fmla="*/ 2147483647 h 514"/>
              <a:gd name="T40" fmla="*/ 2147483647 w 393"/>
              <a:gd name="T41" fmla="*/ 2147483647 h 514"/>
              <a:gd name="T42" fmla="*/ 2147483647 w 393"/>
              <a:gd name="T43" fmla="*/ 2147483647 h 514"/>
              <a:gd name="T44" fmla="*/ 2147483647 w 393"/>
              <a:gd name="T45" fmla="*/ 2147483647 h 514"/>
              <a:gd name="T46" fmla="*/ 2147483647 w 393"/>
              <a:gd name="T47" fmla="*/ 2147483647 h 514"/>
              <a:gd name="T48" fmla="*/ 2147483647 w 393"/>
              <a:gd name="T49" fmla="*/ 2147483647 h 514"/>
              <a:gd name="T50" fmla="*/ 2147483647 w 393"/>
              <a:gd name="T51" fmla="*/ 2147483647 h 514"/>
              <a:gd name="T52" fmla="*/ 2147483647 w 393"/>
              <a:gd name="T53" fmla="*/ 2147483647 h 514"/>
              <a:gd name="T54" fmla="*/ 2147483647 w 393"/>
              <a:gd name="T55" fmla="*/ 2147483647 h 514"/>
              <a:gd name="T56" fmla="*/ 2147483647 w 393"/>
              <a:gd name="T57" fmla="*/ 2147483647 h 514"/>
              <a:gd name="T58" fmla="*/ 2147483647 w 393"/>
              <a:gd name="T59" fmla="*/ 2147483647 h 514"/>
              <a:gd name="T60" fmla="*/ 2147483647 w 393"/>
              <a:gd name="T61" fmla="*/ 2147483647 h 514"/>
              <a:gd name="T62" fmla="*/ 2147483647 w 393"/>
              <a:gd name="T63" fmla="*/ 2147483647 h 514"/>
              <a:gd name="T64" fmla="*/ 2147483647 w 393"/>
              <a:gd name="T65" fmla="*/ 2147483647 h 514"/>
              <a:gd name="T66" fmla="*/ 2147483647 w 393"/>
              <a:gd name="T67" fmla="*/ 2147483647 h 514"/>
              <a:gd name="T68" fmla="*/ 2147483647 w 393"/>
              <a:gd name="T69" fmla="*/ 2147483647 h 514"/>
              <a:gd name="T70" fmla="*/ 2147483647 w 393"/>
              <a:gd name="T71" fmla="*/ 2147483647 h 514"/>
              <a:gd name="T72" fmla="*/ 2147483647 w 393"/>
              <a:gd name="T73" fmla="*/ 2147483647 h 514"/>
              <a:gd name="T74" fmla="*/ 2147483647 w 393"/>
              <a:gd name="T75" fmla="*/ 2147483647 h 514"/>
              <a:gd name="T76" fmla="*/ 2147483647 w 393"/>
              <a:gd name="T77" fmla="*/ 2147483647 h 514"/>
              <a:gd name="T78" fmla="*/ 2147483647 w 393"/>
              <a:gd name="T79" fmla="*/ 2147483647 h 514"/>
              <a:gd name="T80" fmla="*/ 2147483647 w 393"/>
              <a:gd name="T81" fmla="*/ 2147483647 h 514"/>
              <a:gd name="T82" fmla="*/ 2147483647 w 393"/>
              <a:gd name="T83" fmla="*/ 2147483647 h 514"/>
              <a:gd name="T84" fmla="*/ 2147483647 w 393"/>
              <a:gd name="T85" fmla="*/ 2147483647 h 514"/>
              <a:gd name="T86" fmla="*/ 2147483647 w 393"/>
              <a:gd name="T87" fmla="*/ 2147483647 h 514"/>
              <a:gd name="T88" fmla="*/ 2147483647 w 393"/>
              <a:gd name="T89" fmla="*/ 2147483647 h 514"/>
              <a:gd name="T90" fmla="*/ 2147483647 w 393"/>
              <a:gd name="T91" fmla="*/ 2147483647 h 514"/>
              <a:gd name="T92" fmla="*/ 2147483647 w 393"/>
              <a:gd name="T93" fmla="*/ 2147483647 h 514"/>
              <a:gd name="T94" fmla="*/ 2147483647 w 393"/>
              <a:gd name="T95" fmla="*/ 2147483647 h 514"/>
              <a:gd name="T96" fmla="*/ 2147483647 w 393"/>
              <a:gd name="T97" fmla="*/ 2147483647 h 514"/>
              <a:gd name="T98" fmla="*/ 2147483647 w 393"/>
              <a:gd name="T99" fmla="*/ 2147483647 h 514"/>
              <a:gd name="T100" fmla="*/ 2147483647 w 393"/>
              <a:gd name="T101" fmla="*/ 2147483647 h 514"/>
              <a:gd name="T102" fmla="*/ 2147483647 w 393"/>
              <a:gd name="T103" fmla="*/ 2147483647 h 514"/>
              <a:gd name="T104" fmla="*/ 2147483647 w 393"/>
              <a:gd name="T105" fmla="*/ 2147483647 h 514"/>
              <a:gd name="T106" fmla="*/ 2147483647 w 393"/>
              <a:gd name="T107" fmla="*/ 2147483647 h 514"/>
              <a:gd name="T108" fmla="*/ 2147483647 w 393"/>
              <a:gd name="T109" fmla="*/ 2147483647 h 5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3"/>
              <a:gd name="T166" fmla="*/ 0 h 514"/>
              <a:gd name="T167" fmla="*/ 393 w 393"/>
              <a:gd name="T168" fmla="*/ 514 h 51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3" h="514">
                <a:moveTo>
                  <a:pt x="330" y="13"/>
                </a:moveTo>
                <a:lnTo>
                  <a:pt x="330" y="13"/>
                </a:lnTo>
                <a:lnTo>
                  <a:pt x="301" y="7"/>
                </a:lnTo>
                <a:lnTo>
                  <a:pt x="268" y="4"/>
                </a:lnTo>
                <a:lnTo>
                  <a:pt x="233" y="2"/>
                </a:lnTo>
                <a:lnTo>
                  <a:pt x="196" y="0"/>
                </a:lnTo>
                <a:lnTo>
                  <a:pt x="159" y="2"/>
                </a:lnTo>
                <a:lnTo>
                  <a:pt x="124" y="4"/>
                </a:lnTo>
                <a:lnTo>
                  <a:pt x="92" y="7"/>
                </a:lnTo>
                <a:lnTo>
                  <a:pt x="63" y="13"/>
                </a:lnTo>
                <a:lnTo>
                  <a:pt x="48" y="17"/>
                </a:lnTo>
                <a:lnTo>
                  <a:pt x="35" y="20"/>
                </a:lnTo>
                <a:lnTo>
                  <a:pt x="24" y="25"/>
                </a:lnTo>
                <a:lnTo>
                  <a:pt x="15" y="29"/>
                </a:lnTo>
                <a:lnTo>
                  <a:pt x="8" y="35"/>
                </a:lnTo>
                <a:lnTo>
                  <a:pt x="4" y="40"/>
                </a:lnTo>
                <a:lnTo>
                  <a:pt x="1" y="47"/>
                </a:lnTo>
                <a:lnTo>
                  <a:pt x="0" y="53"/>
                </a:lnTo>
                <a:lnTo>
                  <a:pt x="0" y="461"/>
                </a:lnTo>
                <a:lnTo>
                  <a:pt x="1" y="467"/>
                </a:lnTo>
                <a:lnTo>
                  <a:pt x="4" y="473"/>
                </a:lnTo>
                <a:lnTo>
                  <a:pt x="8" y="479"/>
                </a:lnTo>
                <a:lnTo>
                  <a:pt x="15" y="485"/>
                </a:lnTo>
                <a:lnTo>
                  <a:pt x="24" y="489"/>
                </a:lnTo>
                <a:lnTo>
                  <a:pt x="35" y="493"/>
                </a:lnTo>
                <a:lnTo>
                  <a:pt x="48" y="497"/>
                </a:lnTo>
                <a:lnTo>
                  <a:pt x="63" y="501"/>
                </a:lnTo>
                <a:lnTo>
                  <a:pt x="92" y="507"/>
                </a:lnTo>
                <a:lnTo>
                  <a:pt x="124" y="510"/>
                </a:lnTo>
                <a:lnTo>
                  <a:pt x="159" y="512"/>
                </a:lnTo>
                <a:lnTo>
                  <a:pt x="196" y="514"/>
                </a:lnTo>
                <a:lnTo>
                  <a:pt x="233" y="512"/>
                </a:lnTo>
                <a:lnTo>
                  <a:pt x="268" y="510"/>
                </a:lnTo>
                <a:lnTo>
                  <a:pt x="301" y="507"/>
                </a:lnTo>
                <a:lnTo>
                  <a:pt x="330" y="501"/>
                </a:lnTo>
                <a:lnTo>
                  <a:pt x="345" y="497"/>
                </a:lnTo>
                <a:lnTo>
                  <a:pt x="358" y="493"/>
                </a:lnTo>
                <a:lnTo>
                  <a:pt x="368" y="489"/>
                </a:lnTo>
                <a:lnTo>
                  <a:pt x="377" y="485"/>
                </a:lnTo>
                <a:lnTo>
                  <a:pt x="384" y="479"/>
                </a:lnTo>
                <a:lnTo>
                  <a:pt x="389" y="473"/>
                </a:lnTo>
                <a:lnTo>
                  <a:pt x="391" y="467"/>
                </a:lnTo>
                <a:lnTo>
                  <a:pt x="393" y="461"/>
                </a:lnTo>
                <a:lnTo>
                  <a:pt x="393" y="53"/>
                </a:lnTo>
                <a:lnTo>
                  <a:pt x="391" y="47"/>
                </a:lnTo>
                <a:lnTo>
                  <a:pt x="389" y="40"/>
                </a:lnTo>
                <a:lnTo>
                  <a:pt x="384" y="35"/>
                </a:lnTo>
                <a:lnTo>
                  <a:pt x="377" y="29"/>
                </a:lnTo>
                <a:lnTo>
                  <a:pt x="368" y="25"/>
                </a:lnTo>
                <a:lnTo>
                  <a:pt x="358" y="20"/>
                </a:lnTo>
                <a:lnTo>
                  <a:pt x="345" y="17"/>
                </a:lnTo>
                <a:lnTo>
                  <a:pt x="330" y="13"/>
                </a:lnTo>
                <a:close/>
                <a:moveTo>
                  <a:pt x="369" y="461"/>
                </a:moveTo>
                <a:lnTo>
                  <a:pt x="369" y="461"/>
                </a:lnTo>
                <a:lnTo>
                  <a:pt x="365" y="465"/>
                </a:lnTo>
                <a:lnTo>
                  <a:pt x="357" y="468"/>
                </a:lnTo>
                <a:lnTo>
                  <a:pt x="341" y="474"/>
                </a:lnTo>
                <a:lnTo>
                  <a:pt x="318" y="480"/>
                </a:lnTo>
                <a:lnTo>
                  <a:pt x="292" y="483"/>
                </a:lnTo>
                <a:lnTo>
                  <a:pt x="262" y="487"/>
                </a:lnTo>
                <a:lnTo>
                  <a:pt x="230" y="489"/>
                </a:lnTo>
                <a:lnTo>
                  <a:pt x="196" y="490"/>
                </a:lnTo>
                <a:lnTo>
                  <a:pt x="163" y="489"/>
                </a:lnTo>
                <a:lnTo>
                  <a:pt x="130" y="487"/>
                </a:lnTo>
                <a:lnTo>
                  <a:pt x="101" y="483"/>
                </a:lnTo>
                <a:lnTo>
                  <a:pt x="74" y="480"/>
                </a:lnTo>
                <a:lnTo>
                  <a:pt x="51" y="474"/>
                </a:lnTo>
                <a:lnTo>
                  <a:pt x="36" y="468"/>
                </a:lnTo>
                <a:lnTo>
                  <a:pt x="28" y="465"/>
                </a:lnTo>
                <a:lnTo>
                  <a:pt x="23" y="461"/>
                </a:lnTo>
                <a:lnTo>
                  <a:pt x="23" y="352"/>
                </a:lnTo>
                <a:lnTo>
                  <a:pt x="41" y="359"/>
                </a:lnTo>
                <a:lnTo>
                  <a:pt x="63" y="365"/>
                </a:lnTo>
                <a:lnTo>
                  <a:pt x="92" y="370"/>
                </a:lnTo>
                <a:lnTo>
                  <a:pt x="124" y="374"/>
                </a:lnTo>
                <a:lnTo>
                  <a:pt x="159" y="377"/>
                </a:lnTo>
                <a:lnTo>
                  <a:pt x="196" y="377"/>
                </a:lnTo>
                <a:lnTo>
                  <a:pt x="233" y="377"/>
                </a:lnTo>
                <a:lnTo>
                  <a:pt x="268" y="374"/>
                </a:lnTo>
                <a:lnTo>
                  <a:pt x="301" y="370"/>
                </a:lnTo>
                <a:lnTo>
                  <a:pt x="330" y="365"/>
                </a:lnTo>
                <a:lnTo>
                  <a:pt x="352" y="359"/>
                </a:lnTo>
                <a:lnTo>
                  <a:pt x="369" y="352"/>
                </a:lnTo>
                <a:lnTo>
                  <a:pt x="369" y="461"/>
                </a:lnTo>
                <a:close/>
                <a:moveTo>
                  <a:pt x="369" y="53"/>
                </a:moveTo>
                <a:lnTo>
                  <a:pt x="369" y="53"/>
                </a:lnTo>
                <a:lnTo>
                  <a:pt x="365" y="56"/>
                </a:lnTo>
                <a:lnTo>
                  <a:pt x="357" y="61"/>
                </a:lnTo>
                <a:lnTo>
                  <a:pt x="341" y="65"/>
                </a:lnTo>
                <a:lnTo>
                  <a:pt x="318" y="71"/>
                </a:lnTo>
                <a:lnTo>
                  <a:pt x="292" y="76"/>
                </a:lnTo>
                <a:lnTo>
                  <a:pt x="262" y="79"/>
                </a:lnTo>
                <a:lnTo>
                  <a:pt x="230" y="81"/>
                </a:lnTo>
                <a:lnTo>
                  <a:pt x="196" y="82"/>
                </a:lnTo>
                <a:lnTo>
                  <a:pt x="163" y="81"/>
                </a:lnTo>
                <a:lnTo>
                  <a:pt x="130" y="79"/>
                </a:lnTo>
                <a:lnTo>
                  <a:pt x="101" y="76"/>
                </a:lnTo>
                <a:lnTo>
                  <a:pt x="74" y="71"/>
                </a:lnTo>
                <a:lnTo>
                  <a:pt x="51" y="65"/>
                </a:lnTo>
                <a:lnTo>
                  <a:pt x="36" y="61"/>
                </a:lnTo>
                <a:lnTo>
                  <a:pt x="28" y="56"/>
                </a:lnTo>
                <a:lnTo>
                  <a:pt x="23" y="53"/>
                </a:lnTo>
                <a:lnTo>
                  <a:pt x="28" y="49"/>
                </a:lnTo>
                <a:lnTo>
                  <a:pt x="36" y="45"/>
                </a:lnTo>
                <a:lnTo>
                  <a:pt x="51" y="40"/>
                </a:lnTo>
                <a:lnTo>
                  <a:pt x="74" y="34"/>
                </a:lnTo>
                <a:lnTo>
                  <a:pt x="101" y="29"/>
                </a:lnTo>
                <a:lnTo>
                  <a:pt x="130" y="27"/>
                </a:lnTo>
                <a:lnTo>
                  <a:pt x="163" y="25"/>
                </a:lnTo>
                <a:lnTo>
                  <a:pt x="196" y="24"/>
                </a:lnTo>
                <a:lnTo>
                  <a:pt x="230" y="25"/>
                </a:lnTo>
                <a:lnTo>
                  <a:pt x="262" y="27"/>
                </a:lnTo>
                <a:lnTo>
                  <a:pt x="292" y="29"/>
                </a:lnTo>
                <a:lnTo>
                  <a:pt x="318" y="34"/>
                </a:lnTo>
                <a:lnTo>
                  <a:pt x="341" y="40"/>
                </a:lnTo>
                <a:lnTo>
                  <a:pt x="357" y="45"/>
                </a:lnTo>
                <a:lnTo>
                  <a:pt x="365" y="49"/>
                </a:lnTo>
                <a:lnTo>
                  <a:pt x="369" y="53"/>
                </a:lnTo>
                <a:close/>
                <a:moveTo>
                  <a:pt x="369" y="324"/>
                </a:moveTo>
                <a:lnTo>
                  <a:pt x="369" y="324"/>
                </a:lnTo>
                <a:lnTo>
                  <a:pt x="366" y="328"/>
                </a:lnTo>
                <a:lnTo>
                  <a:pt x="358" y="332"/>
                </a:lnTo>
                <a:lnTo>
                  <a:pt x="343" y="338"/>
                </a:lnTo>
                <a:lnTo>
                  <a:pt x="318" y="343"/>
                </a:lnTo>
                <a:lnTo>
                  <a:pt x="292" y="348"/>
                </a:lnTo>
                <a:lnTo>
                  <a:pt x="262" y="351"/>
                </a:lnTo>
                <a:lnTo>
                  <a:pt x="230" y="353"/>
                </a:lnTo>
                <a:lnTo>
                  <a:pt x="196" y="353"/>
                </a:lnTo>
                <a:lnTo>
                  <a:pt x="163" y="353"/>
                </a:lnTo>
                <a:lnTo>
                  <a:pt x="130" y="351"/>
                </a:lnTo>
                <a:lnTo>
                  <a:pt x="101" y="348"/>
                </a:lnTo>
                <a:lnTo>
                  <a:pt x="74" y="343"/>
                </a:lnTo>
                <a:lnTo>
                  <a:pt x="51" y="338"/>
                </a:lnTo>
                <a:lnTo>
                  <a:pt x="35" y="332"/>
                </a:lnTo>
                <a:lnTo>
                  <a:pt x="27" y="328"/>
                </a:lnTo>
                <a:lnTo>
                  <a:pt x="23" y="324"/>
                </a:lnTo>
                <a:lnTo>
                  <a:pt x="23" y="216"/>
                </a:lnTo>
                <a:lnTo>
                  <a:pt x="41" y="223"/>
                </a:lnTo>
                <a:lnTo>
                  <a:pt x="63" y="229"/>
                </a:lnTo>
                <a:lnTo>
                  <a:pt x="92" y="234"/>
                </a:lnTo>
                <a:lnTo>
                  <a:pt x="124" y="237"/>
                </a:lnTo>
                <a:lnTo>
                  <a:pt x="159" y="240"/>
                </a:lnTo>
                <a:lnTo>
                  <a:pt x="196" y="241"/>
                </a:lnTo>
                <a:lnTo>
                  <a:pt x="233" y="240"/>
                </a:lnTo>
                <a:lnTo>
                  <a:pt x="268" y="237"/>
                </a:lnTo>
                <a:lnTo>
                  <a:pt x="301" y="234"/>
                </a:lnTo>
                <a:lnTo>
                  <a:pt x="330" y="229"/>
                </a:lnTo>
                <a:lnTo>
                  <a:pt x="352" y="223"/>
                </a:lnTo>
                <a:lnTo>
                  <a:pt x="369" y="216"/>
                </a:lnTo>
                <a:lnTo>
                  <a:pt x="369" y="324"/>
                </a:lnTo>
                <a:close/>
                <a:moveTo>
                  <a:pt x="369" y="189"/>
                </a:moveTo>
                <a:lnTo>
                  <a:pt x="369" y="189"/>
                </a:lnTo>
                <a:lnTo>
                  <a:pt x="366" y="192"/>
                </a:lnTo>
                <a:lnTo>
                  <a:pt x="358" y="197"/>
                </a:lnTo>
                <a:lnTo>
                  <a:pt x="343" y="201"/>
                </a:lnTo>
                <a:lnTo>
                  <a:pt x="318" y="207"/>
                </a:lnTo>
                <a:lnTo>
                  <a:pt x="292" y="212"/>
                </a:lnTo>
                <a:lnTo>
                  <a:pt x="262" y="215"/>
                </a:lnTo>
                <a:lnTo>
                  <a:pt x="230" y="218"/>
                </a:lnTo>
                <a:lnTo>
                  <a:pt x="196" y="218"/>
                </a:lnTo>
                <a:lnTo>
                  <a:pt x="163" y="218"/>
                </a:lnTo>
                <a:lnTo>
                  <a:pt x="130" y="215"/>
                </a:lnTo>
                <a:lnTo>
                  <a:pt x="101" y="212"/>
                </a:lnTo>
                <a:lnTo>
                  <a:pt x="74" y="207"/>
                </a:lnTo>
                <a:lnTo>
                  <a:pt x="51" y="201"/>
                </a:lnTo>
                <a:lnTo>
                  <a:pt x="35" y="197"/>
                </a:lnTo>
                <a:lnTo>
                  <a:pt x="27" y="192"/>
                </a:lnTo>
                <a:lnTo>
                  <a:pt x="23" y="189"/>
                </a:lnTo>
                <a:lnTo>
                  <a:pt x="23" y="81"/>
                </a:lnTo>
                <a:lnTo>
                  <a:pt x="41" y="86"/>
                </a:lnTo>
                <a:lnTo>
                  <a:pt x="63" y="93"/>
                </a:lnTo>
                <a:lnTo>
                  <a:pt x="92" y="98"/>
                </a:lnTo>
                <a:lnTo>
                  <a:pt x="124" y="101"/>
                </a:lnTo>
                <a:lnTo>
                  <a:pt x="159" y="104"/>
                </a:lnTo>
                <a:lnTo>
                  <a:pt x="196" y="105"/>
                </a:lnTo>
                <a:lnTo>
                  <a:pt x="233" y="104"/>
                </a:lnTo>
                <a:lnTo>
                  <a:pt x="268" y="101"/>
                </a:lnTo>
                <a:lnTo>
                  <a:pt x="301" y="98"/>
                </a:lnTo>
                <a:lnTo>
                  <a:pt x="330" y="93"/>
                </a:lnTo>
                <a:lnTo>
                  <a:pt x="352" y="86"/>
                </a:lnTo>
                <a:lnTo>
                  <a:pt x="369" y="81"/>
                </a:lnTo>
                <a:lnTo>
                  <a:pt x="369" y="18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grpSp>
        <p:nvGrpSpPr>
          <p:cNvPr id="7" name="Group 62"/>
          <p:cNvGrpSpPr>
            <a:grpSpLocks/>
          </p:cNvGrpSpPr>
          <p:nvPr/>
        </p:nvGrpSpPr>
        <p:grpSpPr bwMode="auto">
          <a:xfrm>
            <a:off x="4503405" y="2538477"/>
            <a:ext cx="145128" cy="369618"/>
            <a:chOff x="5350" y="980"/>
            <a:chExt cx="1230" cy="2586"/>
          </a:xfrm>
          <a:solidFill>
            <a:srgbClr val="0070C0"/>
          </a:solidFill>
        </p:grpSpPr>
        <p:sp>
          <p:nvSpPr>
            <p:cNvPr id="41037" name="Freeform 63"/>
            <p:cNvSpPr>
              <a:spLocks/>
            </p:cNvSpPr>
            <p:nvPr/>
          </p:nvSpPr>
          <p:spPr bwMode="auto">
            <a:xfrm>
              <a:off x="5369" y="980"/>
              <a:ext cx="1198" cy="82"/>
            </a:xfrm>
            <a:custGeom>
              <a:avLst/>
              <a:gdLst>
                <a:gd name="T0" fmla="*/ 2147483647 w 379"/>
                <a:gd name="T1" fmla="*/ 744478125 h 27"/>
                <a:gd name="T2" fmla="*/ 2147483647 w 379"/>
                <a:gd name="T3" fmla="*/ 0 h 27"/>
                <a:gd name="T4" fmla="*/ 189214684 w 379"/>
                <a:gd name="T5" fmla="*/ 203741868 h 27"/>
                <a:gd name="T6" fmla="*/ 189214684 w 379"/>
                <a:gd name="T7" fmla="*/ 203741868 h 27"/>
                <a:gd name="T8" fmla="*/ 189214684 w 379"/>
                <a:gd name="T9" fmla="*/ 203741868 h 27"/>
                <a:gd name="T10" fmla="*/ 0 w 379"/>
                <a:gd name="T11" fmla="*/ 203741868 h 27"/>
                <a:gd name="T12" fmla="*/ 189214684 w 379"/>
                <a:gd name="T13" fmla="*/ 261750636 h 27"/>
                <a:gd name="T14" fmla="*/ 2147483647 w 379"/>
                <a:gd name="T15" fmla="*/ 1413717356 h 27"/>
                <a:gd name="T16" fmla="*/ 2147483647 w 379"/>
                <a:gd name="T17" fmla="*/ 847289579 h 27"/>
                <a:gd name="T18" fmla="*/ 2147483647 w 379"/>
                <a:gd name="T19" fmla="*/ 847289579 h 27"/>
                <a:gd name="T20" fmla="*/ 2147483647 w 379"/>
                <a:gd name="T21" fmla="*/ 744478125 h 27"/>
                <a:gd name="T22" fmla="*/ 2147483647 w 379"/>
                <a:gd name="T23" fmla="*/ 744478125 h 27"/>
                <a:gd name="T24" fmla="*/ 2147483647 w 379"/>
                <a:gd name="T25" fmla="*/ 744478125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9"/>
                <a:gd name="T40" fmla="*/ 0 h 27"/>
                <a:gd name="T41" fmla="*/ 379 w 379"/>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9" h="27">
                  <a:moveTo>
                    <a:pt x="377" y="14"/>
                  </a:moveTo>
                  <a:lnTo>
                    <a:pt x="231" y="0"/>
                  </a:lnTo>
                  <a:lnTo>
                    <a:pt x="2" y="4"/>
                  </a:lnTo>
                  <a:lnTo>
                    <a:pt x="0" y="4"/>
                  </a:lnTo>
                  <a:lnTo>
                    <a:pt x="2" y="5"/>
                  </a:lnTo>
                  <a:lnTo>
                    <a:pt x="214" y="27"/>
                  </a:lnTo>
                  <a:lnTo>
                    <a:pt x="377" y="16"/>
                  </a:lnTo>
                  <a:lnTo>
                    <a:pt x="379" y="14"/>
                  </a:lnTo>
                  <a:lnTo>
                    <a:pt x="377" y="14"/>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41038" name="Freeform 64"/>
            <p:cNvSpPr>
              <a:spLocks noEditPoints="1"/>
            </p:cNvSpPr>
            <p:nvPr/>
          </p:nvSpPr>
          <p:spPr bwMode="auto">
            <a:xfrm>
              <a:off x="5350" y="1031"/>
              <a:ext cx="672" cy="2535"/>
            </a:xfrm>
            <a:custGeom>
              <a:avLst/>
              <a:gdLst>
                <a:gd name="T0" fmla="*/ 454069298 w 211"/>
                <a:gd name="T1" fmla="*/ 0 h 804"/>
                <a:gd name="T2" fmla="*/ 211311206 w 211"/>
                <a:gd name="T3" fmla="*/ 0 h 804"/>
                <a:gd name="T4" fmla="*/ 0 w 211"/>
                <a:gd name="T5" fmla="*/ 2147483647 h 804"/>
                <a:gd name="T6" fmla="*/ 2147483647 w 211"/>
                <a:gd name="T7" fmla="*/ 2147483647 h 804"/>
                <a:gd name="T8" fmla="*/ 2147483647 w 211"/>
                <a:gd name="T9" fmla="*/ 2147483647 h 804"/>
                <a:gd name="T10" fmla="*/ 2147483647 w 211"/>
                <a:gd name="T11" fmla="*/ 2147483647 h 804"/>
                <a:gd name="T12" fmla="*/ 2147483647 w 211"/>
                <a:gd name="T13" fmla="*/ 2147483647 h 804"/>
                <a:gd name="T14" fmla="*/ 2147483647 w 211"/>
                <a:gd name="T15" fmla="*/ 2147483647 h 804"/>
                <a:gd name="T16" fmla="*/ 2147483647 w 211"/>
                <a:gd name="T17" fmla="*/ 2147483647 h 804"/>
                <a:gd name="T18" fmla="*/ 2147483647 w 211"/>
                <a:gd name="T19" fmla="*/ 2147483647 h 804"/>
                <a:gd name="T20" fmla="*/ 2147483647 w 211"/>
                <a:gd name="T21" fmla="*/ 2147483647 h 804"/>
                <a:gd name="T22" fmla="*/ 2147483647 w 211"/>
                <a:gd name="T23" fmla="*/ 2147483647 h 804"/>
                <a:gd name="T24" fmla="*/ 2147483647 w 211"/>
                <a:gd name="T25" fmla="*/ 2147483647 h 804"/>
                <a:gd name="T26" fmla="*/ 2147483647 w 211"/>
                <a:gd name="T27" fmla="*/ 2147483647 h 804"/>
                <a:gd name="T28" fmla="*/ 2147483647 w 211"/>
                <a:gd name="T29" fmla="*/ 2147483647 h 804"/>
                <a:gd name="T30" fmla="*/ 2147483647 w 211"/>
                <a:gd name="T31" fmla="*/ 2147483647 h 804"/>
                <a:gd name="T32" fmla="*/ 2147483647 w 211"/>
                <a:gd name="T33" fmla="*/ 2147483647 h 804"/>
                <a:gd name="T34" fmla="*/ 2147483647 w 211"/>
                <a:gd name="T35" fmla="*/ 2147483647 h 804"/>
                <a:gd name="T36" fmla="*/ 2147483647 w 211"/>
                <a:gd name="T37" fmla="*/ 2147483647 h 804"/>
                <a:gd name="T38" fmla="*/ 2147483647 w 211"/>
                <a:gd name="T39" fmla="*/ 2147483647 h 804"/>
                <a:gd name="T40" fmla="*/ 2147483647 w 211"/>
                <a:gd name="T41" fmla="*/ 2147483647 h 804"/>
                <a:gd name="T42" fmla="*/ 2147483647 w 211"/>
                <a:gd name="T43" fmla="*/ 2147483647 h 804"/>
                <a:gd name="T44" fmla="*/ 2147483647 w 211"/>
                <a:gd name="T45" fmla="*/ 2147483647 h 804"/>
                <a:gd name="T46" fmla="*/ 2147483647 w 211"/>
                <a:gd name="T47" fmla="*/ 2147483647 h 804"/>
                <a:gd name="T48" fmla="*/ 2147483647 w 211"/>
                <a:gd name="T49" fmla="*/ 2147483647 h 804"/>
                <a:gd name="T50" fmla="*/ 2147483647 w 211"/>
                <a:gd name="T51" fmla="*/ 2147483647 h 804"/>
                <a:gd name="T52" fmla="*/ 2147483647 w 211"/>
                <a:gd name="T53" fmla="*/ 2147483647 h 804"/>
                <a:gd name="T54" fmla="*/ 2147483647 w 211"/>
                <a:gd name="T55" fmla="*/ 2147483647 h 804"/>
                <a:gd name="T56" fmla="*/ 2147483647 w 211"/>
                <a:gd name="T57" fmla="*/ 2147483647 h 804"/>
                <a:gd name="T58" fmla="*/ 2147483647 w 211"/>
                <a:gd name="T59" fmla="*/ 2147483647 h 804"/>
                <a:gd name="T60" fmla="*/ 2147483647 w 211"/>
                <a:gd name="T61" fmla="*/ 2147483647 h 804"/>
                <a:gd name="T62" fmla="*/ 2147483647 w 211"/>
                <a:gd name="T63" fmla="*/ 2147483647 h 804"/>
                <a:gd name="T64" fmla="*/ 2147483647 w 211"/>
                <a:gd name="T65" fmla="*/ 2147483647 h 804"/>
                <a:gd name="T66" fmla="*/ 2147483647 w 211"/>
                <a:gd name="T67" fmla="*/ 2147483647 h 804"/>
                <a:gd name="T68" fmla="*/ 2147483647 w 211"/>
                <a:gd name="T69" fmla="*/ 2147483647 h 804"/>
                <a:gd name="T70" fmla="*/ 2147483647 w 211"/>
                <a:gd name="T71" fmla="*/ 2147483647 h 804"/>
                <a:gd name="T72" fmla="*/ 2147483647 w 211"/>
                <a:gd name="T73" fmla="*/ 2147483647 h 804"/>
                <a:gd name="T74" fmla="*/ 2147483647 w 211"/>
                <a:gd name="T75" fmla="*/ 2147483647 h 804"/>
                <a:gd name="T76" fmla="*/ 2147483647 w 211"/>
                <a:gd name="T77" fmla="*/ 2147483647 h 80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1"/>
                <a:gd name="T118" fmla="*/ 0 h 804"/>
                <a:gd name="T119" fmla="*/ 211 w 211"/>
                <a:gd name="T120" fmla="*/ 804 h 80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1" h="804">
                  <a:moveTo>
                    <a:pt x="210" y="23"/>
                  </a:moveTo>
                  <a:lnTo>
                    <a:pt x="4" y="0"/>
                  </a:lnTo>
                  <a:lnTo>
                    <a:pt x="2" y="0"/>
                  </a:lnTo>
                  <a:lnTo>
                    <a:pt x="0" y="2"/>
                  </a:lnTo>
                  <a:lnTo>
                    <a:pt x="0" y="428"/>
                  </a:lnTo>
                  <a:lnTo>
                    <a:pt x="52" y="439"/>
                  </a:lnTo>
                  <a:lnTo>
                    <a:pt x="52" y="747"/>
                  </a:lnTo>
                  <a:lnTo>
                    <a:pt x="210" y="804"/>
                  </a:lnTo>
                  <a:lnTo>
                    <a:pt x="211" y="804"/>
                  </a:lnTo>
                  <a:lnTo>
                    <a:pt x="211" y="802"/>
                  </a:lnTo>
                  <a:lnTo>
                    <a:pt x="211" y="25"/>
                  </a:lnTo>
                  <a:lnTo>
                    <a:pt x="210" y="23"/>
                  </a:lnTo>
                  <a:close/>
                  <a:moveTo>
                    <a:pt x="171" y="420"/>
                  </a:moveTo>
                  <a:lnTo>
                    <a:pt x="171" y="420"/>
                  </a:lnTo>
                  <a:lnTo>
                    <a:pt x="167" y="418"/>
                  </a:lnTo>
                  <a:lnTo>
                    <a:pt x="163" y="416"/>
                  </a:lnTo>
                  <a:lnTo>
                    <a:pt x="162" y="412"/>
                  </a:lnTo>
                  <a:lnTo>
                    <a:pt x="162" y="409"/>
                  </a:lnTo>
                  <a:lnTo>
                    <a:pt x="162" y="405"/>
                  </a:lnTo>
                  <a:lnTo>
                    <a:pt x="163" y="404"/>
                  </a:lnTo>
                  <a:lnTo>
                    <a:pt x="167" y="402"/>
                  </a:lnTo>
                  <a:lnTo>
                    <a:pt x="171" y="400"/>
                  </a:lnTo>
                  <a:lnTo>
                    <a:pt x="174" y="402"/>
                  </a:lnTo>
                  <a:lnTo>
                    <a:pt x="176" y="404"/>
                  </a:lnTo>
                  <a:lnTo>
                    <a:pt x="178" y="407"/>
                  </a:lnTo>
                  <a:lnTo>
                    <a:pt x="179" y="411"/>
                  </a:lnTo>
                  <a:lnTo>
                    <a:pt x="178" y="414"/>
                  </a:lnTo>
                  <a:lnTo>
                    <a:pt x="176" y="418"/>
                  </a:lnTo>
                  <a:lnTo>
                    <a:pt x="174" y="420"/>
                  </a:lnTo>
                  <a:lnTo>
                    <a:pt x="171" y="420"/>
                  </a:lnTo>
                  <a:close/>
                  <a:moveTo>
                    <a:pt x="171" y="384"/>
                  </a:moveTo>
                  <a:lnTo>
                    <a:pt x="171" y="384"/>
                  </a:lnTo>
                  <a:lnTo>
                    <a:pt x="167" y="384"/>
                  </a:lnTo>
                  <a:lnTo>
                    <a:pt x="163" y="382"/>
                  </a:lnTo>
                  <a:lnTo>
                    <a:pt x="162" y="379"/>
                  </a:lnTo>
                  <a:lnTo>
                    <a:pt x="162" y="375"/>
                  </a:lnTo>
                  <a:lnTo>
                    <a:pt x="162" y="372"/>
                  </a:lnTo>
                  <a:lnTo>
                    <a:pt x="163" y="368"/>
                  </a:lnTo>
                  <a:lnTo>
                    <a:pt x="167" y="366"/>
                  </a:lnTo>
                  <a:lnTo>
                    <a:pt x="171" y="366"/>
                  </a:lnTo>
                  <a:lnTo>
                    <a:pt x="174" y="366"/>
                  </a:lnTo>
                  <a:lnTo>
                    <a:pt x="176" y="370"/>
                  </a:lnTo>
                  <a:lnTo>
                    <a:pt x="178" y="372"/>
                  </a:lnTo>
                  <a:lnTo>
                    <a:pt x="179" y="375"/>
                  </a:lnTo>
                  <a:lnTo>
                    <a:pt x="178" y="380"/>
                  </a:lnTo>
                  <a:lnTo>
                    <a:pt x="176" y="382"/>
                  </a:lnTo>
                  <a:lnTo>
                    <a:pt x="174" y="384"/>
                  </a:lnTo>
                  <a:lnTo>
                    <a:pt x="171" y="384"/>
                  </a:lnTo>
                  <a:close/>
                  <a:moveTo>
                    <a:pt x="179" y="322"/>
                  </a:moveTo>
                  <a:lnTo>
                    <a:pt x="30" y="295"/>
                  </a:lnTo>
                  <a:lnTo>
                    <a:pt x="30" y="274"/>
                  </a:lnTo>
                  <a:lnTo>
                    <a:pt x="179" y="301"/>
                  </a:lnTo>
                  <a:lnTo>
                    <a:pt x="179" y="322"/>
                  </a:lnTo>
                  <a:close/>
                  <a:moveTo>
                    <a:pt x="179" y="254"/>
                  </a:moveTo>
                  <a:lnTo>
                    <a:pt x="32" y="229"/>
                  </a:lnTo>
                  <a:lnTo>
                    <a:pt x="32" y="208"/>
                  </a:lnTo>
                  <a:lnTo>
                    <a:pt x="179" y="235"/>
                  </a:lnTo>
                  <a:lnTo>
                    <a:pt x="179" y="254"/>
                  </a:lnTo>
                  <a:close/>
                  <a:moveTo>
                    <a:pt x="179" y="187"/>
                  </a:moveTo>
                  <a:lnTo>
                    <a:pt x="30" y="164"/>
                  </a:lnTo>
                  <a:lnTo>
                    <a:pt x="30" y="144"/>
                  </a:lnTo>
                  <a:lnTo>
                    <a:pt x="179" y="167"/>
                  </a:lnTo>
                  <a:lnTo>
                    <a:pt x="179" y="187"/>
                  </a:lnTo>
                  <a:close/>
                  <a:moveTo>
                    <a:pt x="179" y="121"/>
                  </a:moveTo>
                  <a:lnTo>
                    <a:pt x="30" y="100"/>
                  </a:lnTo>
                  <a:lnTo>
                    <a:pt x="30" y="78"/>
                  </a:lnTo>
                  <a:lnTo>
                    <a:pt x="179" y="100"/>
                  </a:lnTo>
                  <a:lnTo>
                    <a:pt x="179" y="121"/>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41039" name="Freeform 65"/>
            <p:cNvSpPr>
              <a:spLocks noEditPoints="1"/>
            </p:cNvSpPr>
            <p:nvPr/>
          </p:nvSpPr>
          <p:spPr bwMode="auto">
            <a:xfrm>
              <a:off x="6066" y="1062"/>
              <a:ext cx="514" cy="2504"/>
            </a:xfrm>
            <a:custGeom>
              <a:avLst/>
              <a:gdLst>
                <a:gd name="T0" fmla="*/ 2147483647 w 161"/>
                <a:gd name="T1" fmla="*/ 2147483647 h 793"/>
                <a:gd name="T2" fmla="*/ 2147483647 w 161"/>
                <a:gd name="T3" fmla="*/ 2147483647 h 793"/>
                <a:gd name="T4" fmla="*/ 2147483647 w 161"/>
                <a:gd name="T5" fmla="*/ 185739565 h 793"/>
                <a:gd name="T6" fmla="*/ 2147483647 w 161"/>
                <a:gd name="T7" fmla="*/ 185739565 h 793"/>
                <a:gd name="T8" fmla="*/ 2147483647 w 161"/>
                <a:gd name="T9" fmla="*/ 185739565 h 793"/>
                <a:gd name="T10" fmla="*/ 2147483647 w 161"/>
                <a:gd name="T11" fmla="*/ 0 h 793"/>
                <a:gd name="T12" fmla="*/ 114492504 w 161"/>
                <a:gd name="T13" fmla="*/ 1176156208 h 793"/>
                <a:gd name="T14" fmla="*/ 114492504 w 161"/>
                <a:gd name="T15" fmla="*/ 1176156208 h 793"/>
                <a:gd name="T16" fmla="*/ 0 w 161"/>
                <a:gd name="T17" fmla="*/ 1361620425 h 793"/>
                <a:gd name="T18" fmla="*/ 0 w 161"/>
                <a:gd name="T19" fmla="*/ 1361620425 h 793"/>
                <a:gd name="T20" fmla="*/ 0 w 161"/>
                <a:gd name="T21" fmla="*/ 2147483647 h 793"/>
                <a:gd name="T22" fmla="*/ 0 w 161"/>
                <a:gd name="T23" fmla="*/ 2147483647 h 793"/>
                <a:gd name="T24" fmla="*/ 0 w 161"/>
                <a:gd name="T25" fmla="*/ 2147483647 h 793"/>
                <a:gd name="T26" fmla="*/ 114492504 w 161"/>
                <a:gd name="T27" fmla="*/ 2147483647 h 793"/>
                <a:gd name="T28" fmla="*/ 2147483647 w 161"/>
                <a:gd name="T29" fmla="*/ 2147483647 h 793"/>
                <a:gd name="T30" fmla="*/ 2147483647 w 161"/>
                <a:gd name="T31" fmla="*/ 2147483647 h 793"/>
                <a:gd name="T32" fmla="*/ 2147483647 w 161"/>
                <a:gd name="T33" fmla="*/ 2147483647 h 793"/>
                <a:gd name="T34" fmla="*/ 2147483647 w 161"/>
                <a:gd name="T35" fmla="*/ 2147483647 h 793"/>
                <a:gd name="T36" fmla="*/ 2147483647 w 161"/>
                <a:gd name="T37" fmla="*/ 2147483647 h 793"/>
                <a:gd name="T38" fmla="*/ 2147483647 w 161"/>
                <a:gd name="T39" fmla="*/ 2147483647 h 793"/>
                <a:gd name="T40" fmla="*/ 2147483647 w 161"/>
                <a:gd name="T41" fmla="*/ 2147483647 h 793"/>
                <a:gd name="T42" fmla="*/ 2147483647 w 161"/>
                <a:gd name="T43" fmla="*/ 2147483647 h 793"/>
                <a:gd name="T44" fmla="*/ 2147483647 w 161"/>
                <a:gd name="T45" fmla="*/ 2147483647 h 793"/>
                <a:gd name="T46" fmla="*/ 2147483647 w 161"/>
                <a:gd name="T47" fmla="*/ 2147483647 h 793"/>
                <a:gd name="T48" fmla="*/ 2147483647 w 161"/>
                <a:gd name="T49" fmla="*/ 2147483647 h 793"/>
                <a:gd name="T50" fmla="*/ 2147483647 w 161"/>
                <a:gd name="T51" fmla="*/ 2147483647 h 793"/>
                <a:gd name="T52" fmla="*/ 2147483647 w 161"/>
                <a:gd name="T53" fmla="*/ 2147483647 h 793"/>
                <a:gd name="T54" fmla="*/ 2147483647 w 161"/>
                <a:gd name="T55" fmla="*/ 2147483647 h 793"/>
                <a:gd name="T56" fmla="*/ 2147483647 w 161"/>
                <a:gd name="T57" fmla="*/ 2147483647 h 793"/>
                <a:gd name="T58" fmla="*/ 2147483647 w 161"/>
                <a:gd name="T59" fmla="*/ 2147483647 h 793"/>
                <a:gd name="T60" fmla="*/ 2147483647 w 161"/>
                <a:gd name="T61" fmla="*/ 2147483647 h 793"/>
                <a:gd name="T62" fmla="*/ 2147483647 w 161"/>
                <a:gd name="T63" fmla="*/ 2147483647 h 793"/>
                <a:gd name="T64" fmla="*/ 2147483647 w 161"/>
                <a:gd name="T65" fmla="*/ 2147483647 h 793"/>
                <a:gd name="T66" fmla="*/ 2147483647 w 161"/>
                <a:gd name="T67" fmla="*/ 2147483647 h 793"/>
                <a:gd name="T68" fmla="*/ 2147483647 w 161"/>
                <a:gd name="T69" fmla="*/ 2147483647 h 793"/>
                <a:gd name="T70" fmla="*/ 2147483647 w 161"/>
                <a:gd name="T71" fmla="*/ 2147483647 h 793"/>
                <a:gd name="T72" fmla="*/ 2147483647 w 161"/>
                <a:gd name="T73" fmla="*/ 2147483647 h 79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1"/>
                <a:gd name="T112" fmla="*/ 0 h 793"/>
                <a:gd name="T113" fmla="*/ 161 w 161"/>
                <a:gd name="T114" fmla="*/ 793 h 79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1" h="793">
                  <a:moveTo>
                    <a:pt x="106" y="295"/>
                  </a:moveTo>
                  <a:lnTo>
                    <a:pt x="161" y="281"/>
                  </a:lnTo>
                  <a:lnTo>
                    <a:pt x="161" y="2"/>
                  </a:lnTo>
                  <a:lnTo>
                    <a:pt x="160" y="0"/>
                  </a:lnTo>
                  <a:lnTo>
                    <a:pt x="1" y="12"/>
                  </a:lnTo>
                  <a:lnTo>
                    <a:pt x="0" y="14"/>
                  </a:lnTo>
                  <a:lnTo>
                    <a:pt x="0" y="791"/>
                  </a:lnTo>
                  <a:lnTo>
                    <a:pt x="0" y="793"/>
                  </a:lnTo>
                  <a:lnTo>
                    <a:pt x="1" y="793"/>
                  </a:lnTo>
                  <a:lnTo>
                    <a:pt x="106" y="743"/>
                  </a:lnTo>
                  <a:lnTo>
                    <a:pt x="106" y="295"/>
                  </a:lnTo>
                  <a:close/>
                  <a:moveTo>
                    <a:pt x="137" y="50"/>
                  </a:moveTo>
                  <a:lnTo>
                    <a:pt x="137" y="50"/>
                  </a:lnTo>
                  <a:lnTo>
                    <a:pt x="140" y="51"/>
                  </a:lnTo>
                  <a:lnTo>
                    <a:pt x="142" y="53"/>
                  </a:lnTo>
                  <a:lnTo>
                    <a:pt x="144" y="55"/>
                  </a:lnTo>
                  <a:lnTo>
                    <a:pt x="145" y="58"/>
                  </a:lnTo>
                  <a:lnTo>
                    <a:pt x="144" y="64"/>
                  </a:lnTo>
                  <a:lnTo>
                    <a:pt x="142" y="66"/>
                  </a:lnTo>
                  <a:lnTo>
                    <a:pt x="140" y="69"/>
                  </a:lnTo>
                  <a:lnTo>
                    <a:pt x="137" y="69"/>
                  </a:lnTo>
                  <a:lnTo>
                    <a:pt x="133" y="69"/>
                  </a:lnTo>
                  <a:lnTo>
                    <a:pt x="129" y="67"/>
                  </a:lnTo>
                  <a:lnTo>
                    <a:pt x="128" y="64"/>
                  </a:lnTo>
                  <a:lnTo>
                    <a:pt x="128" y="60"/>
                  </a:lnTo>
                  <a:lnTo>
                    <a:pt x="128" y="57"/>
                  </a:lnTo>
                  <a:lnTo>
                    <a:pt x="129" y="53"/>
                  </a:lnTo>
                  <a:lnTo>
                    <a:pt x="133" y="51"/>
                  </a:lnTo>
                  <a:lnTo>
                    <a:pt x="137" y="5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41040" name="Freeform 66"/>
            <p:cNvSpPr>
              <a:spLocks/>
            </p:cNvSpPr>
            <p:nvPr/>
          </p:nvSpPr>
          <p:spPr bwMode="auto">
            <a:xfrm>
              <a:off x="5350" y="2422"/>
              <a:ext cx="127" cy="954"/>
            </a:xfrm>
            <a:custGeom>
              <a:avLst/>
              <a:gdLst>
                <a:gd name="T0" fmla="*/ 2147483647 w 39"/>
                <a:gd name="T1" fmla="*/ 867105185 h 302"/>
                <a:gd name="T2" fmla="*/ 0 w 39"/>
                <a:gd name="T3" fmla="*/ 0 h 302"/>
                <a:gd name="T4" fmla="*/ 0 w 39"/>
                <a:gd name="T5" fmla="*/ 2147483647 h 302"/>
                <a:gd name="T6" fmla="*/ 0 w 39"/>
                <a:gd name="T7" fmla="*/ 2147483647 h 302"/>
                <a:gd name="T8" fmla="*/ 347164266 w 39"/>
                <a:gd name="T9" fmla="*/ 2147483647 h 302"/>
                <a:gd name="T10" fmla="*/ 633959264 w 39"/>
                <a:gd name="T11" fmla="*/ 2147483647 h 302"/>
                <a:gd name="T12" fmla="*/ 2147483647 w 39"/>
                <a:gd name="T13" fmla="*/ 2147483647 h 302"/>
                <a:gd name="T14" fmla="*/ 2147483647 w 39"/>
                <a:gd name="T15" fmla="*/ 867105185 h 302"/>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302"/>
                <a:gd name="T26" fmla="*/ 39 w 39"/>
                <a:gd name="T27" fmla="*/ 302 h 3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302">
                  <a:moveTo>
                    <a:pt x="39" y="9"/>
                  </a:moveTo>
                  <a:lnTo>
                    <a:pt x="0" y="0"/>
                  </a:lnTo>
                  <a:lnTo>
                    <a:pt x="0" y="286"/>
                  </a:lnTo>
                  <a:lnTo>
                    <a:pt x="2" y="288"/>
                  </a:lnTo>
                  <a:lnTo>
                    <a:pt x="4" y="288"/>
                  </a:lnTo>
                  <a:lnTo>
                    <a:pt x="39" y="302"/>
                  </a:lnTo>
                  <a:lnTo>
                    <a:pt x="39" y="9"/>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41041" name="Freeform 67"/>
            <p:cNvSpPr>
              <a:spLocks/>
            </p:cNvSpPr>
            <p:nvPr/>
          </p:nvSpPr>
          <p:spPr bwMode="auto">
            <a:xfrm>
              <a:off x="6447" y="1992"/>
              <a:ext cx="133" cy="1403"/>
            </a:xfrm>
            <a:custGeom>
              <a:avLst/>
              <a:gdLst>
                <a:gd name="T0" fmla="*/ 0 w 42"/>
                <a:gd name="T1" fmla="*/ 1287413286 h 444"/>
                <a:gd name="T2" fmla="*/ 0 w 42"/>
                <a:gd name="T3" fmla="*/ 2147483647 h 444"/>
                <a:gd name="T4" fmla="*/ 2147483647 w 42"/>
                <a:gd name="T5" fmla="*/ 2147483647 h 444"/>
                <a:gd name="T6" fmla="*/ 2147483647 w 42"/>
                <a:gd name="T7" fmla="*/ 2147483647 h 444"/>
                <a:gd name="T8" fmla="*/ 2147483647 w 42"/>
                <a:gd name="T9" fmla="*/ 2147483647 h 444"/>
                <a:gd name="T10" fmla="*/ 2147483647 w 42"/>
                <a:gd name="T11" fmla="*/ 2147483647 h 444"/>
                <a:gd name="T12" fmla="*/ 2147483647 w 42"/>
                <a:gd name="T13" fmla="*/ 0 h 444"/>
                <a:gd name="T14" fmla="*/ 0 w 42"/>
                <a:gd name="T15" fmla="*/ 1287413286 h 44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444"/>
                <a:gd name="T26" fmla="*/ 42 w 42"/>
                <a:gd name="T27" fmla="*/ 444 h 4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444">
                  <a:moveTo>
                    <a:pt x="0" y="13"/>
                  </a:moveTo>
                  <a:lnTo>
                    <a:pt x="0" y="444"/>
                  </a:lnTo>
                  <a:lnTo>
                    <a:pt x="41" y="425"/>
                  </a:lnTo>
                  <a:lnTo>
                    <a:pt x="42" y="425"/>
                  </a:lnTo>
                  <a:lnTo>
                    <a:pt x="42" y="423"/>
                  </a:lnTo>
                  <a:lnTo>
                    <a:pt x="42" y="0"/>
                  </a:lnTo>
                  <a:lnTo>
                    <a:pt x="0" y="13"/>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sp>
        <p:nvSpPr>
          <p:cNvPr id="3" name="Rounded Rectangle 2"/>
          <p:cNvSpPr>
            <a:spLocks noChangeArrowheads="1"/>
          </p:cNvSpPr>
          <p:nvPr/>
        </p:nvSpPr>
        <p:spPr bwMode="auto">
          <a:xfrm>
            <a:off x="3295650" y="234473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x86</a:t>
            </a:r>
          </a:p>
        </p:txBody>
      </p:sp>
      <p:sp>
        <p:nvSpPr>
          <p:cNvPr id="9" name="Rounded Rectangle 8"/>
          <p:cNvSpPr>
            <a:spLocks noChangeArrowheads="1"/>
          </p:cNvSpPr>
          <p:nvPr/>
        </p:nvSpPr>
        <p:spPr bwMode="auto">
          <a:xfrm>
            <a:off x="3303588" y="29702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10" name="Rounded Rectangle 9"/>
          <p:cNvSpPr>
            <a:spLocks noChangeArrowheads="1"/>
          </p:cNvSpPr>
          <p:nvPr/>
        </p:nvSpPr>
        <p:spPr bwMode="auto">
          <a:xfrm>
            <a:off x="3303588" y="36306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HP</a:t>
            </a:r>
          </a:p>
        </p:txBody>
      </p:sp>
      <p:sp>
        <p:nvSpPr>
          <p:cNvPr id="11" name="Rounded Rectangle 10"/>
          <p:cNvSpPr>
            <a:spLocks noChangeArrowheads="1"/>
          </p:cNvSpPr>
          <p:nvPr/>
        </p:nvSpPr>
        <p:spPr bwMode="auto">
          <a:xfrm>
            <a:off x="3303588" y="3189288"/>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EMC</a:t>
            </a:r>
          </a:p>
        </p:txBody>
      </p:sp>
      <p:sp>
        <p:nvSpPr>
          <p:cNvPr id="12" name="Rounded Rectangle 11"/>
          <p:cNvSpPr>
            <a:spLocks noChangeArrowheads="1"/>
          </p:cNvSpPr>
          <p:nvPr/>
        </p:nvSpPr>
        <p:spPr bwMode="auto">
          <a:xfrm>
            <a:off x="3303588" y="3408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NetApp</a:t>
            </a:r>
          </a:p>
        </p:txBody>
      </p:sp>
      <p:sp>
        <p:nvSpPr>
          <p:cNvPr id="38" name="Rounded Rectangle 37"/>
          <p:cNvSpPr>
            <a:spLocks noChangeArrowheads="1"/>
          </p:cNvSpPr>
          <p:nvPr/>
        </p:nvSpPr>
        <p:spPr bwMode="auto">
          <a:xfrm>
            <a:off x="3302000" y="2597150"/>
            <a:ext cx="627063"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Power</a:t>
            </a:r>
          </a:p>
        </p:txBody>
      </p:sp>
      <p:sp>
        <p:nvSpPr>
          <p:cNvPr id="58" name="Rounded Rectangle 2"/>
          <p:cNvSpPr>
            <a:spLocks noChangeArrowheads="1"/>
          </p:cNvSpPr>
          <p:nvPr/>
        </p:nvSpPr>
        <p:spPr bwMode="auto">
          <a:xfrm>
            <a:off x="5267325" y="234473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x86</a:t>
            </a:r>
          </a:p>
        </p:txBody>
      </p:sp>
      <p:sp>
        <p:nvSpPr>
          <p:cNvPr id="910412" name="Rounded Rectangle 8"/>
          <p:cNvSpPr>
            <a:spLocks noChangeArrowheads="1"/>
          </p:cNvSpPr>
          <p:nvPr/>
        </p:nvSpPr>
        <p:spPr bwMode="auto">
          <a:xfrm>
            <a:off x="5273675" y="29702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910413" name="Rounded Rectangle 9"/>
          <p:cNvSpPr>
            <a:spLocks noChangeArrowheads="1"/>
          </p:cNvSpPr>
          <p:nvPr/>
        </p:nvSpPr>
        <p:spPr bwMode="auto">
          <a:xfrm>
            <a:off x="5273675" y="36306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HP</a:t>
            </a:r>
          </a:p>
        </p:txBody>
      </p:sp>
      <p:sp>
        <p:nvSpPr>
          <p:cNvPr id="910414" name="Rounded Rectangle 10"/>
          <p:cNvSpPr>
            <a:spLocks noChangeArrowheads="1"/>
          </p:cNvSpPr>
          <p:nvPr/>
        </p:nvSpPr>
        <p:spPr bwMode="auto">
          <a:xfrm>
            <a:off x="5273675" y="3189288"/>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EMC</a:t>
            </a:r>
          </a:p>
        </p:txBody>
      </p:sp>
      <p:sp>
        <p:nvSpPr>
          <p:cNvPr id="910415" name="Rounded Rectangle 11"/>
          <p:cNvSpPr>
            <a:spLocks noChangeArrowheads="1"/>
          </p:cNvSpPr>
          <p:nvPr/>
        </p:nvSpPr>
        <p:spPr bwMode="auto">
          <a:xfrm>
            <a:off x="5273675" y="3408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NetApp</a:t>
            </a:r>
          </a:p>
        </p:txBody>
      </p:sp>
      <p:sp>
        <p:nvSpPr>
          <p:cNvPr id="910416" name="Rounded Rectangle 37"/>
          <p:cNvSpPr>
            <a:spLocks noChangeArrowheads="1"/>
          </p:cNvSpPr>
          <p:nvPr/>
        </p:nvSpPr>
        <p:spPr bwMode="auto">
          <a:xfrm>
            <a:off x="5273675" y="2597150"/>
            <a:ext cx="627063"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Power</a:t>
            </a:r>
          </a:p>
        </p:txBody>
      </p:sp>
      <p:grpSp>
        <p:nvGrpSpPr>
          <p:cNvPr id="8" name="Group 4"/>
          <p:cNvGrpSpPr>
            <a:grpSpLocks/>
          </p:cNvGrpSpPr>
          <p:nvPr/>
        </p:nvGrpSpPr>
        <p:grpSpPr bwMode="auto">
          <a:xfrm>
            <a:off x="4398573" y="4249227"/>
            <a:ext cx="325438" cy="340768"/>
            <a:chOff x="4918" y="2492"/>
            <a:chExt cx="1471" cy="1285"/>
          </a:xfrm>
          <a:solidFill>
            <a:srgbClr val="0070C0"/>
          </a:solidFill>
        </p:grpSpPr>
        <p:sp>
          <p:nvSpPr>
            <p:cNvPr id="41035" name="Freeform 5"/>
            <p:cNvSpPr>
              <a:spLocks/>
            </p:cNvSpPr>
            <p:nvPr/>
          </p:nvSpPr>
          <p:spPr bwMode="auto">
            <a:xfrm>
              <a:off x="5093" y="2663"/>
              <a:ext cx="207" cy="207"/>
            </a:xfrm>
            <a:custGeom>
              <a:avLst/>
              <a:gdLst>
                <a:gd name="T0" fmla="*/ 6495804 w 99"/>
                <a:gd name="T1" fmla="*/ 0 h 99"/>
                <a:gd name="T2" fmla="*/ 6495804 w 99"/>
                <a:gd name="T3" fmla="*/ 0 h 99"/>
                <a:gd name="T4" fmla="*/ 5229253 w 99"/>
                <a:gd name="T5" fmla="*/ 0 h 99"/>
                <a:gd name="T6" fmla="*/ 4027714 w 99"/>
                <a:gd name="T7" fmla="*/ 391255 h 99"/>
                <a:gd name="T8" fmla="*/ 2798009 w 99"/>
                <a:gd name="T9" fmla="*/ 948758 h 99"/>
                <a:gd name="T10" fmla="*/ 1870023 w 99"/>
                <a:gd name="T11" fmla="*/ 1870023 h 99"/>
                <a:gd name="T12" fmla="*/ 1095358 w 99"/>
                <a:gd name="T13" fmla="*/ 2798009 h 99"/>
                <a:gd name="T14" fmla="*/ 391255 w 99"/>
                <a:gd name="T15" fmla="*/ 4027714 h 99"/>
                <a:gd name="T16" fmla="*/ 0 w 99"/>
                <a:gd name="T17" fmla="*/ 5229253 h 99"/>
                <a:gd name="T18" fmla="*/ 0 w 99"/>
                <a:gd name="T19" fmla="*/ 6715747 h 99"/>
                <a:gd name="T20" fmla="*/ 0 w 99"/>
                <a:gd name="T21" fmla="*/ 6715747 h 99"/>
                <a:gd name="T22" fmla="*/ 0 w 99"/>
                <a:gd name="T23" fmla="*/ 7840265 h 99"/>
                <a:gd name="T24" fmla="*/ 391255 w 99"/>
                <a:gd name="T25" fmla="*/ 9183837 h 99"/>
                <a:gd name="T26" fmla="*/ 1095358 w 99"/>
                <a:gd name="T27" fmla="*/ 10132589 h 99"/>
                <a:gd name="T28" fmla="*/ 1870023 w 99"/>
                <a:gd name="T29" fmla="*/ 11109613 h 99"/>
                <a:gd name="T30" fmla="*/ 2798009 w 99"/>
                <a:gd name="T31" fmla="*/ 12116404 h 99"/>
                <a:gd name="T32" fmla="*/ 4027714 w 99"/>
                <a:gd name="T33" fmla="*/ 12569473 h 99"/>
                <a:gd name="T34" fmla="*/ 5229253 w 99"/>
                <a:gd name="T35" fmla="*/ 13101682 h 99"/>
                <a:gd name="T36" fmla="*/ 6495804 w 99"/>
                <a:gd name="T37" fmla="*/ 13211696 h 99"/>
                <a:gd name="T38" fmla="*/ 6495804 w 99"/>
                <a:gd name="T39" fmla="*/ 13211696 h 99"/>
                <a:gd name="T40" fmla="*/ 7974614 w 99"/>
                <a:gd name="T41" fmla="*/ 13101682 h 99"/>
                <a:gd name="T42" fmla="*/ 9183837 w 99"/>
                <a:gd name="T43" fmla="*/ 12569473 h 99"/>
                <a:gd name="T44" fmla="*/ 10412219 w 99"/>
                <a:gd name="T45" fmla="*/ 12116404 h 99"/>
                <a:gd name="T46" fmla="*/ 11360904 w 99"/>
                <a:gd name="T47" fmla="*/ 11109613 h 99"/>
                <a:gd name="T48" fmla="*/ 12002502 w 99"/>
                <a:gd name="T49" fmla="*/ 10132589 h 99"/>
                <a:gd name="T50" fmla="*/ 12820735 w 99"/>
                <a:gd name="T51" fmla="*/ 9183837 h 99"/>
                <a:gd name="T52" fmla="*/ 12954493 w 99"/>
                <a:gd name="T53" fmla="*/ 7840265 h 99"/>
                <a:gd name="T54" fmla="*/ 13211696 w 99"/>
                <a:gd name="T55" fmla="*/ 6715747 h 99"/>
                <a:gd name="T56" fmla="*/ 13211696 w 99"/>
                <a:gd name="T57" fmla="*/ 6715747 h 99"/>
                <a:gd name="T58" fmla="*/ 12954493 w 99"/>
                <a:gd name="T59" fmla="*/ 5229253 h 99"/>
                <a:gd name="T60" fmla="*/ 12820735 w 99"/>
                <a:gd name="T61" fmla="*/ 4027714 h 99"/>
                <a:gd name="T62" fmla="*/ 12002502 w 99"/>
                <a:gd name="T63" fmla="*/ 2798009 h 99"/>
                <a:gd name="T64" fmla="*/ 11360904 w 99"/>
                <a:gd name="T65" fmla="*/ 1870023 h 99"/>
                <a:gd name="T66" fmla="*/ 10412219 w 99"/>
                <a:gd name="T67" fmla="*/ 948758 h 99"/>
                <a:gd name="T68" fmla="*/ 9183837 w 99"/>
                <a:gd name="T69" fmla="*/ 391255 h 99"/>
                <a:gd name="T70" fmla="*/ 7974614 w 99"/>
                <a:gd name="T71" fmla="*/ 0 h 99"/>
                <a:gd name="T72" fmla="*/ 6495804 w 99"/>
                <a:gd name="T73" fmla="*/ 0 h 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99"/>
                <a:gd name="T113" fmla="*/ 99 w 99"/>
                <a:gd name="T114" fmla="*/ 99 h 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99">
                  <a:moveTo>
                    <a:pt x="49" y="0"/>
                  </a:moveTo>
                  <a:lnTo>
                    <a:pt x="49" y="0"/>
                  </a:lnTo>
                  <a:lnTo>
                    <a:pt x="39" y="0"/>
                  </a:lnTo>
                  <a:lnTo>
                    <a:pt x="30" y="3"/>
                  </a:lnTo>
                  <a:lnTo>
                    <a:pt x="21" y="7"/>
                  </a:lnTo>
                  <a:lnTo>
                    <a:pt x="14" y="14"/>
                  </a:lnTo>
                  <a:lnTo>
                    <a:pt x="8" y="21"/>
                  </a:lnTo>
                  <a:lnTo>
                    <a:pt x="3" y="30"/>
                  </a:lnTo>
                  <a:lnTo>
                    <a:pt x="0" y="39"/>
                  </a:lnTo>
                  <a:lnTo>
                    <a:pt x="0" y="50"/>
                  </a:lnTo>
                  <a:lnTo>
                    <a:pt x="0" y="59"/>
                  </a:lnTo>
                  <a:lnTo>
                    <a:pt x="3" y="69"/>
                  </a:lnTo>
                  <a:lnTo>
                    <a:pt x="8" y="76"/>
                  </a:lnTo>
                  <a:lnTo>
                    <a:pt x="14" y="83"/>
                  </a:lnTo>
                  <a:lnTo>
                    <a:pt x="21" y="91"/>
                  </a:lnTo>
                  <a:lnTo>
                    <a:pt x="30" y="94"/>
                  </a:lnTo>
                  <a:lnTo>
                    <a:pt x="39" y="98"/>
                  </a:lnTo>
                  <a:lnTo>
                    <a:pt x="49" y="99"/>
                  </a:lnTo>
                  <a:lnTo>
                    <a:pt x="60" y="98"/>
                  </a:lnTo>
                  <a:lnTo>
                    <a:pt x="69" y="94"/>
                  </a:lnTo>
                  <a:lnTo>
                    <a:pt x="78" y="91"/>
                  </a:lnTo>
                  <a:lnTo>
                    <a:pt x="85" y="83"/>
                  </a:lnTo>
                  <a:lnTo>
                    <a:pt x="90" y="76"/>
                  </a:lnTo>
                  <a:lnTo>
                    <a:pt x="96" y="69"/>
                  </a:lnTo>
                  <a:lnTo>
                    <a:pt x="97" y="59"/>
                  </a:lnTo>
                  <a:lnTo>
                    <a:pt x="99" y="50"/>
                  </a:lnTo>
                  <a:lnTo>
                    <a:pt x="97" y="39"/>
                  </a:lnTo>
                  <a:lnTo>
                    <a:pt x="96" y="30"/>
                  </a:lnTo>
                  <a:lnTo>
                    <a:pt x="90" y="21"/>
                  </a:lnTo>
                  <a:lnTo>
                    <a:pt x="85" y="14"/>
                  </a:lnTo>
                  <a:lnTo>
                    <a:pt x="78" y="7"/>
                  </a:lnTo>
                  <a:lnTo>
                    <a:pt x="69" y="3"/>
                  </a:lnTo>
                  <a:lnTo>
                    <a:pt x="60" y="0"/>
                  </a:lnTo>
                  <a:lnTo>
                    <a:pt x="49" y="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41036" name="Freeform 6"/>
            <p:cNvSpPr>
              <a:spLocks noEditPoints="1"/>
            </p:cNvSpPr>
            <p:nvPr/>
          </p:nvSpPr>
          <p:spPr bwMode="auto">
            <a:xfrm>
              <a:off x="4918" y="2492"/>
              <a:ext cx="1471" cy="1285"/>
            </a:xfrm>
            <a:custGeom>
              <a:avLst/>
              <a:gdLst>
                <a:gd name="T0" fmla="*/ 71903023 w 707"/>
                <a:gd name="T1" fmla="*/ 33923155 h 619"/>
                <a:gd name="T2" fmla="*/ 82176092 w 707"/>
                <a:gd name="T3" fmla="*/ 32601469 h 619"/>
                <a:gd name="T4" fmla="*/ 86841625 w 707"/>
                <a:gd name="T5" fmla="*/ 21419607 h 619"/>
                <a:gd name="T6" fmla="*/ 75876071 w 707"/>
                <a:gd name="T7" fmla="*/ 12727751 h 619"/>
                <a:gd name="T8" fmla="*/ 65496506 w 707"/>
                <a:gd name="T9" fmla="*/ 19492277 h 619"/>
                <a:gd name="T10" fmla="*/ 51018853 w 707"/>
                <a:gd name="T11" fmla="*/ 20811953 h 619"/>
                <a:gd name="T12" fmla="*/ 58089873 w 707"/>
                <a:gd name="T13" fmla="*/ 15239303 h 619"/>
                <a:gd name="T14" fmla="*/ 56128654 w 707"/>
                <a:gd name="T15" fmla="*/ 6180377 h 619"/>
                <a:gd name="T16" fmla="*/ 46240138 w 707"/>
                <a:gd name="T17" fmla="*/ 4310303 h 619"/>
                <a:gd name="T18" fmla="*/ 40865776 w 707"/>
                <a:gd name="T19" fmla="*/ 12259392 h 619"/>
                <a:gd name="T20" fmla="*/ 46463990 w 707"/>
                <a:gd name="T21" fmla="*/ 20343452 h 619"/>
                <a:gd name="T22" fmla="*/ 32644068 w 707"/>
                <a:gd name="T23" fmla="*/ 17831972 h 619"/>
                <a:gd name="T24" fmla="*/ 30714998 w 707"/>
                <a:gd name="T25" fmla="*/ 8305619 h 619"/>
                <a:gd name="T26" fmla="*/ 22825428 w 707"/>
                <a:gd name="T27" fmla="*/ 1332979 h 619"/>
                <a:gd name="T28" fmla="*/ 13216132 w 707"/>
                <a:gd name="T29" fmla="*/ 469729 h 619"/>
                <a:gd name="T30" fmla="*/ 3673052 w 707"/>
                <a:gd name="T31" fmla="*/ 5744448 h 619"/>
                <a:gd name="T32" fmla="*/ 0 w 707"/>
                <a:gd name="T33" fmla="*/ 15930797 h 619"/>
                <a:gd name="T34" fmla="*/ 2850605 w 707"/>
                <a:gd name="T35" fmla="*/ 24508568 h 619"/>
                <a:gd name="T36" fmla="*/ 11621046 w 707"/>
                <a:gd name="T37" fmla="*/ 30944857 h 619"/>
                <a:gd name="T38" fmla="*/ 21936274 w 707"/>
                <a:gd name="T39" fmla="*/ 30726198 h 619"/>
                <a:gd name="T40" fmla="*/ 37889111 w 707"/>
                <a:gd name="T41" fmla="*/ 38285811 h 619"/>
                <a:gd name="T42" fmla="*/ 31932302 w 707"/>
                <a:gd name="T43" fmla="*/ 36154351 h 619"/>
                <a:gd name="T44" fmla="*/ 27155677 w 707"/>
                <a:gd name="T45" fmla="*/ 41661002 h 619"/>
                <a:gd name="T46" fmla="*/ 30945737 w 707"/>
                <a:gd name="T47" fmla="*/ 47233698 h 619"/>
                <a:gd name="T48" fmla="*/ 37521546 w 707"/>
                <a:gd name="T49" fmla="*/ 45902043 h 619"/>
                <a:gd name="T50" fmla="*/ 47608728 w 707"/>
                <a:gd name="T51" fmla="*/ 37483313 h 619"/>
                <a:gd name="T52" fmla="*/ 34380110 w 707"/>
                <a:gd name="T53" fmla="*/ 52722581 h 619"/>
                <a:gd name="T54" fmla="*/ 27636359 w 707"/>
                <a:gd name="T55" fmla="*/ 62803129 h 619"/>
                <a:gd name="T56" fmla="*/ 36645306 w 707"/>
                <a:gd name="T57" fmla="*/ 73400018 h 619"/>
                <a:gd name="T58" fmla="*/ 48267409 w 707"/>
                <a:gd name="T59" fmla="*/ 68762447 h 619"/>
                <a:gd name="T60" fmla="*/ 49320098 w 707"/>
                <a:gd name="T61" fmla="*/ 59014721 h 619"/>
                <a:gd name="T62" fmla="*/ 61773474 w 707"/>
                <a:gd name="T63" fmla="*/ 46765358 h 619"/>
                <a:gd name="T64" fmla="*/ 60062701 w 707"/>
                <a:gd name="T65" fmla="*/ 54956448 h 619"/>
                <a:gd name="T66" fmla="*/ 71026265 w 707"/>
                <a:gd name="T67" fmla="*/ 63652274 h 619"/>
                <a:gd name="T68" fmla="*/ 81518952 w 707"/>
                <a:gd name="T69" fmla="*/ 57086594 h 619"/>
                <a:gd name="T70" fmla="*/ 79200779 w 707"/>
                <a:gd name="T71" fmla="*/ 45329861 h 619"/>
                <a:gd name="T72" fmla="*/ 67360286 w 707"/>
                <a:gd name="T73" fmla="*/ 42698603 h 619"/>
                <a:gd name="T74" fmla="*/ 77615078 w 707"/>
                <a:gd name="T75" fmla="*/ 15930797 h 619"/>
                <a:gd name="T76" fmla="*/ 84103578 w 707"/>
                <a:gd name="T77" fmla="*/ 23653580 h 619"/>
                <a:gd name="T78" fmla="*/ 79200779 w 707"/>
                <a:gd name="T79" fmla="*/ 30944857 h 619"/>
                <a:gd name="T80" fmla="*/ 70179346 w 707"/>
                <a:gd name="T81" fmla="*/ 29291357 h 619"/>
                <a:gd name="T82" fmla="*/ 68467244 w 707"/>
                <a:gd name="T83" fmla="*/ 20568432 h 619"/>
                <a:gd name="T84" fmla="*/ 16407130 w 707"/>
                <a:gd name="T85" fmla="*/ 28546682 h 619"/>
                <a:gd name="T86" fmla="*/ 5437790 w 707"/>
                <a:gd name="T87" fmla="*/ 23111738 h 619"/>
                <a:gd name="T88" fmla="*/ 3331434 w 707"/>
                <a:gd name="T89" fmla="*/ 13163046 h 619"/>
                <a:gd name="T90" fmla="*/ 15183194 w 707"/>
                <a:gd name="T91" fmla="*/ 2977162 h 619"/>
                <a:gd name="T92" fmla="*/ 25891067 w 707"/>
                <a:gd name="T93" fmla="*/ 6770393 h 619"/>
                <a:gd name="T94" fmla="*/ 29575820 w 707"/>
                <a:gd name="T95" fmla="*/ 17141223 h 619"/>
                <a:gd name="T96" fmla="*/ 19085834 w 707"/>
                <a:gd name="T97" fmla="*/ 28325739 h 619"/>
                <a:gd name="T98" fmla="*/ 45641133 w 707"/>
                <a:gd name="T99" fmla="*/ 67110632 h 619"/>
                <a:gd name="T100" fmla="*/ 37230715 w 707"/>
                <a:gd name="T101" fmla="*/ 70422042 h 619"/>
                <a:gd name="T102" fmla="*/ 30714998 w 707"/>
                <a:gd name="T103" fmla="*/ 62803129 h 619"/>
                <a:gd name="T104" fmla="*/ 35756003 w 707"/>
                <a:gd name="T105" fmla="*/ 55395256 h 619"/>
                <a:gd name="T106" fmla="*/ 44528144 w 707"/>
                <a:gd name="T107" fmla="*/ 57086594 h 619"/>
                <a:gd name="T108" fmla="*/ 72140638 w 707"/>
                <a:gd name="T109" fmla="*/ 48412363 h 619"/>
                <a:gd name="T110" fmla="*/ 75876071 w 707"/>
                <a:gd name="T111" fmla="*/ 52948782 h 619"/>
                <a:gd name="T112" fmla="*/ 73028467 w 707"/>
                <a:gd name="T113" fmla="*/ 56836584 h 619"/>
                <a:gd name="T114" fmla="*/ 67702234 w 707"/>
                <a:gd name="T115" fmla="*/ 56034086 h 619"/>
                <a:gd name="T116" fmla="*/ 66866388 w 707"/>
                <a:gd name="T117" fmla="*/ 51179447 h 61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07"/>
                <a:gd name="T178" fmla="*/ 0 h 619"/>
                <a:gd name="T179" fmla="*/ 707 w 707"/>
                <a:gd name="T180" fmla="*/ 619 h 61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07" h="619">
                  <a:moveTo>
                    <a:pt x="542" y="253"/>
                  </a:moveTo>
                  <a:lnTo>
                    <a:pt x="542" y="253"/>
                  </a:lnTo>
                  <a:lnTo>
                    <a:pt x="549" y="260"/>
                  </a:lnTo>
                  <a:lnTo>
                    <a:pt x="556" y="267"/>
                  </a:lnTo>
                  <a:lnTo>
                    <a:pt x="565" y="274"/>
                  </a:lnTo>
                  <a:lnTo>
                    <a:pt x="574" y="279"/>
                  </a:lnTo>
                  <a:lnTo>
                    <a:pt x="583" y="285"/>
                  </a:lnTo>
                  <a:lnTo>
                    <a:pt x="594" y="286"/>
                  </a:lnTo>
                  <a:lnTo>
                    <a:pt x="604" y="288"/>
                  </a:lnTo>
                  <a:lnTo>
                    <a:pt x="615" y="290"/>
                  </a:lnTo>
                  <a:lnTo>
                    <a:pt x="634" y="288"/>
                  </a:lnTo>
                  <a:lnTo>
                    <a:pt x="650" y="283"/>
                  </a:lnTo>
                  <a:lnTo>
                    <a:pt x="666" y="274"/>
                  </a:lnTo>
                  <a:lnTo>
                    <a:pt x="679" y="263"/>
                  </a:lnTo>
                  <a:lnTo>
                    <a:pt x="691" y="249"/>
                  </a:lnTo>
                  <a:lnTo>
                    <a:pt x="698" y="235"/>
                  </a:lnTo>
                  <a:lnTo>
                    <a:pt x="704" y="217"/>
                  </a:lnTo>
                  <a:lnTo>
                    <a:pt x="707" y="199"/>
                  </a:lnTo>
                  <a:lnTo>
                    <a:pt x="704" y="180"/>
                  </a:lnTo>
                  <a:lnTo>
                    <a:pt x="698" y="164"/>
                  </a:lnTo>
                  <a:lnTo>
                    <a:pt x="691" y="148"/>
                  </a:lnTo>
                  <a:lnTo>
                    <a:pt x="679" y="134"/>
                  </a:lnTo>
                  <a:lnTo>
                    <a:pt x="666" y="123"/>
                  </a:lnTo>
                  <a:lnTo>
                    <a:pt x="650" y="114"/>
                  </a:lnTo>
                  <a:lnTo>
                    <a:pt x="634" y="109"/>
                  </a:lnTo>
                  <a:lnTo>
                    <a:pt x="615" y="107"/>
                  </a:lnTo>
                  <a:lnTo>
                    <a:pt x="597" y="109"/>
                  </a:lnTo>
                  <a:lnTo>
                    <a:pt x="579" y="114"/>
                  </a:lnTo>
                  <a:lnTo>
                    <a:pt x="565" y="123"/>
                  </a:lnTo>
                  <a:lnTo>
                    <a:pt x="551" y="134"/>
                  </a:lnTo>
                  <a:lnTo>
                    <a:pt x="540" y="148"/>
                  </a:lnTo>
                  <a:lnTo>
                    <a:pt x="531" y="164"/>
                  </a:lnTo>
                  <a:lnTo>
                    <a:pt x="526" y="180"/>
                  </a:lnTo>
                  <a:lnTo>
                    <a:pt x="524" y="199"/>
                  </a:lnTo>
                  <a:lnTo>
                    <a:pt x="526" y="215"/>
                  </a:lnTo>
                  <a:lnTo>
                    <a:pt x="530" y="230"/>
                  </a:lnTo>
                  <a:lnTo>
                    <a:pt x="416" y="274"/>
                  </a:lnTo>
                  <a:lnTo>
                    <a:pt x="414" y="175"/>
                  </a:lnTo>
                  <a:lnTo>
                    <a:pt x="427" y="171"/>
                  </a:lnTo>
                  <a:lnTo>
                    <a:pt x="439" y="166"/>
                  </a:lnTo>
                  <a:lnTo>
                    <a:pt x="450" y="159"/>
                  </a:lnTo>
                  <a:lnTo>
                    <a:pt x="459" y="150"/>
                  </a:lnTo>
                  <a:lnTo>
                    <a:pt x="466" y="139"/>
                  </a:lnTo>
                  <a:lnTo>
                    <a:pt x="471" y="128"/>
                  </a:lnTo>
                  <a:lnTo>
                    <a:pt x="475" y="116"/>
                  </a:lnTo>
                  <a:lnTo>
                    <a:pt x="476" y="103"/>
                  </a:lnTo>
                  <a:lnTo>
                    <a:pt x="475" y="87"/>
                  </a:lnTo>
                  <a:lnTo>
                    <a:pt x="469" y="75"/>
                  </a:lnTo>
                  <a:lnTo>
                    <a:pt x="464" y="63"/>
                  </a:lnTo>
                  <a:lnTo>
                    <a:pt x="455" y="52"/>
                  </a:lnTo>
                  <a:lnTo>
                    <a:pt x="444" y="43"/>
                  </a:lnTo>
                  <a:lnTo>
                    <a:pt x="432" y="36"/>
                  </a:lnTo>
                  <a:lnTo>
                    <a:pt x="418" y="32"/>
                  </a:lnTo>
                  <a:lnTo>
                    <a:pt x="403" y="31"/>
                  </a:lnTo>
                  <a:lnTo>
                    <a:pt x="389" y="32"/>
                  </a:lnTo>
                  <a:lnTo>
                    <a:pt x="375" y="36"/>
                  </a:lnTo>
                  <a:lnTo>
                    <a:pt x="363" y="43"/>
                  </a:lnTo>
                  <a:lnTo>
                    <a:pt x="352" y="52"/>
                  </a:lnTo>
                  <a:lnTo>
                    <a:pt x="343" y="63"/>
                  </a:lnTo>
                  <a:lnTo>
                    <a:pt x="336" y="75"/>
                  </a:lnTo>
                  <a:lnTo>
                    <a:pt x="332" y="87"/>
                  </a:lnTo>
                  <a:lnTo>
                    <a:pt x="331" y="103"/>
                  </a:lnTo>
                  <a:lnTo>
                    <a:pt x="332" y="116"/>
                  </a:lnTo>
                  <a:lnTo>
                    <a:pt x="336" y="128"/>
                  </a:lnTo>
                  <a:lnTo>
                    <a:pt x="341" y="139"/>
                  </a:lnTo>
                  <a:lnTo>
                    <a:pt x="348" y="150"/>
                  </a:lnTo>
                  <a:lnTo>
                    <a:pt x="355" y="159"/>
                  </a:lnTo>
                  <a:lnTo>
                    <a:pt x="366" y="166"/>
                  </a:lnTo>
                  <a:lnTo>
                    <a:pt x="377" y="171"/>
                  </a:lnTo>
                  <a:lnTo>
                    <a:pt x="389" y="175"/>
                  </a:lnTo>
                  <a:lnTo>
                    <a:pt x="391" y="270"/>
                  </a:lnTo>
                  <a:lnTo>
                    <a:pt x="251" y="194"/>
                  </a:lnTo>
                  <a:lnTo>
                    <a:pt x="258" y="180"/>
                  </a:lnTo>
                  <a:lnTo>
                    <a:pt x="261" y="166"/>
                  </a:lnTo>
                  <a:lnTo>
                    <a:pt x="265" y="150"/>
                  </a:lnTo>
                  <a:lnTo>
                    <a:pt x="267" y="134"/>
                  </a:lnTo>
                  <a:lnTo>
                    <a:pt x="265" y="119"/>
                  </a:lnTo>
                  <a:lnTo>
                    <a:pt x="263" y="107"/>
                  </a:lnTo>
                  <a:lnTo>
                    <a:pt x="259" y="95"/>
                  </a:lnTo>
                  <a:lnTo>
                    <a:pt x="256" y="82"/>
                  </a:lnTo>
                  <a:lnTo>
                    <a:pt x="249" y="70"/>
                  </a:lnTo>
                  <a:lnTo>
                    <a:pt x="243" y="59"/>
                  </a:lnTo>
                  <a:lnTo>
                    <a:pt x="235" y="48"/>
                  </a:lnTo>
                  <a:lnTo>
                    <a:pt x="227" y="39"/>
                  </a:lnTo>
                  <a:lnTo>
                    <a:pt x="217" y="31"/>
                  </a:lnTo>
                  <a:lnTo>
                    <a:pt x="208" y="23"/>
                  </a:lnTo>
                  <a:lnTo>
                    <a:pt x="196" y="16"/>
                  </a:lnTo>
                  <a:lnTo>
                    <a:pt x="185" y="11"/>
                  </a:lnTo>
                  <a:lnTo>
                    <a:pt x="172" y="6"/>
                  </a:lnTo>
                  <a:lnTo>
                    <a:pt x="160" y="4"/>
                  </a:lnTo>
                  <a:lnTo>
                    <a:pt x="148" y="0"/>
                  </a:lnTo>
                  <a:lnTo>
                    <a:pt x="133" y="0"/>
                  </a:lnTo>
                  <a:lnTo>
                    <a:pt x="119" y="0"/>
                  </a:lnTo>
                  <a:lnTo>
                    <a:pt x="107" y="4"/>
                  </a:lnTo>
                  <a:lnTo>
                    <a:pt x="94" y="6"/>
                  </a:lnTo>
                  <a:lnTo>
                    <a:pt x="82" y="11"/>
                  </a:lnTo>
                  <a:lnTo>
                    <a:pt x="69" y="16"/>
                  </a:lnTo>
                  <a:lnTo>
                    <a:pt x="59" y="23"/>
                  </a:lnTo>
                  <a:lnTo>
                    <a:pt x="48" y="31"/>
                  </a:lnTo>
                  <a:lnTo>
                    <a:pt x="39" y="39"/>
                  </a:lnTo>
                  <a:lnTo>
                    <a:pt x="30" y="48"/>
                  </a:lnTo>
                  <a:lnTo>
                    <a:pt x="23" y="59"/>
                  </a:lnTo>
                  <a:lnTo>
                    <a:pt x="16" y="70"/>
                  </a:lnTo>
                  <a:lnTo>
                    <a:pt x="11" y="82"/>
                  </a:lnTo>
                  <a:lnTo>
                    <a:pt x="7" y="95"/>
                  </a:lnTo>
                  <a:lnTo>
                    <a:pt x="4" y="107"/>
                  </a:lnTo>
                  <a:lnTo>
                    <a:pt x="2" y="119"/>
                  </a:lnTo>
                  <a:lnTo>
                    <a:pt x="0" y="134"/>
                  </a:lnTo>
                  <a:lnTo>
                    <a:pt x="2" y="146"/>
                  </a:lnTo>
                  <a:lnTo>
                    <a:pt x="4" y="160"/>
                  </a:lnTo>
                  <a:lnTo>
                    <a:pt x="7" y="173"/>
                  </a:lnTo>
                  <a:lnTo>
                    <a:pt x="11" y="185"/>
                  </a:lnTo>
                  <a:lnTo>
                    <a:pt x="16" y="196"/>
                  </a:lnTo>
                  <a:lnTo>
                    <a:pt x="23" y="206"/>
                  </a:lnTo>
                  <a:lnTo>
                    <a:pt x="30" y="217"/>
                  </a:lnTo>
                  <a:lnTo>
                    <a:pt x="39" y="226"/>
                  </a:lnTo>
                  <a:lnTo>
                    <a:pt x="48" y="235"/>
                  </a:lnTo>
                  <a:lnTo>
                    <a:pt x="59" y="244"/>
                  </a:lnTo>
                  <a:lnTo>
                    <a:pt x="69" y="249"/>
                  </a:lnTo>
                  <a:lnTo>
                    <a:pt x="82" y="254"/>
                  </a:lnTo>
                  <a:lnTo>
                    <a:pt x="94" y="260"/>
                  </a:lnTo>
                  <a:lnTo>
                    <a:pt x="107" y="263"/>
                  </a:lnTo>
                  <a:lnTo>
                    <a:pt x="119" y="265"/>
                  </a:lnTo>
                  <a:lnTo>
                    <a:pt x="133" y="265"/>
                  </a:lnTo>
                  <a:lnTo>
                    <a:pt x="149" y="265"/>
                  </a:lnTo>
                  <a:lnTo>
                    <a:pt x="164" y="262"/>
                  </a:lnTo>
                  <a:lnTo>
                    <a:pt x="178" y="258"/>
                  </a:lnTo>
                  <a:lnTo>
                    <a:pt x="192" y="253"/>
                  </a:lnTo>
                  <a:lnTo>
                    <a:pt x="204" y="244"/>
                  </a:lnTo>
                  <a:lnTo>
                    <a:pt x="217" y="235"/>
                  </a:lnTo>
                  <a:lnTo>
                    <a:pt x="227" y="226"/>
                  </a:lnTo>
                  <a:lnTo>
                    <a:pt x="238" y="215"/>
                  </a:lnTo>
                  <a:lnTo>
                    <a:pt x="377" y="292"/>
                  </a:lnTo>
                  <a:lnTo>
                    <a:pt x="307" y="322"/>
                  </a:lnTo>
                  <a:lnTo>
                    <a:pt x="300" y="315"/>
                  </a:lnTo>
                  <a:lnTo>
                    <a:pt x="291" y="308"/>
                  </a:lnTo>
                  <a:lnTo>
                    <a:pt x="281" y="304"/>
                  </a:lnTo>
                  <a:lnTo>
                    <a:pt x="268" y="302"/>
                  </a:lnTo>
                  <a:lnTo>
                    <a:pt x="259" y="304"/>
                  </a:lnTo>
                  <a:lnTo>
                    <a:pt x="251" y="306"/>
                  </a:lnTo>
                  <a:lnTo>
                    <a:pt x="242" y="311"/>
                  </a:lnTo>
                  <a:lnTo>
                    <a:pt x="235" y="317"/>
                  </a:lnTo>
                  <a:lnTo>
                    <a:pt x="229" y="324"/>
                  </a:lnTo>
                  <a:lnTo>
                    <a:pt x="224" y="333"/>
                  </a:lnTo>
                  <a:lnTo>
                    <a:pt x="222" y="342"/>
                  </a:lnTo>
                  <a:lnTo>
                    <a:pt x="220" y="350"/>
                  </a:lnTo>
                  <a:lnTo>
                    <a:pt x="222" y="361"/>
                  </a:lnTo>
                  <a:lnTo>
                    <a:pt x="224" y="370"/>
                  </a:lnTo>
                  <a:lnTo>
                    <a:pt x="229" y="379"/>
                  </a:lnTo>
                  <a:lnTo>
                    <a:pt x="235" y="386"/>
                  </a:lnTo>
                  <a:lnTo>
                    <a:pt x="242" y="391"/>
                  </a:lnTo>
                  <a:lnTo>
                    <a:pt x="251" y="397"/>
                  </a:lnTo>
                  <a:lnTo>
                    <a:pt x="259" y="398"/>
                  </a:lnTo>
                  <a:lnTo>
                    <a:pt x="268" y="400"/>
                  </a:lnTo>
                  <a:lnTo>
                    <a:pt x="279" y="398"/>
                  </a:lnTo>
                  <a:lnTo>
                    <a:pt x="288" y="397"/>
                  </a:lnTo>
                  <a:lnTo>
                    <a:pt x="297" y="391"/>
                  </a:lnTo>
                  <a:lnTo>
                    <a:pt x="304" y="386"/>
                  </a:lnTo>
                  <a:lnTo>
                    <a:pt x="309" y="379"/>
                  </a:lnTo>
                  <a:lnTo>
                    <a:pt x="315" y="370"/>
                  </a:lnTo>
                  <a:lnTo>
                    <a:pt x="316" y="361"/>
                  </a:lnTo>
                  <a:lnTo>
                    <a:pt x="318" y="350"/>
                  </a:lnTo>
                  <a:lnTo>
                    <a:pt x="316" y="345"/>
                  </a:lnTo>
                  <a:lnTo>
                    <a:pt x="386" y="315"/>
                  </a:lnTo>
                  <a:lnTo>
                    <a:pt x="347" y="443"/>
                  </a:lnTo>
                  <a:lnTo>
                    <a:pt x="331" y="438"/>
                  </a:lnTo>
                  <a:lnTo>
                    <a:pt x="315" y="436"/>
                  </a:lnTo>
                  <a:lnTo>
                    <a:pt x="297" y="438"/>
                  </a:lnTo>
                  <a:lnTo>
                    <a:pt x="279" y="443"/>
                  </a:lnTo>
                  <a:lnTo>
                    <a:pt x="263" y="452"/>
                  </a:lnTo>
                  <a:lnTo>
                    <a:pt x="251" y="462"/>
                  </a:lnTo>
                  <a:lnTo>
                    <a:pt x="238" y="477"/>
                  </a:lnTo>
                  <a:lnTo>
                    <a:pt x="231" y="493"/>
                  </a:lnTo>
                  <a:lnTo>
                    <a:pt x="226" y="509"/>
                  </a:lnTo>
                  <a:lnTo>
                    <a:pt x="224" y="528"/>
                  </a:lnTo>
                  <a:lnTo>
                    <a:pt x="226" y="546"/>
                  </a:lnTo>
                  <a:lnTo>
                    <a:pt x="231" y="562"/>
                  </a:lnTo>
                  <a:lnTo>
                    <a:pt x="238" y="578"/>
                  </a:lnTo>
                  <a:lnTo>
                    <a:pt x="251" y="592"/>
                  </a:lnTo>
                  <a:lnTo>
                    <a:pt x="263" y="603"/>
                  </a:lnTo>
                  <a:lnTo>
                    <a:pt x="279" y="612"/>
                  </a:lnTo>
                  <a:lnTo>
                    <a:pt x="297" y="617"/>
                  </a:lnTo>
                  <a:lnTo>
                    <a:pt x="315" y="619"/>
                  </a:lnTo>
                  <a:lnTo>
                    <a:pt x="332" y="617"/>
                  </a:lnTo>
                  <a:lnTo>
                    <a:pt x="350" y="612"/>
                  </a:lnTo>
                  <a:lnTo>
                    <a:pt x="366" y="603"/>
                  </a:lnTo>
                  <a:lnTo>
                    <a:pt x="379" y="592"/>
                  </a:lnTo>
                  <a:lnTo>
                    <a:pt x="391" y="578"/>
                  </a:lnTo>
                  <a:lnTo>
                    <a:pt x="398" y="562"/>
                  </a:lnTo>
                  <a:lnTo>
                    <a:pt x="403" y="546"/>
                  </a:lnTo>
                  <a:lnTo>
                    <a:pt x="405" y="528"/>
                  </a:lnTo>
                  <a:lnTo>
                    <a:pt x="405" y="516"/>
                  </a:lnTo>
                  <a:lnTo>
                    <a:pt x="403" y="505"/>
                  </a:lnTo>
                  <a:lnTo>
                    <a:pt x="400" y="496"/>
                  </a:lnTo>
                  <a:lnTo>
                    <a:pt x="396" y="486"/>
                  </a:lnTo>
                  <a:lnTo>
                    <a:pt x="391" y="477"/>
                  </a:lnTo>
                  <a:lnTo>
                    <a:pt x="384" y="468"/>
                  </a:lnTo>
                  <a:lnTo>
                    <a:pt x="377" y="461"/>
                  </a:lnTo>
                  <a:lnTo>
                    <a:pt x="368" y="454"/>
                  </a:lnTo>
                  <a:lnTo>
                    <a:pt x="411" y="315"/>
                  </a:lnTo>
                  <a:lnTo>
                    <a:pt x="501" y="393"/>
                  </a:lnTo>
                  <a:lnTo>
                    <a:pt x="494" y="404"/>
                  </a:lnTo>
                  <a:lnTo>
                    <a:pt x="489" y="416"/>
                  </a:lnTo>
                  <a:lnTo>
                    <a:pt x="487" y="430"/>
                  </a:lnTo>
                  <a:lnTo>
                    <a:pt x="485" y="445"/>
                  </a:lnTo>
                  <a:lnTo>
                    <a:pt x="487" y="462"/>
                  </a:lnTo>
                  <a:lnTo>
                    <a:pt x="492" y="480"/>
                  </a:lnTo>
                  <a:lnTo>
                    <a:pt x="501" y="496"/>
                  </a:lnTo>
                  <a:lnTo>
                    <a:pt x="512" y="509"/>
                  </a:lnTo>
                  <a:lnTo>
                    <a:pt x="526" y="519"/>
                  </a:lnTo>
                  <a:lnTo>
                    <a:pt x="540" y="528"/>
                  </a:lnTo>
                  <a:lnTo>
                    <a:pt x="558" y="534"/>
                  </a:lnTo>
                  <a:lnTo>
                    <a:pt x="576" y="535"/>
                  </a:lnTo>
                  <a:lnTo>
                    <a:pt x="595" y="534"/>
                  </a:lnTo>
                  <a:lnTo>
                    <a:pt x="611" y="528"/>
                  </a:lnTo>
                  <a:lnTo>
                    <a:pt x="627" y="519"/>
                  </a:lnTo>
                  <a:lnTo>
                    <a:pt x="642" y="509"/>
                  </a:lnTo>
                  <a:lnTo>
                    <a:pt x="652" y="496"/>
                  </a:lnTo>
                  <a:lnTo>
                    <a:pt x="661" y="480"/>
                  </a:lnTo>
                  <a:lnTo>
                    <a:pt x="666" y="462"/>
                  </a:lnTo>
                  <a:lnTo>
                    <a:pt x="668" y="445"/>
                  </a:lnTo>
                  <a:lnTo>
                    <a:pt x="666" y="427"/>
                  </a:lnTo>
                  <a:lnTo>
                    <a:pt x="661" y="409"/>
                  </a:lnTo>
                  <a:lnTo>
                    <a:pt x="652" y="393"/>
                  </a:lnTo>
                  <a:lnTo>
                    <a:pt x="642" y="381"/>
                  </a:lnTo>
                  <a:lnTo>
                    <a:pt x="627" y="368"/>
                  </a:lnTo>
                  <a:lnTo>
                    <a:pt x="611" y="361"/>
                  </a:lnTo>
                  <a:lnTo>
                    <a:pt x="595" y="356"/>
                  </a:lnTo>
                  <a:lnTo>
                    <a:pt x="576" y="354"/>
                  </a:lnTo>
                  <a:lnTo>
                    <a:pt x="560" y="354"/>
                  </a:lnTo>
                  <a:lnTo>
                    <a:pt x="546" y="359"/>
                  </a:lnTo>
                  <a:lnTo>
                    <a:pt x="531" y="366"/>
                  </a:lnTo>
                  <a:lnTo>
                    <a:pt x="519" y="374"/>
                  </a:lnTo>
                  <a:lnTo>
                    <a:pt x="428" y="297"/>
                  </a:lnTo>
                  <a:lnTo>
                    <a:pt x="542" y="253"/>
                  </a:lnTo>
                  <a:close/>
                  <a:moveTo>
                    <a:pt x="615" y="132"/>
                  </a:moveTo>
                  <a:lnTo>
                    <a:pt x="615" y="132"/>
                  </a:lnTo>
                  <a:lnTo>
                    <a:pt x="629" y="134"/>
                  </a:lnTo>
                  <a:lnTo>
                    <a:pt x="642" y="137"/>
                  </a:lnTo>
                  <a:lnTo>
                    <a:pt x="652" y="144"/>
                  </a:lnTo>
                  <a:lnTo>
                    <a:pt x="663" y="151"/>
                  </a:lnTo>
                  <a:lnTo>
                    <a:pt x="670" y="162"/>
                  </a:lnTo>
                  <a:lnTo>
                    <a:pt x="677" y="173"/>
                  </a:lnTo>
                  <a:lnTo>
                    <a:pt x="681" y="185"/>
                  </a:lnTo>
                  <a:lnTo>
                    <a:pt x="682" y="199"/>
                  </a:lnTo>
                  <a:lnTo>
                    <a:pt x="681" y="212"/>
                  </a:lnTo>
                  <a:lnTo>
                    <a:pt x="677" y="224"/>
                  </a:lnTo>
                  <a:lnTo>
                    <a:pt x="670" y="235"/>
                  </a:lnTo>
                  <a:lnTo>
                    <a:pt x="663" y="246"/>
                  </a:lnTo>
                  <a:lnTo>
                    <a:pt x="652" y="253"/>
                  </a:lnTo>
                  <a:lnTo>
                    <a:pt x="642" y="260"/>
                  </a:lnTo>
                  <a:lnTo>
                    <a:pt x="629" y="263"/>
                  </a:lnTo>
                  <a:lnTo>
                    <a:pt x="615" y="265"/>
                  </a:lnTo>
                  <a:lnTo>
                    <a:pt x="602" y="263"/>
                  </a:lnTo>
                  <a:lnTo>
                    <a:pt x="590" y="260"/>
                  </a:lnTo>
                  <a:lnTo>
                    <a:pt x="578" y="253"/>
                  </a:lnTo>
                  <a:lnTo>
                    <a:pt x="569" y="246"/>
                  </a:lnTo>
                  <a:lnTo>
                    <a:pt x="560" y="235"/>
                  </a:lnTo>
                  <a:lnTo>
                    <a:pt x="555" y="224"/>
                  </a:lnTo>
                  <a:lnTo>
                    <a:pt x="551" y="212"/>
                  </a:lnTo>
                  <a:lnTo>
                    <a:pt x="549" y="199"/>
                  </a:lnTo>
                  <a:lnTo>
                    <a:pt x="551" y="185"/>
                  </a:lnTo>
                  <a:lnTo>
                    <a:pt x="555" y="173"/>
                  </a:lnTo>
                  <a:lnTo>
                    <a:pt x="560" y="162"/>
                  </a:lnTo>
                  <a:lnTo>
                    <a:pt x="569" y="151"/>
                  </a:lnTo>
                  <a:lnTo>
                    <a:pt x="578" y="144"/>
                  </a:lnTo>
                  <a:lnTo>
                    <a:pt x="590" y="137"/>
                  </a:lnTo>
                  <a:lnTo>
                    <a:pt x="602" y="134"/>
                  </a:lnTo>
                  <a:lnTo>
                    <a:pt x="615" y="132"/>
                  </a:lnTo>
                  <a:close/>
                  <a:moveTo>
                    <a:pt x="133" y="240"/>
                  </a:moveTo>
                  <a:lnTo>
                    <a:pt x="133" y="240"/>
                  </a:lnTo>
                  <a:lnTo>
                    <a:pt x="123" y="240"/>
                  </a:lnTo>
                  <a:lnTo>
                    <a:pt x="112" y="238"/>
                  </a:lnTo>
                  <a:lnTo>
                    <a:pt x="91" y="233"/>
                  </a:lnTo>
                  <a:lnTo>
                    <a:pt x="73" y="222"/>
                  </a:lnTo>
                  <a:lnTo>
                    <a:pt x="57" y="210"/>
                  </a:lnTo>
                  <a:lnTo>
                    <a:pt x="44" y="194"/>
                  </a:lnTo>
                  <a:lnTo>
                    <a:pt x="34" y="175"/>
                  </a:lnTo>
                  <a:lnTo>
                    <a:pt x="27" y="155"/>
                  </a:lnTo>
                  <a:lnTo>
                    <a:pt x="27" y="144"/>
                  </a:lnTo>
                  <a:lnTo>
                    <a:pt x="25" y="134"/>
                  </a:lnTo>
                  <a:lnTo>
                    <a:pt x="27" y="121"/>
                  </a:lnTo>
                  <a:lnTo>
                    <a:pt x="27" y="111"/>
                  </a:lnTo>
                  <a:lnTo>
                    <a:pt x="34" y="91"/>
                  </a:lnTo>
                  <a:lnTo>
                    <a:pt x="44" y="73"/>
                  </a:lnTo>
                  <a:lnTo>
                    <a:pt x="57" y="57"/>
                  </a:lnTo>
                  <a:lnTo>
                    <a:pt x="73" y="43"/>
                  </a:lnTo>
                  <a:lnTo>
                    <a:pt x="91" y="34"/>
                  </a:lnTo>
                  <a:lnTo>
                    <a:pt x="112" y="27"/>
                  </a:lnTo>
                  <a:lnTo>
                    <a:pt x="123" y="25"/>
                  </a:lnTo>
                  <a:lnTo>
                    <a:pt x="133" y="25"/>
                  </a:lnTo>
                  <a:lnTo>
                    <a:pt x="144" y="25"/>
                  </a:lnTo>
                  <a:lnTo>
                    <a:pt x="155" y="27"/>
                  </a:lnTo>
                  <a:lnTo>
                    <a:pt x="174" y="34"/>
                  </a:lnTo>
                  <a:lnTo>
                    <a:pt x="194" y="43"/>
                  </a:lnTo>
                  <a:lnTo>
                    <a:pt x="210" y="57"/>
                  </a:lnTo>
                  <a:lnTo>
                    <a:pt x="222" y="73"/>
                  </a:lnTo>
                  <a:lnTo>
                    <a:pt x="233" y="91"/>
                  </a:lnTo>
                  <a:lnTo>
                    <a:pt x="238" y="111"/>
                  </a:lnTo>
                  <a:lnTo>
                    <a:pt x="240" y="121"/>
                  </a:lnTo>
                  <a:lnTo>
                    <a:pt x="242" y="134"/>
                  </a:lnTo>
                  <a:lnTo>
                    <a:pt x="240" y="144"/>
                  </a:lnTo>
                  <a:lnTo>
                    <a:pt x="238" y="155"/>
                  </a:lnTo>
                  <a:lnTo>
                    <a:pt x="233" y="175"/>
                  </a:lnTo>
                  <a:lnTo>
                    <a:pt x="222" y="194"/>
                  </a:lnTo>
                  <a:lnTo>
                    <a:pt x="210" y="210"/>
                  </a:lnTo>
                  <a:lnTo>
                    <a:pt x="194" y="222"/>
                  </a:lnTo>
                  <a:lnTo>
                    <a:pt x="174" y="233"/>
                  </a:lnTo>
                  <a:lnTo>
                    <a:pt x="155" y="238"/>
                  </a:lnTo>
                  <a:lnTo>
                    <a:pt x="144" y="240"/>
                  </a:lnTo>
                  <a:lnTo>
                    <a:pt x="133" y="240"/>
                  </a:lnTo>
                  <a:close/>
                  <a:moveTo>
                    <a:pt x="380" y="528"/>
                  </a:moveTo>
                  <a:lnTo>
                    <a:pt x="380" y="528"/>
                  </a:lnTo>
                  <a:lnTo>
                    <a:pt x="380" y="541"/>
                  </a:lnTo>
                  <a:lnTo>
                    <a:pt x="375" y="553"/>
                  </a:lnTo>
                  <a:lnTo>
                    <a:pt x="370" y="564"/>
                  </a:lnTo>
                  <a:lnTo>
                    <a:pt x="361" y="574"/>
                  </a:lnTo>
                  <a:lnTo>
                    <a:pt x="352" y="582"/>
                  </a:lnTo>
                  <a:lnTo>
                    <a:pt x="341" y="589"/>
                  </a:lnTo>
                  <a:lnTo>
                    <a:pt x="329" y="592"/>
                  </a:lnTo>
                  <a:lnTo>
                    <a:pt x="315" y="594"/>
                  </a:lnTo>
                  <a:lnTo>
                    <a:pt x="302" y="592"/>
                  </a:lnTo>
                  <a:lnTo>
                    <a:pt x="290" y="589"/>
                  </a:lnTo>
                  <a:lnTo>
                    <a:pt x="277" y="582"/>
                  </a:lnTo>
                  <a:lnTo>
                    <a:pt x="268" y="574"/>
                  </a:lnTo>
                  <a:lnTo>
                    <a:pt x="259" y="564"/>
                  </a:lnTo>
                  <a:lnTo>
                    <a:pt x="254" y="553"/>
                  </a:lnTo>
                  <a:lnTo>
                    <a:pt x="249" y="541"/>
                  </a:lnTo>
                  <a:lnTo>
                    <a:pt x="249" y="528"/>
                  </a:lnTo>
                  <a:lnTo>
                    <a:pt x="249" y="514"/>
                  </a:lnTo>
                  <a:lnTo>
                    <a:pt x="254" y="502"/>
                  </a:lnTo>
                  <a:lnTo>
                    <a:pt x="259" y="491"/>
                  </a:lnTo>
                  <a:lnTo>
                    <a:pt x="268" y="480"/>
                  </a:lnTo>
                  <a:lnTo>
                    <a:pt x="277" y="473"/>
                  </a:lnTo>
                  <a:lnTo>
                    <a:pt x="290" y="466"/>
                  </a:lnTo>
                  <a:lnTo>
                    <a:pt x="302" y="462"/>
                  </a:lnTo>
                  <a:lnTo>
                    <a:pt x="315" y="461"/>
                  </a:lnTo>
                  <a:lnTo>
                    <a:pt x="329" y="462"/>
                  </a:lnTo>
                  <a:lnTo>
                    <a:pt x="341" y="466"/>
                  </a:lnTo>
                  <a:lnTo>
                    <a:pt x="352" y="473"/>
                  </a:lnTo>
                  <a:lnTo>
                    <a:pt x="361" y="480"/>
                  </a:lnTo>
                  <a:lnTo>
                    <a:pt x="370" y="491"/>
                  </a:lnTo>
                  <a:lnTo>
                    <a:pt x="375" y="502"/>
                  </a:lnTo>
                  <a:lnTo>
                    <a:pt x="380" y="514"/>
                  </a:lnTo>
                  <a:lnTo>
                    <a:pt x="380" y="528"/>
                  </a:lnTo>
                  <a:close/>
                  <a:moveTo>
                    <a:pt x="576" y="407"/>
                  </a:moveTo>
                  <a:lnTo>
                    <a:pt x="576" y="407"/>
                  </a:lnTo>
                  <a:lnTo>
                    <a:pt x="585" y="407"/>
                  </a:lnTo>
                  <a:lnTo>
                    <a:pt x="592" y="409"/>
                  </a:lnTo>
                  <a:lnTo>
                    <a:pt x="597" y="413"/>
                  </a:lnTo>
                  <a:lnTo>
                    <a:pt x="602" y="418"/>
                  </a:lnTo>
                  <a:lnTo>
                    <a:pt x="608" y="423"/>
                  </a:lnTo>
                  <a:lnTo>
                    <a:pt x="611" y="430"/>
                  </a:lnTo>
                  <a:lnTo>
                    <a:pt x="613" y="438"/>
                  </a:lnTo>
                  <a:lnTo>
                    <a:pt x="615" y="445"/>
                  </a:lnTo>
                  <a:lnTo>
                    <a:pt x="613" y="452"/>
                  </a:lnTo>
                  <a:lnTo>
                    <a:pt x="611" y="459"/>
                  </a:lnTo>
                  <a:lnTo>
                    <a:pt x="608" y="466"/>
                  </a:lnTo>
                  <a:lnTo>
                    <a:pt x="602" y="471"/>
                  </a:lnTo>
                  <a:lnTo>
                    <a:pt x="597" y="477"/>
                  </a:lnTo>
                  <a:lnTo>
                    <a:pt x="592" y="478"/>
                  </a:lnTo>
                  <a:lnTo>
                    <a:pt x="585" y="482"/>
                  </a:lnTo>
                  <a:lnTo>
                    <a:pt x="576" y="482"/>
                  </a:lnTo>
                  <a:lnTo>
                    <a:pt x="569" y="482"/>
                  </a:lnTo>
                  <a:lnTo>
                    <a:pt x="562" y="478"/>
                  </a:lnTo>
                  <a:lnTo>
                    <a:pt x="555" y="477"/>
                  </a:lnTo>
                  <a:lnTo>
                    <a:pt x="549" y="471"/>
                  </a:lnTo>
                  <a:lnTo>
                    <a:pt x="546" y="466"/>
                  </a:lnTo>
                  <a:lnTo>
                    <a:pt x="542" y="459"/>
                  </a:lnTo>
                  <a:lnTo>
                    <a:pt x="539" y="452"/>
                  </a:lnTo>
                  <a:lnTo>
                    <a:pt x="539" y="445"/>
                  </a:lnTo>
                  <a:lnTo>
                    <a:pt x="539" y="438"/>
                  </a:lnTo>
                  <a:lnTo>
                    <a:pt x="542" y="430"/>
                  </a:lnTo>
                  <a:lnTo>
                    <a:pt x="546" y="423"/>
                  </a:lnTo>
                  <a:lnTo>
                    <a:pt x="549" y="418"/>
                  </a:lnTo>
                  <a:lnTo>
                    <a:pt x="555" y="413"/>
                  </a:lnTo>
                  <a:lnTo>
                    <a:pt x="562" y="409"/>
                  </a:lnTo>
                  <a:lnTo>
                    <a:pt x="569" y="407"/>
                  </a:lnTo>
                  <a:lnTo>
                    <a:pt x="576" y="407"/>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grpSp>
        <p:nvGrpSpPr>
          <p:cNvPr id="13" name="Group 40"/>
          <p:cNvGrpSpPr>
            <a:grpSpLocks/>
          </p:cNvGrpSpPr>
          <p:nvPr/>
        </p:nvGrpSpPr>
        <p:grpSpPr bwMode="auto">
          <a:xfrm>
            <a:off x="4436991" y="5147052"/>
            <a:ext cx="300971" cy="280568"/>
            <a:chOff x="4804" y="2570"/>
            <a:chExt cx="823" cy="632"/>
          </a:xfrm>
          <a:solidFill>
            <a:srgbClr val="0070C0"/>
          </a:solidFill>
        </p:grpSpPr>
        <p:sp>
          <p:nvSpPr>
            <p:cNvPr id="41015" name="Freeform 41"/>
            <p:cNvSpPr>
              <a:spLocks noEditPoints="1"/>
            </p:cNvSpPr>
            <p:nvPr/>
          </p:nvSpPr>
          <p:spPr bwMode="auto">
            <a:xfrm>
              <a:off x="4804" y="2570"/>
              <a:ext cx="823" cy="632"/>
            </a:xfrm>
            <a:custGeom>
              <a:avLst/>
              <a:gdLst>
                <a:gd name="T0" fmla="*/ 823 w 823"/>
                <a:gd name="T1" fmla="*/ 632 h 632"/>
                <a:gd name="T2" fmla="*/ 0 w 823"/>
                <a:gd name="T3" fmla="*/ 632 h 632"/>
                <a:gd name="T4" fmla="*/ 0 w 823"/>
                <a:gd name="T5" fmla="*/ 0 h 632"/>
                <a:gd name="T6" fmla="*/ 823 w 823"/>
                <a:gd name="T7" fmla="*/ 0 h 632"/>
                <a:gd name="T8" fmla="*/ 823 w 823"/>
                <a:gd name="T9" fmla="*/ 632 h 632"/>
                <a:gd name="T10" fmla="*/ 801 w 823"/>
                <a:gd name="T11" fmla="*/ 70 h 632"/>
                <a:gd name="T12" fmla="*/ 23 w 823"/>
                <a:gd name="T13" fmla="*/ 70 h 632"/>
                <a:gd name="T14" fmla="*/ 23 w 823"/>
                <a:gd name="T15" fmla="*/ 605 h 632"/>
                <a:gd name="T16" fmla="*/ 801 w 823"/>
                <a:gd name="T17" fmla="*/ 605 h 632"/>
                <a:gd name="T18" fmla="*/ 801 w 823"/>
                <a:gd name="T19" fmla="*/ 70 h 6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3"/>
                <a:gd name="T31" fmla="*/ 0 h 632"/>
                <a:gd name="T32" fmla="*/ 823 w 823"/>
                <a:gd name="T33" fmla="*/ 632 h 6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3" h="632">
                  <a:moveTo>
                    <a:pt x="823" y="632"/>
                  </a:moveTo>
                  <a:lnTo>
                    <a:pt x="0" y="632"/>
                  </a:lnTo>
                  <a:lnTo>
                    <a:pt x="0" y="0"/>
                  </a:lnTo>
                  <a:lnTo>
                    <a:pt x="823" y="0"/>
                  </a:lnTo>
                  <a:lnTo>
                    <a:pt x="823" y="632"/>
                  </a:lnTo>
                  <a:close/>
                  <a:moveTo>
                    <a:pt x="801" y="70"/>
                  </a:moveTo>
                  <a:lnTo>
                    <a:pt x="23" y="70"/>
                  </a:lnTo>
                  <a:lnTo>
                    <a:pt x="23" y="605"/>
                  </a:lnTo>
                  <a:lnTo>
                    <a:pt x="801" y="605"/>
                  </a:lnTo>
                  <a:lnTo>
                    <a:pt x="801" y="7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41016" name="Rectangle 42"/>
            <p:cNvSpPr>
              <a:spLocks noChangeArrowheads="1"/>
            </p:cNvSpPr>
            <p:nvPr/>
          </p:nvSpPr>
          <p:spPr bwMode="auto">
            <a:xfrm>
              <a:off x="4876" y="2681"/>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41017" name="Rectangle 43"/>
            <p:cNvSpPr>
              <a:spLocks noChangeArrowheads="1"/>
            </p:cNvSpPr>
            <p:nvPr/>
          </p:nvSpPr>
          <p:spPr bwMode="auto">
            <a:xfrm>
              <a:off x="4876" y="2768"/>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41018" name="Rectangle 44"/>
            <p:cNvSpPr>
              <a:spLocks noChangeArrowheads="1"/>
            </p:cNvSpPr>
            <p:nvPr/>
          </p:nvSpPr>
          <p:spPr bwMode="auto">
            <a:xfrm>
              <a:off x="4876" y="2806"/>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41019" name="Rectangle 45"/>
            <p:cNvSpPr>
              <a:spLocks noChangeArrowheads="1"/>
            </p:cNvSpPr>
            <p:nvPr/>
          </p:nvSpPr>
          <p:spPr bwMode="auto">
            <a:xfrm>
              <a:off x="4876" y="2844"/>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41020" name="Rectangle 46"/>
            <p:cNvSpPr>
              <a:spLocks noChangeArrowheads="1"/>
            </p:cNvSpPr>
            <p:nvPr/>
          </p:nvSpPr>
          <p:spPr bwMode="auto">
            <a:xfrm>
              <a:off x="4876" y="2883"/>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41021" name="Rectangle 47"/>
            <p:cNvSpPr>
              <a:spLocks noChangeArrowheads="1"/>
            </p:cNvSpPr>
            <p:nvPr/>
          </p:nvSpPr>
          <p:spPr bwMode="auto">
            <a:xfrm>
              <a:off x="4876" y="2921"/>
              <a:ext cx="261"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41022" name="Rectangle 48"/>
            <p:cNvSpPr>
              <a:spLocks noChangeArrowheads="1"/>
            </p:cNvSpPr>
            <p:nvPr/>
          </p:nvSpPr>
          <p:spPr bwMode="auto">
            <a:xfrm>
              <a:off x="4876" y="3002"/>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41023" name="Rectangle 49"/>
            <p:cNvSpPr>
              <a:spLocks noChangeArrowheads="1"/>
            </p:cNvSpPr>
            <p:nvPr/>
          </p:nvSpPr>
          <p:spPr bwMode="auto">
            <a:xfrm>
              <a:off x="4876" y="3041"/>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41024" name="Rectangle 50"/>
            <p:cNvSpPr>
              <a:spLocks noChangeArrowheads="1"/>
            </p:cNvSpPr>
            <p:nvPr/>
          </p:nvSpPr>
          <p:spPr bwMode="auto">
            <a:xfrm>
              <a:off x="4876" y="3080"/>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41025" name="Rectangle 51"/>
            <p:cNvSpPr>
              <a:spLocks noChangeArrowheads="1"/>
            </p:cNvSpPr>
            <p:nvPr/>
          </p:nvSpPr>
          <p:spPr bwMode="auto">
            <a:xfrm>
              <a:off x="4876" y="3118"/>
              <a:ext cx="261"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41026" name="Freeform 52"/>
            <p:cNvSpPr>
              <a:spLocks noEditPoints="1"/>
            </p:cNvSpPr>
            <p:nvPr/>
          </p:nvSpPr>
          <p:spPr bwMode="auto">
            <a:xfrm>
              <a:off x="5323" y="2699"/>
              <a:ext cx="255" cy="196"/>
            </a:xfrm>
            <a:custGeom>
              <a:avLst/>
              <a:gdLst>
                <a:gd name="T0" fmla="*/ 255 w 255"/>
                <a:gd name="T1" fmla="*/ 196 h 196"/>
                <a:gd name="T2" fmla="*/ 0 w 255"/>
                <a:gd name="T3" fmla="*/ 196 h 196"/>
                <a:gd name="T4" fmla="*/ 0 w 255"/>
                <a:gd name="T5" fmla="*/ 0 h 196"/>
                <a:gd name="T6" fmla="*/ 255 w 255"/>
                <a:gd name="T7" fmla="*/ 0 h 196"/>
                <a:gd name="T8" fmla="*/ 255 w 255"/>
                <a:gd name="T9" fmla="*/ 196 h 196"/>
                <a:gd name="T10" fmla="*/ 255 w 255"/>
                <a:gd name="T11" fmla="*/ 196 h 196"/>
                <a:gd name="T12" fmla="*/ 17 w 255"/>
                <a:gd name="T13" fmla="*/ 180 h 196"/>
                <a:gd name="T14" fmla="*/ 238 w 255"/>
                <a:gd name="T15" fmla="*/ 180 h 196"/>
                <a:gd name="T16" fmla="*/ 238 w 255"/>
                <a:gd name="T17" fmla="*/ 17 h 196"/>
                <a:gd name="T18" fmla="*/ 17 w 255"/>
                <a:gd name="T19" fmla="*/ 17 h 196"/>
                <a:gd name="T20" fmla="*/ 17 w 255"/>
                <a:gd name="T21" fmla="*/ 180 h 196"/>
                <a:gd name="T22" fmla="*/ 17 w 255"/>
                <a:gd name="T23" fmla="*/ 180 h 1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96"/>
                <a:gd name="T38" fmla="*/ 255 w 255"/>
                <a:gd name="T39" fmla="*/ 196 h 1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96">
                  <a:moveTo>
                    <a:pt x="255" y="196"/>
                  </a:moveTo>
                  <a:lnTo>
                    <a:pt x="0" y="196"/>
                  </a:lnTo>
                  <a:lnTo>
                    <a:pt x="0" y="0"/>
                  </a:lnTo>
                  <a:lnTo>
                    <a:pt x="255" y="0"/>
                  </a:lnTo>
                  <a:lnTo>
                    <a:pt x="255" y="196"/>
                  </a:lnTo>
                  <a:close/>
                  <a:moveTo>
                    <a:pt x="17" y="180"/>
                  </a:moveTo>
                  <a:lnTo>
                    <a:pt x="238" y="180"/>
                  </a:lnTo>
                  <a:lnTo>
                    <a:pt x="238" y="17"/>
                  </a:lnTo>
                  <a:lnTo>
                    <a:pt x="17" y="17"/>
                  </a:lnTo>
                  <a:lnTo>
                    <a:pt x="17" y="18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41027" name="Freeform 53"/>
            <p:cNvSpPr>
              <a:spLocks noEditPoints="1"/>
            </p:cNvSpPr>
            <p:nvPr/>
          </p:nvSpPr>
          <p:spPr bwMode="auto">
            <a:xfrm>
              <a:off x="5323" y="2996"/>
              <a:ext cx="255" cy="128"/>
            </a:xfrm>
            <a:custGeom>
              <a:avLst/>
              <a:gdLst>
                <a:gd name="T0" fmla="*/ 255 w 255"/>
                <a:gd name="T1" fmla="*/ 128 h 128"/>
                <a:gd name="T2" fmla="*/ 0 w 255"/>
                <a:gd name="T3" fmla="*/ 128 h 128"/>
                <a:gd name="T4" fmla="*/ 0 w 255"/>
                <a:gd name="T5" fmla="*/ 0 h 128"/>
                <a:gd name="T6" fmla="*/ 255 w 255"/>
                <a:gd name="T7" fmla="*/ 0 h 128"/>
                <a:gd name="T8" fmla="*/ 255 w 255"/>
                <a:gd name="T9" fmla="*/ 128 h 128"/>
                <a:gd name="T10" fmla="*/ 255 w 255"/>
                <a:gd name="T11" fmla="*/ 128 h 128"/>
                <a:gd name="T12" fmla="*/ 17 w 255"/>
                <a:gd name="T13" fmla="*/ 111 h 128"/>
                <a:gd name="T14" fmla="*/ 238 w 255"/>
                <a:gd name="T15" fmla="*/ 111 h 128"/>
                <a:gd name="T16" fmla="*/ 238 w 255"/>
                <a:gd name="T17" fmla="*/ 18 h 128"/>
                <a:gd name="T18" fmla="*/ 17 w 255"/>
                <a:gd name="T19" fmla="*/ 18 h 128"/>
                <a:gd name="T20" fmla="*/ 17 w 255"/>
                <a:gd name="T21" fmla="*/ 111 h 128"/>
                <a:gd name="T22" fmla="*/ 17 w 255"/>
                <a:gd name="T23" fmla="*/ 111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28"/>
                <a:gd name="T38" fmla="*/ 255 w 255"/>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28">
                  <a:moveTo>
                    <a:pt x="255" y="128"/>
                  </a:moveTo>
                  <a:lnTo>
                    <a:pt x="0" y="128"/>
                  </a:lnTo>
                  <a:lnTo>
                    <a:pt x="0" y="0"/>
                  </a:lnTo>
                  <a:lnTo>
                    <a:pt x="255" y="0"/>
                  </a:lnTo>
                  <a:lnTo>
                    <a:pt x="255" y="128"/>
                  </a:lnTo>
                  <a:close/>
                  <a:moveTo>
                    <a:pt x="17" y="111"/>
                  </a:moveTo>
                  <a:lnTo>
                    <a:pt x="238" y="111"/>
                  </a:lnTo>
                  <a:lnTo>
                    <a:pt x="238" y="18"/>
                  </a:lnTo>
                  <a:lnTo>
                    <a:pt x="17" y="18"/>
                  </a:lnTo>
                  <a:lnTo>
                    <a:pt x="17" y="111"/>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sp>
        <p:nvSpPr>
          <p:cNvPr id="149" name="Rounded Rectangle 148"/>
          <p:cNvSpPr>
            <a:spLocks noChangeArrowheads="1"/>
          </p:cNvSpPr>
          <p:nvPr/>
        </p:nvSpPr>
        <p:spPr bwMode="auto">
          <a:xfrm>
            <a:off x="3303588" y="3865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150" name="Rounded Rectangle 149"/>
          <p:cNvSpPr>
            <a:spLocks noChangeArrowheads="1"/>
          </p:cNvSpPr>
          <p:nvPr/>
        </p:nvSpPr>
        <p:spPr bwMode="auto">
          <a:xfrm>
            <a:off x="3303588" y="408940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Juniper</a:t>
            </a:r>
          </a:p>
        </p:txBody>
      </p:sp>
      <p:sp>
        <p:nvSpPr>
          <p:cNvPr id="151" name="Rounded Rectangle 150"/>
          <p:cNvSpPr>
            <a:spLocks noChangeArrowheads="1"/>
          </p:cNvSpPr>
          <p:nvPr/>
        </p:nvSpPr>
        <p:spPr bwMode="auto">
          <a:xfrm>
            <a:off x="3303588" y="47688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Windows</a:t>
            </a:r>
          </a:p>
        </p:txBody>
      </p:sp>
      <p:sp>
        <p:nvSpPr>
          <p:cNvPr id="152" name="Rounded Rectangle 151"/>
          <p:cNvSpPr>
            <a:spLocks noChangeArrowheads="1"/>
          </p:cNvSpPr>
          <p:nvPr/>
        </p:nvSpPr>
        <p:spPr bwMode="auto">
          <a:xfrm>
            <a:off x="3303588" y="5897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Hyper-V </a:t>
            </a:r>
          </a:p>
        </p:txBody>
      </p:sp>
      <p:sp>
        <p:nvSpPr>
          <p:cNvPr id="153" name="Rounded Rectangle 152"/>
          <p:cNvSpPr>
            <a:spLocks noChangeArrowheads="1"/>
          </p:cNvSpPr>
          <p:nvPr/>
        </p:nvSpPr>
        <p:spPr bwMode="auto">
          <a:xfrm>
            <a:off x="3303588" y="61198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KVM</a:t>
            </a:r>
          </a:p>
        </p:txBody>
      </p:sp>
      <p:sp>
        <p:nvSpPr>
          <p:cNvPr id="154" name="Rounded Rectangle 153"/>
          <p:cNvSpPr>
            <a:spLocks noChangeArrowheads="1"/>
          </p:cNvSpPr>
          <p:nvPr/>
        </p:nvSpPr>
        <p:spPr bwMode="auto">
          <a:xfrm>
            <a:off x="3303588" y="56753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PowerVM</a:t>
            </a:r>
          </a:p>
        </p:txBody>
      </p:sp>
      <p:sp>
        <p:nvSpPr>
          <p:cNvPr id="155" name="Rounded Rectangle 154"/>
          <p:cNvSpPr>
            <a:spLocks noChangeArrowheads="1"/>
          </p:cNvSpPr>
          <p:nvPr/>
        </p:nvSpPr>
        <p:spPr bwMode="auto">
          <a:xfrm>
            <a:off x="3303588" y="49926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AIX</a:t>
            </a:r>
          </a:p>
        </p:txBody>
      </p:sp>
      <p:sp>
        <p:nvSpPr>
          <p:cNvPr id="156" name="Rounded Rectangle 155"/>
          <p:cNvSpPr>
            <a:spLocks noChangeArrowheads="1"/>
          </p:cNvSpPr>
          <p:nvPr/>
        </p:nvSpPr>
        <p:spPr bwMode="auto">
          <a:xfrm>
            <a:off x="3303588" y="54467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Linux</a:t>
            </a:r>
          </a:p>
        </p:txBody>
      </p:sp>
      <p:sp>
        <p:nvSpPr>
          <p:cNvPr id="157" name="Rounded Rectangle 156"/>
          <p:cNvSpPr>
            <a:spLocks noChangeArrowheads="1"/>
          </p:cNvSpPr>
          <p:nvPr/>
        </p:nvSpPr>
        <p:spPr bwMode="auto">
          <a:xfrm>
            <a:off x="3303588" y="521970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 i</a:t>
            </a:r>
          </a:p>
        </p:txBody>
      </p:sp>
      <p:sp>
        <p:nvSpPr>
          <p:cNvPr id="158" name="Rounded Rectangle 157"/>
          <p:cNvSpPr>
            <a:spLocks noChangeArrowheads="1"/>
          </p:cNvSpPr>
          <p:nvPr/>
        </p:nvSpPr>
        <p:spPr bwMode="auto">
          <a:xfrm>
            <a:off x="3303588" y="63420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VMware</a:t>
            </a:r>
          </a:p>
        </p:txBody>
      </p:sp>
      <p:sp>
        <p:nvSpPr>
          <p:cNvPr id="159" name="Rounded Rectangle 158"/>
          <p:cNvSpPr>
            <a:spLocks noChangeArrowheads="1"/>
          </p:cNvSpPr>
          <p:nvPr/>
        </p:nvSpPr>
        <p:spPr bwMode="auto">
          <a:xfrm>
            <a:off x="3303588" y="43068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Cisco</a:t>
            </a:r>
          </a:p>
        </p:txBody>
      </p:sp>
      <p:sp>
        <p:nvSpPr>
          <p:cNvPr id="160" name="Rounded Rectangle 159"/>
          <p:cNvSpPr>
            <a:spLocks noChangeArrowheads="1"/>
          </p:cNvSpPr>
          <p:nvPr/>
        </p:nvSpPr>
        <p:spPr bwMode="auto">
          <a:xfrm>
            <a:off x="3303588" y="45275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Brocade</a:t>
            </a:r>
          </a:p>
        </p:txBody>
      </p:sp>
      <p:sp>
        <p:nvSpPr>
          <p:cNvPr id="910431" name="Rounded Rectangle 12"/>
          <p:cNvSpPr>
            <a:spLocks noChangeArrowheads="1"/>
          </p:cNvSpPr>
          <p:nvPr/>
        </p:nvSpPr>
        <p:spPr bwMode="auto">
          <a:xfrm>
            <a:off x="5273675" y="3865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910432" name="Rounded Rectangle 14"/>
          <p:cNvSpPr>
            <a:spLocks noChangeArrowheads="1"/>
          </p:cNvSpPr>
          <p:nvPr/>
        </p:nvSpPr>
        <p:spPr bwMode="auto">
          <a:xfrm>
            <a:off x="5273675" y="408940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Juniper</a:t>
            </a:r>
          </a:p>
        </p:txBody>
      </p:sp>
      <p:sp>
        <p:nvSpPr>
          <p:cNvPr id="163" name="Rounded Rectangle 15"/>
          <p:cNvSpPr>
            <a:spLocks noChangeArrowheads="1"/>
          </p:cNvSpPr>
          <p:nvPr/>
        </p:nvSpPr>
        <p:spPr bwMode="auto">
          <a:xfrm>
            <a:off x="5273675" y="47688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Windows</a:t>
            </a:r>
          </a:p>
        </p:txBody>
      </p:sp>
      <p:sp>
        <p:nvSpPr>
          <p:cNvPr id="164" name="Rounded Rectangle 16"/>
          <p:cNvSpPr>
            <a:spLocks noChangeArrowheads="1"/>
          </p:cNvSpPr>
          <p:nvPr/>
        </p:nvSpPr>
        <p:spPr bwMode="auto">
          <a:xfrm>
            <a:off x="5273675" y="5897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Hyper-V </a:t>
            </a:r>
          </a:p>
        </p:txBody>
      </p:sp>
      <p:sp>
        <p:nvSpPr>
          <p:cNvPr id="165" name="Rounded Rectangle 17"/>
          <p:cNvSpPr>
            <a:spLocks noChangeArrowheads="1"/>
          </p:cNvSpPr>
          <p:nvPr/>
        </p:nvSpPr>
        <p:spPr bwMode="auto">
          <a:xfrm>
            <a:off x="5273675" y="61198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KVM</a:t>
            </a:r>
          </a:p>
        </p:txBody>
      </p:sp>
      <p:sp>
        <p:nvSpPr>
          <p:cNvPr id="910436" name="Rounded Rectangle 18"/>
          <p:cNvSpPr>
            <a:spLocks noChangeArrowheads="1"/>
          </p:cNvSpPr>
          <p:nvPr/>
        </p:nvSpPr>
        <p:spPr bwMode="auto">
          <a:xfrm>
            <a:off x="5273675" y="56753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a:solidFill>
                  <a:srgbClr val="FFFFFF"/>
                </a:solidFill>
              </a:rPr>
              <a:t>PowerVM</a:t>
            </a:r>
          </a:p>
        </p:txBody>
      </p:sp>
      <p:sp>
        <p:nvSpPr>
          <p:cNvPr id="910437" name="Rounded Rectangle 19"/>
          <p:cNvSpPr>
            <a:spLocks noChangeArrowheads="1"/>
          </p:cNvSpPr>
          <p:nvPr/>
        </p:nvSpPr>
        <p:spPr bwMode="auto">
          <a:xfrm>
            <a:off x="5273675" y="4997450"/>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AIX</a:t>
            </a:r>
          </a:p>
        </p:txBody>
      </p:sp>
      <p:sp>
        <p:nvSpPr>
          <p:cNvPr id="168" name="Rounded Rectangle 20"/>
          <p:cNvSpPr>
            <a:spLocks noChangeArrowheads="1"/>
          </p:cNvSpPr>
          <p:nvPr/>
        </p:nvSpPr>
        <p:spPr bwMode="auto">
          <a:xfrm>
            <a:off x="5273675" y="54467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Linux</a:t>
            </a:r>
          </a:p>
        </p:txBody>
      </p:sp>
      <p:sp>
        <p:nvSpPr>
          <p:cNvPr id="910439" name="Rounded Rectangle 21"/>
          <p:cNvSpPr>
            <a:spLocks noChangeArrowheads="1"/>
          </p:cNvSpPr>
          <p:nvPr/>
        </p:nvSpPr>
        <p:spPr bwMode="auto">
          <a:xfrm>
            <a:off x="5273675" y="52212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 i</a:t>
            </a:r>
          </a:p>
        </p:txBody>
      </p:sp>
      <p:sp>
        <p:nvSpPr>
          <p:cNvPr id="170" name="Rounded Rectangle 22"/>
          <p:cNvSpPr>
            <a:spLocks noChangeArrowheads="1"/>
          </p:cNvSpPr>
          <p:nvPr/>
        </p:nvSpPr>
        <p:spPr bwMode="auto">
          <a:xfrm>
            <a:off x="5273675" y="63420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VMware</a:t>
            </a:r>
          </a:p>
        </p:txBody>
      </p:sp>
      <p:sp>
        <p:nvSpPr>
          <p:cNvPr id="44084" name="Rounded Rectangle 23"/>
          <p:cNvSpPr>
            <a:spLocks noChangeArrowheads="1"/>
          </p:cNvSpPr>
          <p:nvPr/>
        </p:nvSpPr>
        <p:spPr bwMode="auto">
          <a:xfrm>
            <a:off x="5273675" y="43068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Cisco</a:t>
            </a:r>
          </a:p>
        </p:txBody>
      </p:sp>
      <p:sp>
        <p:nvSpPr>
          <p:cNvPr id="4" name="Rounded Rectangle 24"/>
          <p:cNvSpPr>
            <a:spLocks noChangeArrowheads="1"/>
          </p:cNvSpPr>
          <p:nvPr/>
        </p:nvSpPr>
        <p:spPr bwMode="auto">
          <a:xfrm>
            <a:off x="5273675" y="45275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Brocade</a:t>
            </a:r>
          </a:p>
        </p:txBody>
      </p:sp>
      <p:sp>
        <p:nvSpPr>
          <p:cNvPr id="910443" name="TextBox 231"/>
          <p:cNvSpPr txBox="1">
            <a:spLocks noChangeArrowheads="1"/>
          </p:cNvSpPr>
          <p:nvPr/>
        </p:nvSpPr>
        <p:spPr bwMode="auto">
          <a:xfrm>
            <a:off x="6813550" y="1816100"/>
            <a:ext cx="19462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2" tIns="45701" rIns="91402" bIns="45701">
            <a:spAutoFit/>
          </a:bodyPr>
          <a:lstStyle>
            <a:lvl1pPr defTabSz="457200" eaLnBrk="0" hangingPunct="0">
              <a:defRPr>
                <a:solidFill>
                  <a:schemeClr val="tx1"/>
                </a:solidFill>
                <a:latin typeface="Arial" pitchFamily="34" charset="0"/>
                <a:ea typeface="MS PGothic" pitchFamily="34" charset="-128"/>
              </a:defRPr>
            </a:lvl1pPr>
            <a:lvl2pPr marL="557213" indent="-214313" defTabSz="457200" eaLnBrk="0" hangingPunct="0">
              <a:defRPr>
                <a:solidFill>
                  <a:schemeClr val="tx1"/>
                </a:solidFill>
                <a:latin typeface="Arial" pitchFamily="34" charset="0"/>
                <a:ea typeface="MS PGothic" pitchFamily="34" charset="-128"/>
              </a:defRPr>
            </a:lvl2pPr>
            <a:lvl3pPr marL="857250" indent="-171450" defTabSz="457200" eaLnBrk="0" hangingPunct="0">
              <a:defRPr>
                <a:solidFill>
                  <a:schemeClr val="tx1"/>
                </a:solidFill>
                <a:latin typeface="Arial" pitchFamily="34" charset="0"/>
                <a:ea typeface="MS PGothic" pitchFamily="34" charset="-128"/>
              </a:defRPr>
            </a:lvl3pPr>
            <a:lvl4pPr marL="1200150" indent="-171450" defTabSz="457200" eaLnBrk="0" hangingPunct="0">
              <a:defRPr>
                <a:solidFill>
                  <a:schemeClr val="tx1"/>
                </a:solidFill>
                <a:latin typeface="Arial" pitchFamily="34" charset="0"/>
                <a:ea typeface="MS PGothic" pitchFamily="34" charset="-128"/>
              </a:defRPr>
            </a:lvl4pPr>
            <a:lvl5pPr marL="1543050" indent="-171450" defTabSz="457200" eaLnBrk="0" hangingPunct="0">
              <a:defRPr>
                <a:solidFill>
                  <a:schemeClr val="tx1"/>
                </a:solidFill>
                <a:latin typeface="Arial" pitchFamily="34" charset="0"/>
                <a:ea typeface="MS PGothic" pitchFamily="34" charset="-128"/>
              </a:defRPr>
            </a:lvl5pPr>
            <a:lvl6pPr marL="2000250" indent="-17145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b="1">
                <a:solidFill>
                  <a:srgbClr val="808080"/>
                </a:solidFill>
              </a:rPr>
              <a:t>UCS</a:t>
            </a:r>
          </a:p>
        </p:txBody>
      </p:sp>
      <p:sp>
        <p:nvSpPr>
          <p:cNvPr id="910444" name="Freeform 134"/>
          <p:cNvSpPr>
            <a:spLocks noEditPoints="1"/>
          </p:cNvSpPr>
          <p:nvPr/>
        </p:nvSpPr>
        <p:spPr bwMode="auto">
          <a:xfrm>
            <a:off x="4375150" y="6081713"/>
            <a:ext cx="428625" cy="319087"/>
          </a:xfrm>
          <a:custGeom>
            <a:avLst/>
            <a:gdLst>
              <a:gd name="T0" fmla="*/ 0 w 703"/>
              <a:gd name="T1" fmla="*/ 0 h 458"/>
              <a:gd name="T2" fmla="*/ 0 w 703"/>
              <a:gd name="T3" fmla="*/ 0 h 458"/>
              <a:gd name="T4" fmla="*/ 0 w 703"/>
              <a:gd name="T5" fmla="*/ 0 h 458"/>
              <a:gd name="T6" fmla="*/ 0 w 703"/>
              <a:gd name="T7" fmla="*/ 0 h 458"/>
              <a:gd name="T8" fmla="*/ 0 w 703"/>
              <a:gd name="T9" fmla="*/ 0 h 458"/>
              <a:gd name="T10" fmla="*/ 0 w 703"/>
              <a:gd name="T11" fmla="*/ 0 h 458"/>
              <a:gd name="T12" fmla="*/ 0 w 703"/>
              <a:gd name="T13" fmla="*/ 0 h 458"/>
              <a:gd name="T14" fmla="*/ 0 w 703"/>
              <a:gd name="T15" fmla="*/ 0 h 458"/>
              <a:gd name="T16" fmla="*/ 0 w 703"/>
              <a:gd name="T17" fmla="*/ 0 h 458"/>
              <a:gd name="T18" fmla="*/ 0 w 703"/>
              <a:gd name="T19" fmla="*/ 0 h 458"/>
              <a:gd name="T20" fmla="*/ 0 w 703"/>
              <a:gd name="T21" fmla="*/ 0 h 458"/>
              <a:gd name="T22" fmla="*/ 0 w 703"/>
              <a:gd name="T23" fmla="*/ 0 h 458"/>
              <a:gd name="T24" fmla="*/ 0 w 703"/>
              <a:gd name="T25" fmla="*/ 0 h 458"/>
              <a:gd name="T26" fmla="*/ 0 w 703"/>
              <a:gd name="T27" fmla="*/ 0 h 458"/>
              <a:gd name="T28" fmla="*/ 0 w 703"/>
              <a:gd name="T29" fmla="*/ 0 h 458"/>
              <a:gd name="T30" fmla="*/ 0 w 703"/>
              <a:gd name="T31" fmla="*/ 0 h 458"/>
              <a:gd name="T32" fmla="*/ 0 w 703"/>
              <a:gd name="T33" fmla="*/ 0 h 458"/>
              <a:gd name="T34" fmla="*/ 0 w 703"/>
              <a:gd name="T35" fmla="*/ 0 h 458"/>
              <a:gd name="T36" fmla="*/ 0 w 703"/>
              <a:gd name="T37" fmla="*/ 0 h 458"/>
              <a:gd name="T38" fmla="*/ 0 w 703"/>
              <a:gd name="T39" fmla="*/ 0 h 458"/>
              <a:gd name="T40" fmla="*/ 0 w 703"/>
              <a:gd name="T41" fmla="*/ 0 h 458"/>
              <a:gd name="T42" fmla="*/ 0 w 703"/>
              <a:gd name="T43" fmla="*/ 0 h 458"/>
              <a:gd name="T44" fmla="*/ 0 w 703"/>
              <a:gd name="T45" fmla="*/ 0 h 458"/>
              <a:gd name="T46" fmla="*/ 0 w 703"/>
              <a:gd name="T47" fmla="*/ 0 h 458"/>
              <a:gd name="T48" fmla="*/ 0 w 703"/>
              <a:gd name="T49" fmla="*/ 0 h 458"/>
              <a:gd name="T50" fmla="*/ 0 w 703"/>
              <a:gd name="T51" fmla="*/ 0 h 458"/>
              <a:gd name="T52" fmla="*/ 0 w 703"/>
              <a:gd name="T53" fmla="*/ 0 h 458"/>
              <a:gd name="T54" fmla="*/ 0 w 703"/>
              <a:gd name="T55" fmla="*/ 0 h 458"/>
              <a:gd name="T56" fmla="*/ 0 w 703"/>
              <a:gd name="T57" fmla="*/ 0 h 458"/>
              <a:gd name="T58" fmla="*/ 0 w 703"/>
              <a:gd name="T59" fmla="*/ 0 h 458"/>
              <a:gd name="T60" fmla="*/ 0 w 703"/>
              <a:gd name="T61" fmla="*/ 0 h 458"/>
              <a:gd name="T62" fmla="*/ 0 w 703"/>
              <a:gd name="T63" fmla="*/ 0 h 458"/>
              <a:gd name="T64" fmla="*/ 0 w 703"/>
              <a:gd name="T65" fmla="*/ 0 h 458"/>
              <a:gd name="T66" fmla="*/ 0 w 703"/>
              <a:gd name="T67" fmla="*/ 0 h 458"/>
              <a:gd name="T68" fmla="*/ 0 w 703"/>
              <a:gd name="T69" fmla="*/ 0 h 458"/>
              <a:gd name="T70" fmla="*/ 0 w 703"/>
              <a:gd name="T71" fmla="*/ 0 h 458"/>
              <a:gd name="T72" fmla="*/ 0 w 703"/>
              <a:gd name="T73" fmla="*/ 0 h 458"/>
              <a:gd name="T74" fmla="*/ 0 w 703"/>
              <a:gd name="T75" fmla="*/ 0 h 458"/>
              <a:gd name="T76" fmla="*/ 0 w 703"/>
              <a:gd name="T77" fmla="*/ 0 h 458"/>
              <a:gd name="T78" fmla="*/ 0 w 703"/>
              <a:gd name="T79" fmla="*/ 0 h 458"/>
              <a:gd name="T80" fmla="*/ 0 w 703"/>
              <a:gd name="T81" fmla="*/ 0 h 458"/>
              <a:gd name="T82" fmla="*/ 0 w 703"/>
              <a:gd name="T83" fmla="*/ 0 h 458"/>
              <a:gd name="T84" fmla="*/ 0 w 703"/>
              <a:gd name="T85" fmla="*/ 0 h 458"/>
              <a:gd name="T86" fmla="*/ 0 w 703"/>
              <a:gd name="T87" fmla="*/ 0 h 458"/>
              <a:gd name="T88" fmla="*/ 0 w 703"/>
              <a:gd name="T89" fmla="*/ 0 h 458"/>
              <a:gd name="T90" fmla="*/ 0 w 703"/>
              <a:gd name="T91" fmla="*/ 0 h 458"/>
              <a:gd name="T92" fmla="*/ 0 w 703"/>
              <a:gd name="T93" fmla="*/ 0 h 458"/>
              <a:gd name="T94" fmla="*/ 0 w 703"/>
              <a:gd name="T95" fmla="*/ 0 h 458"/>
              <a:gd name="T96" fmla="*/ 0 w 703"/>
              <a:gd name="T97" fmla="*/ 0 h 458"/>
              <a:gd name="T98" fmla="*/ 0 w 703"/>
              <a:gd name="T99" fmla="*/ 0 h 458"/>
              <a:gd name="T100" fmla="*/ 0 w 703"/>
              <a:gd name="T101" fmla="*/ 0 h 458"/>
              <a:gd name="T102" fmla="*/ 0 w 703"/>
              <a:gd name="T103" fmla="*/ 0 h 458"/>
              <a:gd name="T104" fmla="*/ 0 w 703"/>
              <a:gd name="T105" fmla="*/ 0 h 458"/>
              <a:gd name="T106" fmla="*/ 0 w 703"/>
              <a:gd name="T107" fmla="*/ 0 h 458"/>
              <a:gd name="T108" fmla="*/ 0 w 703"/>
              <a:gd name="T109" fmla="*/ 0 h 458"/>
              <a:gd name="T110" fmla="*/ 0 w 703"/>
              <a:gd name="T111" fmla="*/ 0 h 458"/>
              <a:gd name="T112" fmla="*/ 0 w 703"/>
              <a:gd name="T113" fmla="*/ 0 h 458"/>
              <a:gd name="T114" fmla="*/ 0 w 703"/>
              <a:gd name="T115" fmla="*/ 0 h 458"/>
              <a:gd name="T116" fmla="*/ 0 w 703"/>
              <a:gd name="T117" fmla="*/ 0 h 458"/>
              <a:gd name="T118" fmla="*/ 0 w 703"/>
              <a:gd name="T119" fmla="*/ 0 h 458"/>
              <a:gd name="T120" fmla="*/ 0 w 703"/>
              <a:gd name="T121" fmla="*/ 0 h 458"/>
              <a:gd name="T122" fmla="*/ 0 w 703"/>
              <a:gd name="T123" fmla="*/ 0 h 4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03"/>
              <a:gd name="T187" fmla="*/ 0 h 458"/>
              <a:gd name="T188" fmla="*/ 703 w 703"/>
              <a:gd name="T189" fmla="*/ 458 h 4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03" h="458">
                <a:moveTo>
                  <a:pt x="703" y="215"/>
                </a:moveTo>
                <a:lnTo>
                  <a:pt x="703" y="215"/>
                </a:lnTo>
                <a:lnTo>
                  <a:pt x="701" y="212"/>
                </a:lnTo>
                <a:lnTo>
                  <a:pt x="701" y="211"/>
                </a:lnTo>
                <a:lnTo>
                  <a:pt x="700" y="208"/>
                </a:lnTo>
                <a:lnTo>
                  <a:pt x="698" y="207"/>
                </a:lnTo>
                <a:lnTo>
                  <a:pt x="531" y="107"/>
                </a:lnTo>
                <a:lnTo>
                  <a:pt x="531" y="106"/>
                </a:lnTo>
                <a:lnTo>
                  <a:pt x="530" y="106"/>
                </a:lnTo>
                <a:lnTo>
                  <a:pt x="530" y="105"/>
                </a:lnTo>
                <a:lnTo>
                  <a:pt x="527" y="104"/>
                </a:lnTo>
                <a:lnTo>
                  <a:pt x="357" y="2"/>
                </a:lnTo>
                <a:lnTo>
                  <a:pt x="355" y="2"/>
                </a:lnTo>
                <a:lnTo>
                  <a:pt x="354" y="0"/>
                </a:lnTo>
                <a:lnTo>
                  <a:pt x="353" y="0"/>
                </a:lnTo>
                <a:lnTo>
                  <a:pt x="352" y="0"/>
                </a:lnTo>
                <a:lnTo>
                  <a:pt x="351" y="0"/>
                </a:lnTo>
                <a:lnTo>
                  <a:pt x="346" y="2"/>
                </a:lnTo>
                <a:lnTo>
                  <a:pt x="266" y="49"/>
                </a:lnTo>
                <a:lnTo>
                  <a:pt x="175" y="104"/>
                </a:lnTo>
                <a:lnTo>
                  <a:pt x="172" y="107"/>
                </a:lnTo>
                <a:lnTo>
                  <a:pt x="5" y="207"/>
                </a:lnTo>
                <a:lnTo>
                  <a:pt x="2" y="208"/>
                </a:lnTo>
                <a:lnTo>
                  <a:pt x="2" y="209"/>
                </a:lnTo>
                <a:lnTo>
                  <a:pt x="1" y="211"/>
                </a:lnTo>
                <a:lnTo>
                  <a:pt x="0" y="215"/>
                </a:lnTo>
                <a:lnTo>
                  <a:pt x="0" y="346"/>
                </a:lnTo>
                <a:lnTo>
                  <a:pt x="0" y="349"/>
                </a:lnTo>
                <a:lnTo>
                  <a:pt x="1" y="351"/>
                </a:lnTo>
                <a:lnTo>
                  <a:pt x="4" y="353"/>
                </a:lnTo>
                <a:lnTo>
                  <a:pt x="5" y="356"/>
                </a:lnTo>
                <a:lnTo>
                  <a:pt x="175" y="457"/>
                </a:lnTo>
                <a:lnTo>
                  <a:pt x="177" y="458"/>
                </a:lnTo>
                <a:lnTo>
                  <a:pt x="178" y="458"/>
                </a:lnTo>
                <a:lnTo>
                  <a:pt x="181" y="458"/>
                </a:lnTo>
                <a:lnTo>
                  <a:pt x="185" y="458"/>
                </a:lnTo>
                <a:lnTo>
                  <a:pt x="186" y="458"/>
                </a:lnTo>
                <a:lnTo>
                  <a:pt x="186" y="457"/>
                </a:lnTo>
                <a:lnTo>
                  <a:pt x="352" y="359"/>
                </a:lnTo>
                <a:lnTo>
                  <a:pt x="517" y="457"/>
                </a:lnTo>
                <a:lnTo>
                  <a:pt x="519" y="458"/>
                </a:lnTo>
                <a:lnTo>
                  <a:pt x="521" y="458"/>
                </a:lnTo>
                <a:lnTo>
                  <a:pt x="523" y="458"/>
                </a:lnTo>
                <a:lnTo>
                  <a:pt x="526" y="458"/>
                </a:lnTo>
                <a:lnTo>
                  <a:pt x="527" y="457"/>
                </a:lnTo>
                <a:lnTo>
                  <a:pt x="698" y="356"/>
                </a:lnTo>
                <a:lnTo>
                  <a:pt x="700" y="353"/>
                </a:lnTo>
                <a:lnTo>
                  <a:pt x="701" y="351"/>
                </a:lnTo>
                <a:lnTo>
                  <a:pt x="703" y="349"/>
                </a:lnTo>
                <a:lnTo>
                  <a:pt x="703" y="346"/>
                </a:lnTo>
                <a:lnTo>
                  <a:pt x="703" y="215"/>
                </a:lnTo>
                <a:close/>
                <a:moveTo>
                  <a:pt x="331" y="215"/>
                </a:moveTo>
                <a:lnTo>
                  <a:pt x="243" y="269"/>
                </a:lnTo>
                <a:lnTo>
                  <a:pt x="201" y="243"/>
                </a:lnTo>
                <a:lnTo>
                  <a:pt x="289" y="191"/>
                </a:lnTo>
                <a:lnTo>
                  <a:pt x="331" y="215"/>
                </a:lnTo>
                <a:close/>
                <a:moveTo>
                  <a:pt x="341" y="234"/>
                </a:moveTo>
                <a:lnTo>
                  <a:pt x="341" y="327"/>
                </a:lnTo>
                <a:lnTo>
                  <a:pt x="264" y="280"/>
                </a:lnTo>
                <a:lnTo>
                  <a:pt x="341" y="234"/>
                </a:lnTo>
                <a:close/>
                <a:moveTo>
                  <a:pt x="352" y="201"/>
                </a:moveTo>
                <a:lnTo>
                  <a:pt x="311" y="178"/>
                </a:lnTo>
                <a:lnTo>
                  <a:pt x="352" y="154"/>
                </a:lnTo>
                <a:lnTo>
                  <a:pt x="391" y="178"/>
                </a:lnTo>
                <a:lnTo>
                  <a:pt x="352" y="201"/>
                </a:lnTo>
                <a:close/>
                <a:moveTo>
                  <a:pt x="269" y="179"/>
                </a:moveTo>
                <a:lnTo>
                  <a:pt x="192" y="225"/>
                </a:lnTo>
                <a:lnTo>
                  <a:pt x="192" y="133"/>
                </a:lnTo>
                <a:lnTo>
                  <a:pt x="269" y="179"/>
                </a:lnTo>
                <a:close/>
                <a:moveTo>
                  <a:pt x="413" y="191"/>
                </a:moveTo>
                <a:lnTo>
                  <a:pt x="502" y="243"/>
                </a:lnTo>
                <a:lnTo>
                  <a:pt x="460" y="269"/>
                </a:lnTo>
                <a:lnTo>
                  <a:pt x="372" y="215"/>
                </a:lnTo>
                <a:lnTo>
                  <a:pt x="413" y="191"/>
                </a:lnTo>
                <a:close/>
                <a:moveTo>
                  <a:pt x="434" y="179"/>
                </a:moveTo>
                <a:lnTo>
                  <a:pt x="512" y="133"/>
                </a:lnTo>
                <a:lnTo>
                  <a:pt x="512" y="225"/>
                </a:lnTo>
                <a:lnTo>
                  <a:pt x="434" y="179"/>
                </a:lnTo>
                <a:close/>
                <a:moveTo>
                  <a:pt x="502" y="112"/>
                </a:moveTo>
                <a:lnTo>
                  <a:pt x="412" y="165"/>
                </a:lnTo>
                <a:lnTo>
                  <a:pt x="362" y="136"/>
                </a:lnTo>
                <a:lnTo>
                  <a:pt x="362" y="29"/>
                </a:lnTo>
                <a:lnTo>
                  <a:pt x="502" y="112"/>
                </a:lnTo>
                <a:close/>
                <a:moveTo>
                  <a:pt x="341" y="29"/>
                </a:moveTo>
                <a:lnTo>
                  <a:pt x="341" y="136"/>
                </a:lnTo>
                <a:lnTo>
                  <a:pt x="292" y="165"/>
                </a:lnTo>
                <a:lnTo>
                  <a:pt x="201" y="112"/>
                </a:lnTo>
                <a:lnTo>
                  <a:pt x="275" y="69"/>
                </a:lnTo>
                <a:lnTo>
                  <a:pt x="341" y="29"/>
                </a:lnTo>
                <a:close/>
                <a:moveTo>
                  <a:pt x="362" y="327"/>
                </a:moveTo>
                <a:lnTo>
                  <a:pt x="362" y="234"/>
                </a:lnTo>
                <a:lnTo>
                  <a:pt x="440" y="280"/>
                </a:lnTo>
                <a:lnTo>
                  <a:pt x="425" y="288"/>
                </a:lnTo>
                <a:lnTo>
                  <a:pt x="362" y="327"/>
                </a:lnTo>
                <a:close/>
                <a:moveTo>
                  <a:pt x="171" y="430"/>
                </a:moveTo>
                <a:lnTo>
                  <a:pt x="21" y="341"/>
                </a:lnTo>
                <a:lnTo>
                  <a:pt x="21" y="234"/>
                </a:lnTo>
                <a:lnTo>
                  <a:pt x="171" y="323"/>
                </a:lnTo>
                <a:lnTo>
                  <a:pt x="171" y="430"/>
                </a:lnTo>
                <a:close/>
                <a:moveTo>
                  <a:pt x="181" y="305"/>
                </a:moveTo>
                <a:lnTo>
                  <a:pt x="30" y="215"/>
                </a:lnTo>
                <a:lnTo>
                  <a:pt x="171" y="133"/>
                </a:lnTo>
                <a:lnTo>
                  <a:pt x="171" y="243"/>
                </a:lnTo>
                <a:lnTo>
                  <a:pt x="171" y="244"/>
                </a:lnTo>
                <a:lnTo>
                  <a:pt x="171" y="245"/>
                </a:lnTo>
                <a:lnTo>
                  <a:pt x="171" y="247"/>
                </a:lnTo>
                <a:lnTo>
                  <a:pt x="172" y="248"/>
                </a:lnTo>
                <a:lnTo>
                  <a:pt x="173" y="250"/>
                </a:lnTo>
                <a:lnTo>
                  <a:pt x="175" y="252"/>
                </a:lnTo>
                <a:lnTo>
                  <a:pt x="223" y="280"/>
                </a:lnTo>
                <a:lnTo>
                  <a:pt x="181" y="305"/>
                </a:lnTo>
                <a:close/>
                <a:moveTo>
                  <a:pt x="192" y="323"/>
                </a:moveTo>
                <a:lnTo>
                  <a:pt x="243" y="292"/>
                </a:lnTo>
                <a:lnTo>
                  <a:pt x="332" y="345"/>
                </a:lnTo>
                <a:lnTo>
                  <a:pt x="192" y="430"/>
                </a:lnTo>
                <a:lnTo>
                  <a:pt x="192" y="323"/>
                </a:lnTo>
                <a:close/>
                <a:moveTo>
                  <a:pt x="512" y="430"/>
                </a:moveTo>
                <a:lnTo>
                  <a:pt x="371" y="345"/>
                </a:lnTo>
                <a:lnTo>
                  <a:pt x="439" y="305"/>
                </a:lnTo>
                <a:lnTo>
                  <a:pt x="460" y="292"/>
                </a:lnTo>
                <a:lnTo>
                  <a:pt x="512" y="323"/>
                </a:lnTo>
                <a:lnTo>
                  <a:pt x="512" y="430"/>
                </a:lnTo>
                <a:close/>
                <a:moveTo>
                  <a:pt x="521" y="305"/>
                </a:moveTo>
                <a:lnTo>
                  <a:pt x="481" y="280"/>
                </a:lnTo>
                <a:lnTo>
                  <a:pt x="527" y="252"/>
                </a:lnTo>
                <a:lnTo>
                  <a:pt x="530" y="251"/>
                </a:lnTo>
                <a:lnTo>
                  <a:pt x="530" y="250"/>
                </a:lnTo>
                <a:lnTo>
                  <a:pt x="531" y="250"/>
                </a:lnTo>
                <a:lnTo>
                  <a:pt x="531" y="249"/>
                </a:lnTo>
                <a:lnTo>
                  <a:pt x="532" y="248"/>
                </a:lnTo>
                <a:lnTo>
                  <a:pt x="532" y="247"/>
                </a:lnTo>
                <a:lnTo>
                  <a:pt x="532" y="245"/>
                </a:lnTo>
                <a:lnTo>
                  <a:pt x="532" y="244"/>
                </a:lnTo>
                <a:lnTo>
                  <a:pt x="533" y="244"/>
                </a:lnTo>
                <a:lnTo>
                  <a:pt x="533" y="243"/>
                </a:lnTo>
                <a:lnTo>
                  <a:pt x="533" y="133"/>
                </a:lnTo>
                <a:lnTo>
                  <a:pt x="672" y="215"/>
                </a:lnTo>
                <a:lnTo>
                  <a:pt x="521" y="305"/>
                </a:lnTo>
                <a:close/>
                <a:moveTo>
                  <a:pt x="682" y="341"/>
                </a:moveTo>
                <a:lnTo>
                  <a:pt x="532" y="430"/>
                </a:lnTo>
                <a:lnTo>
                  <a:pt x="532" y="323"/>
                </a:lnTo>
                <a:lnTo>
                  <a:pt x="682" y="234"/>
                </a:lnTo>
                <a:lnTo>
                  <a:pt x="682" y="341"/>
                </a:lnTo>
                <a:close/>
              </a:path>
            </a:pathLst>
          </a:custGeom>
          <a:solidFill>
            <a:srgbClr val="0060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145" name="Rounded Rectangle 9"/>
          <p:cNvSpPr>
            <a:spLocks noChangeArrowheads="1"/>
          </p:cNvSpPr>
          <p:nvPr/>
        </p:nvSpPr>
        <p:spPr bwMode="auto">
          <a:xfrm>
            <a:off x="3302000" y="197326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700" b="1">
                <a:solidFill>
                  <a:srgbClr val="FFFFFF"/>
                </a:solidFill>
              </a:rPr>
              <a:t>Virtualization</a:t>
            </a:r>
          </a:p>
        </p:txBody>
      </p:sp>
      <p:sp>
        <p:nvSpPr>
          <p:cNvPr id="146" name="Rounded Rectangle 10"/>
          <p:cNvSpPr>
            <a:spLocks noChangeArrowheads="1"/>
          </p:cNvSpPr>
          <p:nvPr/>
        </p:nvSpPr>
        <p:spPr bwMode="auto">
          <a:xfrm>
            <a:off x="3302000" y="15414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Storage</a:t>
            </a:r>
          </a:p>
        </p:txBody>
      </p:sp>
      <p:sp>
        <p:nvSpPr>
          <p:cNvPr id="147" name="Rounded Rectangle 11"/>
          <p:cNvSpPr>
            <a:spLocks noChangeArrowheads="1"/>
          </p:cNvSpPr>
          <p:nvPr/>
        </p:nvSpPr>
        <p:spPr bwMode="auto">
          <a:xfrm>
            <a:off x="3302000" y="17526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Network</a:t>
            </a:r>
          </a:p>
        </p:txBody>
      </p:sp>
      <p:sp>
        <p:nvSpPr>
          <p:cNvPr id="166" name="Rounded Rectangle 165"/>
          <p:cNvSpPr>
            <a:spLocks noChangeArrowheads="1"/>
          </p:cNvSpPr>
          <p:nvPr/>
        </p:nvSpPr>
        <p:spPr bwMode="auto">
          <a:xfrm>
            <a:off x="3302000" y="13192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Compute</a:t>
            </a:r>
          </a:p>
        </p:txBody>
      </p:sp>
      <p:sp>
        <p:nvSpPr>
          <p:cNvPr id="167" name="Rounded Rectangle 166"/>
          <p:cNvSpPr>
            <a:spLocks noChangeArrowheads="1"/>
          </p:cNvSpPr>
          <p:nvPr/>
        </p:nvSpPr>
        <p:spPr bwMode="auto">
          <a:xfrm>
            <a:off x="3309938" y="197326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700" b="1">
                <a:solidFill>
                  <a:srgbClr val="FFFFFF"/>
                </a:solidFill>
              </a:rPr>
              <a:t>Virtualization</a:t>
            </a:r>
          </a:p>
        </p:txBody>
      </p:sp>
      <p:sp>
        <p:nvSpPr>
          <p:cNvPr id="169" name="Rounded Rectangle 168"/>
          <p:cNvSpPr>
            <a:spLocks noChangeArrowheads="1"/>
          </p:cNvSpPr>
          <p:nvPr/>
        </p:nvSpPr>
        <p:spPr bwMode="auto">
          <a:xfrm>
            <a:off x="3302000" y="15414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Storage</a:t>
            </a:r>
          </a:p>
        </p:txBody>
      </p:sp>
      <p:sp>
        <p:nvSpPr>
          <p:cNvPr id="171" name="Rounded Rectangle 170"/>
          <p:cNvSpPr>
            <a:spLocks noChangeArrowheads="1"/>
          </p:cNvSpPr>
          <p:nvPr/>
        </p:nvSpPr>
        <p:spPr bwMode="auto">
          <a:xfrm>
            <a:off x="3302000" y="1757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Network</a:t>
            </a:r>
          </a:p>
        </p:txBody>
      </p:sp>
      <p:sp>
        <p:nvSpPr>
          <p:cNvPr id="177" name="Rounded Rectangle 10"/>
          <p:cNvSpPr>
            <a:spLocks noChangeArrowheads="1"/>
          </p:cNvSpPr>
          <p:nvPr/>
        </p:nvSpPr>
        <p:spPr bwMode="auto">
          <a:xfrm>
            <a:off x="5273675" y="13192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Compute</a:t>
            </a:r>
          </a:p>
        </p:txBody>
      </p:sp>
      <p:sp>
        <p:nvSpPr>
          <p:cNvPr id="178" name="Rounded Rectangle 9"/>
          <p:cNvSpPr>
            <a:spLocks noChangeArrowheads="1"/>
          </p:cNvSpPr>
          <p:nvPr/>
        </p:nvSpPr>
        <p:spPr bwMode="auto">
          <a:xfrm>
            <a:off x="5264150" y="19796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700" b="1">
                <a:solidFill>
                  <a:srgbClr val="FFFFFF"/>
                </a:solidFill>
              </a:rPr>
              <a:t>Virtualization</a:t>
            </a:r>
          </a:p>
        </p:txBody>
      </p:sp>
      <p:sp>
        <p:nvSpPr>
          <p:cNvPr id="179" name="Rounded Rectangle 10"/>
          <p:cNvSpPr>
            <a:spLocks noChangeArrowheads="1"/>
          </p:cNvSpPr>
          <p:nvPr/>
        </p:nvSpPr>
        <p:spPr bwMode="auto">
          <a:xfrm>
            <a:off x="5264150" y="15414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Storage</a:t>
            </a:r>
          </a:p>
        </p:txBody>
      </p:sp>
      <p:sp>
        <p:nvSpPr>
          <p:cNvPr id="180" name="Rounded Rectangle 11"/>
          <p:cNvSpPr>
            <a:spLocks noChangeArrowheads="1"/>
          </p:cNvSpPr>
          <p:nvPr/>
        </p:nvSpPr>
        <p:spPr bwMode="auto">
          <a:xfrm>
            <a:off x="5264150" y="17526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Network</a:t>
            </a:r>
          </a:p>
        </p:txBody>
      </p:sp>
      <p:sp>
        <p:nvSpPr>
          <p:cNvPr id="181" name="Rounded Rectangle 180"/>
          <p:cNvSpPr>
            <a:spLocks noChangeArrowheads="1"/>
          </p:cNvSpPr>
          <p:nvPr/>
        </p:nvSpPr>
        <p:spPr bwMode="auto">
          <a:xfrm>
            <a:off x="5273675" y="13192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Compute</a:t>
            </a:r>
          </a:p>
        </p:txBody>
      </p:sp>
      <p:sp>
        <p:nvSpPr>
          <p:cNvPr id="910457" name="Rounded Rectangle 181"/>
          <p:cNvSpPr>
            <a:spLocks noChangeArrowheads="1"/>
          </p:cNvSpPr>
          <p:nvPr/>
        </p:nvSpPr>
        <p:spPr bwMode="auto">
          <a:xfrm>
            <a:off x="5272088" y="197326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700" b="1">
                <a:solidFill>
                  <a:srgbClr val="FFFFFF"/>
                </a:solidFill>
              </a:rPr>
              <a:t>Virtualization</a:t>
            </a:r>
          </a:p>
        </p:txBody>
      </p:sp>
      <p:sp>
        <p:nvSpPr>
          <p:cNvPr id="910458" name="Rounded Rectangle 182"/>
          <p:cNvSpPr>
            <a:spLocks noChangeArrowheads="1"/>
          </p:cNvSpPr>
          <p:nvPr/>
        </p:nvSpPr>
        <p:spPr bwMode="auto">
          <a:xfrm>
            <a:off x="5264150" y="15414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Storage</a:t>
            </a:r>
          </a:p>
        </p:txBody>
      </p:sp>
      <p:sp>
        <p:nvSpPr>
          <p:cNvPr id="184" name="Rounded Rectangle 183"/>
          <p:cNvSpPr>
            <a:spLocks noChangeArrowheads="1"/>
          </p:cNvSpPr>
          <p:nvPr/>
        </p:nvSpPr>
        <p:spPr bwMode="auto">
          <a:xfrm>
            <a:off x="5264150" y="1757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Network</a:t>
            </a:r>
          </a:p>
        </p:txBody>
      </p:sp>
      <p:grpSp>
        <p:nvGrpSpPr>
          <p:cNvPr id="14" name="Group 54"/>
          <p:cNvGrpSpPr>
            <a:grpSpLocks/>
          </p:cNvGrpSpPr>
          <p:nvPr/>
        </p:nvGrpSpPr>
        <p:grpSpPr bwMode="auto">
          <a:xfrm>
            <a:off x="4451739" y="1675842"/>
            <a:ext cx="230949" cy="391727"/>
            <a:chOff x="4896" y="1991"/>
            <a:chExt cx="291" cy="423"/>
          </a:xfrm>
          <a:solidFill>
            <a:srgbClr val="0070C0"/>
          </a:solidFill>
        </p:grpSpPr>
        <p:sp>
          <p:nvSpPr>
            <p:cNvPr id="186" name="Freeform 55"/>
            <p:cNvSpPr>
              <a:spLocks/>
            </p:cNvSpPr>
            <p:nvPr/>
          </p:nvSpPr>
          <p:spPr bwMode="auto">
            <a:xfrm>
              <a:off x="4896" y="2234"/>
              <a:ext cx="291" cy="180"/>
            </a:xfrm>
            <a:custGeom>
              <a:avLst/>
              <a:gdLst>
                <a:gd name="T0" fmla="*/ 1 w 522"/>
                <a:gd name="T1" fmla="*/ 0 h 322"/>
                <a:gd name="T2" fmla="*/ 1 w 522"/>
                <a:gd name="T3" fmla="*/ 1 h 322"/>
                <a:gd name="T4" fmla="*/ 1 w 522"/>
                <a:gd name="T5" fmla="*/ 1 h 322"/>
                <a:gd name="T6" fmla="*/ 1 w 522"/>
                <a:gd name="T7" fmla="*/ 1 h 322"/>
                <a:gd name="T8" fmla="*/ 1 w 522"/>
                <a:gd name="T9" fmla="*/ 1 h 322"/>
                <a:gd name="T10" fmla="*/ 1 w 522"/>
                <a:gd name="T11" fmla="*/ 1 h 322"/>
                <a:gd name="T12" fmla="*/ 1 w 522"/>
                <a:gd name="T13" fmla="*/ 1 h 322"/>
                <a:gd name="T14" fmla="*/ 1 w 522"/>
                <a:gd name="T15" fmla="*/ 1 h 322"/>
                <a:gd name="T16" fmla="*/ 1 w 522"/>
                <a:gd name="T17" fmla="*/ 1 h 322"/>
                <a:gd name="T18" fmla="*/ 1 w 522"/>
                <a:gd name="T19" fmla="*/ 1 h 322"/>
                <a:gd name="T20" fmla="*/ 1 w 522"/>
                <a:gd name="T21" fmla="*/ 1 h 322"/>
                <a:gd name="T22" fmla="*/ 1 w 522"/>
                <a:gd name="T23" fmla="*/ 1 h 322"/>
                <a:gd name="T24" fmla="*/ 1 w 522"/>
                <a:gd name="T25" fmla="*/ 1 h 322"/>
                <a:gd name="T26" fmla="*/ 1 w 522"/>
                <a:gd name="T27" fmla="*/ 1 h 322"/>
                <a:gd name="T28" fmla="*/ 1 w 522"/>
                <a:gd name="T29" fmla="*/ 1 h 322"/>
                <a:gd name="T30" fmla="*/ 1 w 522"/>
                <a:gd name="T31" fmla="*/ 1 h 322"/>
                <a:gd name="T32" fmla="*/ 1 w 522"/>
                <a:gd name="T33" fmla="*/ 1 h 322"/>
                <a:gd name="T34" fmla="*/ 0 w 522"/>
                <a:gd name="T35" fmla="*/ 1 h 322"/>
                <a:gd name="T36" fmla="*/ 0 w 522"/>
                <a:gd name="T37" fmla="*/ 1 h 322"/>
                <a:gd name="T38" fmla="*/ 1 w 522"/>
                <a:gd name="T39" fmla="*/ 1 h 322"/>
                <a:gd name="T40" fmla="*/ 1 w 522"/>
                <a:gd name="T41" fmla="*/ 0 h 322"/>
                <a:gd name="T42" fmla="*/ 1 w 522"/>
                <a:gd name="T43" fmla="*/ 0 h 3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2"/>
                <a:gd name="T67" fmla="*/ 0 h 322"/>
                <a:gd name="T68" fmla="*/ 522 w 522"/>
                <a:gd name="T69" fmla="*/ 322 h 3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2" h="322">
                  <a:moveTo>
                    <a:pt x="386" y="0"/>
                  </a:moveTo>
                  <a:lnTo>
                    <a:pt x="484" y="99"/>
                  </a:lnTo>
                  <a:lnTo>
                    <a:pt x="522" y="60"/>
                  </a:lnTo>
                  <a:lnTo>
                    <a:pt x="522" y="214"/>
                  </a:lnTo>
                  <a:lnTo>
                    <a:pt x="369" y="214"/>
                  </a:lnTo>
                  <a:lnTo>
                    <a:pt x="410" y="173"/>
                  </a:lnTo>
                  <a:lnTo>
                    <a:pt x="317" y="81"/>
                  </a:lnTo>
                  <a:lnTo>
                    <a:pt x="317" y="214"/>
                  </a:lnTo>
                  <a:lnTo>
                    <a:pt x="369" y="214"/>
                  </a:lnTo>
                  <a:lnTo>
                    <a:pt x="261" y="322"/>
                  </a:lnTo>
                  <a:lnTo>
                    <a:pt x="153" y="214"/>
                  </a:lnTo>
                  <a:lnTo>
                    <a:pt x="205" y="214"/>
                  </a:lnTo>
                  <a:lnTo>
                    <a:pt x="205" y="81"/>
                  </a:lnTo>
                  <a:lnTo>
                    <a:pt x="114" y="173"/>
                  </a:lnTo>
                  <a:lnTo>
                    <a:pt x="153" y="214"/>
                  </a:lnTo>
                  <a:lnTo>
                    <a:pt x="0" y="214"/>
                  </a:lnTo>
                  <a:lnTo>
                    <a:pt x="0" y="60"/>
                  </a:lnTo>
                  <a:lnTo>
                    <a:pt x="38" y="99"/>
                  </a:lnTo>
                  <a:lnTo>
                    <a:pt x="136" y="0"/>
                  </a:lnTo>
                  <a:lnTo>
                    <a:pt x="386" y="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187" name="Freeform 56"/>
            <p:cNvSpPr>
              <a:spLocks/>
            </p:cNvSpPr>
            <p:nvPr/>
          </p:nvSpPr>
          <p:spPr bwMode="auto">
            <a:xfrm>
              <a:off x="4896" y="2140"/>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69" y="115"/>
                  </a:lnTo>
                  <a:lnTo>
                    <a:pt x="81" y="112"/>
                  </a:lnTo>
                  <a:lnTo>
                    <a:pt x="90" y="107"/>
                  </a:lnTo>
                  <a:lnTo>
                    <a:pt x="99" y="99"/>
                  </a:lnTo>
                  <a:lnTo>
                    <a:pt x="105" y="91"/>
                  </a:lnTo>
                  <a:lnTo>
                    <a:pt x="111" y="81"/>
                  </a:lnTo>
                  <a:lnTo>
                    <a:pt x="115" y="70"/>
                  </a:lnTo>
                  <a:lnTo>
                    <a:pt x="116" y="58"/>
                  </a:lnTo>
                  <a:lnTo>
                    <a:pt x="115" y="47"/>
                  </a:lnTo>
                  <a:lnTo>
                    <a:pt x="111" y="36"/>
                  </a:lnTo>
                  <a:lnTo>
                    <a:pt x="105" y="26"/>
                  </a:lnTo>
                  <a:lnTo>
                    <a:pt x="99" y="18"/>
                  </a:lnTo>
                  <a:lnTo>
                    <a:pt x="90" y="11"/>
                  </a:lnTo>
                  <a:lnTo>
                    <a:pt x="81" y="5"/>
                  </a:lnTo>
                  <a:lnTo>
                    <a:pt x="69" y="1"/>
                  </a:lnTo>
                  <a:lnTo>
                    <a:pt x="58" y="0"/>
                  </a:lnTo>
                  <a:lnTo>
                    <a:pt x="46" y="1"/>
                  </a:lnTo>
                  <a:lnTo>
                    <a:pt x="36" y="5"/>
                  </a:lnTo>
                  <a:lnTo>
                    <a:pt x="25" y="11"/>
                  </a:lnTo>
                  <a:lnTo>
                    <a:pt x="17" y="18"/>
                  </a:lnTo>
                  <a:lnTo>
                    <a:pt x="10" y="26"/>
                  </a:lnTo>
                  <a:lnTo>
                    <a:pt x="4" y="36"/>
                  </a:lnTo>
                  <a:lnTo>
                    <a:pt x="1" y="47"/>
                  </a:lnTo>
                  <a:lnTo>
                    <a:pt x="0" y="58"/>
                  </a:lnTo>
                  <a:lnTo>
                    <a:pt x="1" y="70"/>
                  </a:lnTo>
                  <a:lnTo>
                    <a:pt x="4" y="81"/>
                  </a:lnTo>
                  <a:lnTo>
                    <a:pt x="10" y="91"/>
                  </a:lnTo>
                  <a:lnTo>
                    <a:pt x="17" y="99"/>
                  </a:lnTo>
                  <a:lnTo>
                    <a:pt x="25" y="107"/>
                  </a:lnTo>
                  <a:lnTo>
                    <a:pt x="36" y="112"/>
                  </a:lnTo>
                  <a:lnTo>
                    <a:pt x="46"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188" name="Freeform 57"/>
            <p:cNvSpPr>
              <a:spLocks/>
            </p:cNvSpPr>
            <p:nvPr/>
          </p:nvSpPr>
          <p:spPr bwMode="auto">
            <a:xfrm>
              <a:off x="4953" y="2066"/>
              <a:ext cx="64" cy="65"/>
            </a:xfrm>
            <a:custGeom>
              <a:avLst/>
              <a:gdLst>
                <a:gd name="T0" fmla="*/ 1 w 115"/>
                <a:gd name="T1" fmla="*/ 1 h 116"/>
                <a:gd name="T2" fmla="*/ 1 w 115"/>
                <a:gd name="T3" fmla="*/ 1 h 116"/>
                <a:gd name="T4" fmla="*/ 1 w 115"/>
                <a:gd name="T5" fmla="*/ 1 h 116"/>
                <a:gd name="T6" fmla="*/ 1 w 115"/>
                <a:gd name="T7" fmla="*/ 1 h 116"/>
                <a:gd name="T8" fmla="*/ 1 w 115"/>
                <a:gd name="T9" fmla="*/ 1 h 116"/>
                <a:gd name="T10" fmla="*/ 1 w 115"/>
                <a:gd name="T11" fmla="*/ 1 h 116"/>
                <a:gd name="T12" fmla="*/ 1 w 115"/>
                <a:gd name="T13" fmla="*/ 1 h 116"/>
                <a:gd name="T14" fmla="*/ 1 w 115"/>
                <a:gd name="T15" fmla="*/ 1 h 116"/>
                <a:gd name="T16" fmla="*/ 1 w 115"/>
                <a:gd name="T17" fmla="*/ 1 h 116"/>
                <a:gd name="T18" fmla="*/ 1 w 115"/>
                <a:gd name="T19" fmla="*/ 1 h 116"/>
                <a:gd name="T20" fmla="*/ 1 w 115"/>
                <a:gd name="T21" fmla="*/ 1 h 116"/>
                <a:gd name="T22" fmla="*/ 1 w 115"/>
                <a:gd name="T23" fmla="*/ 1 h 116"/>
                <a:gd name="T24" fmla="*/ 1 w 115"/>
                <a:gd name="T25" fmla="*/ 1 h 116"/>
                <a:gd name="T26" fmla="*/ 1 w 115"/>
                <a:gd name="T27" fmla="*/ 1 h 116"/>
                <a:gd name="T28" fmla="*/ 1 w 115"/>
                <a:gd name="T29" fmla="*/ 1 h 116"/>
                <a:gd name="T30" fmla="*/ 1 w 115"/>
                <a:gd name="T31" fmla="*/ 1 h 116"/>
                <a:gd name="T32" fmla="*/ 1 w 115"/>
                <a:gd name="T33" fmla="*/ 1 h 116"/>
                <a:gd name="T34" fmla="*/ 1 w 115"/>
                <a:gd name="T35" fmla="*/ 1 h 116"/>
                <a:gd name="T36" fmla="*/ 1 w 115"/>
                <a:gd name="T37" fmla="*/ 0 h 116"/>
                <a:gd name="T38" fmla="*/ 1 w 115"/>
                <a:gd name="T39" fmla="*/ 0 h 116"/>
                <a:gd name="T40" fmla="*/ 1 w 115"/>
                <a:gd name="T41" fmla="*/ 1 h 116"/>
                <a:gd name="T42" fmla="*/ 1 w 115"/>
                <a:gd name="T43" fmla="*/ 1 h 116"/>
                <a:gd name="T44" fmla="*/ 1 w 115"/>
                <a:gd name="T45" fmla="*/ 1 h 116"/>
                <a:gd name="T46" fmla="*/ 1 w 115"/>
                <a:gd name="T47" fmla="*/ 1 h 116"/>
                <a:gd name="T48" fmla="*/ 1 w 115"/>
                <a:gd name="T49" fmla="*/ 1 h 116"/>
                <a:gd name="T50" fmla="*/ 1 w 115"/>
                <a:gd name="T51" fmla="*/ 1 h 116"/>
                <a:gd name="T52" fmla="*/ 1 w 115"/>
                <a:gd name="T53" fmla="*/ 1 h 116"/>
                <a:gd name="T54" fmla="*/ 0 w 115"/>
                <a:gd name="T55" fmla="*/ 1 h 116"/>
                <a:gd name="T56" fmla="*/ 0 w 115"/>
                <a:gd name="T57" fmla="*/ 1 h 116"/>
                <a:gd name="T58" fmla="*/ 1 w 115"/>
                <a:gd name="T59" fmla="*/ 1 h 116"/>
                <a:gd name="T60" fmla="*/ 1 w 115"/>
                <a:gd name="T61" fmla="*/ 1 h 116"/>
                <a:gd name="T62" fmla="*/ 1 w 115"/>
                <a:gd name="T63" fmla="*/ 1 h 116"/>
                <a:gd name="T64" fmla="*/ 1 w 115"/>
                <a:gd name="T65" fmla="*/ 1 h 116"/>
                <a:gd name="T66" fmla="*/ 1 w 115"/>
                <a:gd name="T67" fmla="*/ 1 h 116"/>
                <a:gd name="T68" fmla="*/ 1 w 115"/>
                <a:gd name="T69" fmla="*/ 1 h 116"/>
                <a:gd name="T70" fmla="*/ 1 w 115"/>
                <a:gd name="T71" fmla="*/ 1 h 116"/>
                <a:gd name="T72" fmla="*/ 1 w 115"/>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116"/>
                <a:gd name="T113" fmla="*/ 115 w 115"/>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116">
                  <a:moveTo>
                    <a:pt x="58" y="116"/>
                  </a:moveTo>
                  <a:lnTo>
                    <a:pt x="58" y="116"/>
                  </a:lnTo>
                  <a:lnTo>
                    <a:pt x="70" y="115"/>
                  </a:lnTo>
                  <a:lnTo>
                    <a:pt x="80" y="111"/>
                  </a:lnTo>
                  <a:lnTo>
                    <a:pt x="91" y="105"/>
                  </a:lnTo>
                  <a:lnTo>
                    <a:pt x="99" y="98"/>
                  </a:lnTo>
                  <a:lnTo>
                    <a:pt x="106" y="90"/>
                  </a:lnTo>
                  <a:lnTo>
                    <a:pt x="111" y="80"/>
                  </a:lnTo>
                  <a:lnTo>
                    <a:pt x="114" y="69"/>
                  </a:lnTo>
                  <a:lnTo>
                    <a:pt x="115" y="58"/>
                  </a:lnTo>
                  <a:lnTo>
                    <a:pt x="114" y="46"/>
                  </a:lnTo>
                  <a:lnTo>
                    <a:pt x="111" y="36"/>
                  </a:lnTo>
                  <a:lnTo>
                    <a:pt x="106" y="25"/>
                  </a:lnTo>
                  <a:lnTo>
                    <a:pt x="99" y="17"/>
                  </a:lnTo>
                  <a:lnTo>
                    <a:pt x="91" y="10"/>
                  </a:lnTo>
                  <a:lnTo>
                    <a:pt x="80" y="4"/>
                  </a:lnTo>
                  <a:lnTo>
                    <a:pt x="70" y="1"/>
                  </a:lnTo>
                  <a:lnTo>
                    <a:pt x="58" y="0"/>
                  </a:lnTo>
                  <a:lnTo>
                    <a:pt x="46" y="1"/>
                  </a:lnTo>
                  <a:lnTo>
                    <a:pt x="35" y="4"/>
                  </a:lnTo>
                  <a:lnTo>
                    <a:pt x="26" y="10"/>
                  </a:lnTo>
                  <a:lnTo>
                    <a:pt x="16" y="17"/>
                  </a:lnTo>
                  <a:lnTo>
                    <a:pt x="9" y="25"/>
                  </a:lnTo>
                  <a:lnTo>
                    <a:pt x="5" y="36"/>
                  </a:lnTo>
                  <a:lnTo>
                    <a:pt x="1" y="46"/>
                  </a:lnTo>
                  <a:lnTo>
                    <a:pt x="0" y="58"/>
                  </a:lnTo>
                  <a:lnTo>
                    <a:pt x="1" y="69"/>
                  </a:lnTo>
                  <a:lnTo>
                    <a:pt x="5" y="80"/>
                  </a:lnTo>
                  <a:lnTo>
                    <a:pt x="9" y="90"/>
                  </a:lnTo>
                  <a:lnTo>
                    <a:pt x="16" y="98"/>
                  </a:lnTo>
                  <a:lnTo>
                    <a:pt x="26" y="105"/>
                  </a:lnTo>
                  <a:lnTo>
                    <a:pt x="35" y="111"/>
                  </a:lnTo>
                  <a:lnTo>
                    <a:pt x="46"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189" name="Freeform 58"/>
            <p:cNvSpPr>
              <a:spLocks/>
            </p:cNvSpPr>
            <p:nvPr/>
          </p:nvSpPr>
          <p:spPr bwMode="auto">
            <a:xfrm>
              <a:off x="5009" y="1991"/>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70" y="115"/>
                  </a:lnTo>
                  <a:lnTo>
                    <a:pt x="81" y="112"/>
                  </a:lnTo>
                  <a:lnTo>
                    <a:pt x="91" y="106"/>
                  </a:lnTo>
                  <a:lnTo>
                    <a:pt x="99" y="99"/>
                  </a:lnTo>
                  <a:lnTo>
                    <a:pt x="106" y="91"/>
                  </a:lnTo>
                  <a:lnTo>
                    <a:pt x="111" y="80"/>
                  </a:lnTo>
                  <a:lnTo>
                    <a:pt x="115" y="70"/>
                  </a:lnTo>
                  <a:lnTo>
                    <a:pt x="116" y="58"/>
                  </a:lnTo>
                  <a:lnTo>
                    <a:pt x="115" y="46"/>
                  </a:lnTo>
                  <a:lnTo>
                    <a:pt x="111" y="35"/>
                  </a:lnTo>
                  <a:lnTo>
                    <a:pt x="106" y="26"/>
                  </a:lnTo>
                  <a:lnTo>
                    <a:pt x="99" y="17"/>
                  </a:lnTo>
                  <a:lnTo>
                    <a:pt x="91" y="9"/>
                  </a:lnTo>
                  <a:lnTo>
                    <a:pt x="81" y="5"/>
                  </a:lnTo>
                  <a:lnTo>
                    <a:pt x="70" y="1"/>
                  </a:lnTo>
                  <a:lnTo>
                    <a:pt x="58" y="0"/>
                  </a:lnTo>
                  <a:lnTo>
                    <a:pt x="46" y="1"/>
                  </a:lnTo>
                  <a:lnTo>
                    <a:pt x="36" y="5"/>
                  </a:lnTo>
                  <a:lnTo>
                    <a:pt x="26" y="9"/>
                  </a:lnTo>
                  <a:lnTo>
                    <a:pt x="17" y="17"/>
                  </a:lnTo>
                  <a:lnTo>
                    <a:pt x="10" y="26"/>
                  </a:lnTo>
                  <a:lnTo>
                    <a:pt x="5" y="35"/>
                  </a:lnTo>
                  <a:lnTo>
                    <a:pt x="1" y="46"/>
                  </a:lnTo>
                  <a:lnTo>
                    <a:pt x="0" y="58"/>
                  </a:lnTo>
                  <a:lnTo>
                    <a:pt x="1" y="70"/>
                  </a:lnTo>
                  <a:lnTo>
                    <a:pt x="5" y="80"/>
                  </a:lnTo>
                  <a:lnTo>
                    <a:pt x="10" y="91"/>
                  </a:lnTo>
                  <a:lnTo>
                    <a:pt x="17" y="99"/>
                  </a:lnTo>
                  <a:lnTo>
                    <a:pt x="26" y="106"/>
                  </a:lnTo>
                  <a:lnTo>
                    <a:pt x="36" y="112"/>
                  </a:lnTo>
                  <a:lnTo>
                    <a:pt x="46"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190" name="Freeform 59"/>
            <p:cNvSpPr>
              <a:spLocks/>
            </p:cNvSpPr>
            <p:nvPr/>
          </p:nvSpPr>
          <p:spPr bwMode="auto">
            <a:xfrm>
              <a:off x="5009" y="2140"/>
              <a:ext cx="65" cy="65"/>
            </a:xfrm>
            <a:custGeom>
              <a:avLst/>
              <a:gdLst>
                <a:gd name="T0" fmla="*/ 1 w 116"/>
                <a:gd name="T1" fmla="*/ 0 h 116"/>
                <a:gd name="T2" fmla="*/ 1 w 116"/>
                <a:gd name="T3" fmla="*/ 0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0 w 116"/>
                <a:gd name="T19" fmla="*/ 1 h 116"/>
                <a:gd name="T20" fmla="*/ 0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1 h 116"/>
                <a:gd name="T38" fmla="*/ 1 w 116"/>
                <a:gd name="T39" fmla="*/ 1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1 w 116"/>
                <a:gd name="T55" fmla="*/ 1 h 116"/>
                <a:gd name="T56" fmla="*/ 1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0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0"/>
                  </a:moveTo>
                  <a:lnTo>
                    <a:pt x="58" y="0"/>
                  </a:lnTo>
                  <a:lnTo>
                    <a:pt x="46" y="1"/>
                  </a:lnTo>
                  <a:lnTo>
                    <a:pt x="36" y="5"/>
                  </a:lnTo>
                  <a:lnTo>
                    <a:pt x="26" y="11"/>
                  </a:lnTo>
                  <a:lnTo>
                    <a:pt x="17" y="18"/>
                  </a:lnTo>
                  <a:lnTo>
                    <a:pt x="10" y="26"/>
                  </a:lnTo>
                  <a:lnTo>
                    <a:pt x="5" y="36"/>
                  </a:lnTo>
                  <a:lnTo>
                    <a:pt x="1" y="47"/>
                  </a:lnTo>
                  <a:lnTo>
                    <a:pt x="0" y="58"/>
                  </a:lnTo>
                  <a:lnTo>
                    <a:pt x="1" y="70"/>
                  </a:lnTo>
                  <a:lnTo>
                    <a:pt x="5" y="81"/>
                  </a:lnTo>
                  <a:lnTo>
                    <a:pt x="10" y="91"/>
                  </a:lnTo>
                  <a:lnTo>
                    <a:pt x="17" y="99"/>
                  </a:lnTo>
                  <a:lnTo>
                    <a:pt x="26" y="107"/>
                  </a:lnTo>
                  <a:lnTo>
                    <a:pt x="36" y="112"/>
                  </a:lnTo>
                  <a:lnTo>
                    <a:pt x="46" y="115"/>
                  </a:lnTo>
                  <a:lnTo>
                    <a:pt x="58" y="116"/>
                  </a:lnTo>
                  <a:lnTo>
                    <a:pt x="70" y="115"/>
                  </a:lnTo>
                  <a:lnTo>
                    <a:pt x="81" y="112"/>
                  </a:lnTo>
                  <a:lnTo>
                    <a:pt x="91" y="107"/>
                  </a:lnTo>
                  <a:lnTo>
                    <a:pt x="99" y="99"/>
                  </a:lnTo>
                  <a:lnTo>
                    <a:pt x="106" y="91"/>
                  </a:lnTo>
                  <a:lnTo>
                    <a:pt x="111" y="81"/>
                  </a:lnTo>
                  <a:lnTo>
                    <a:pt x="115" y="70"/>
                  </a:lnTo>
                  <a:lnTo>
                    <a:pt x="116" y="58"/>
                  </a:lnTo>
                  <a:lnTo>
                    <a:pt x="115" y="47"/>
                  </a:lnTo>
                  <a:lnTo>
                    <a:pt x="111" y="36"/>
                  </a:lnTo>
                  <a:lnTo>
                    <a:pt x="106" y="26"/>
                  </a:lnTo>
                  <a:lnTo>
                    <a:pt x="99" y="18"/>
                  </a:lnTo>
                  <a:lnTo>
                    <a:pt x="91" y="11"/>
                  </a:lnTo>
                  <a:lnTo>
                    <a:pt x="81" y="5"/>
                  </a:lnTo>
                  <a:lnTo>
                    <a:pt x="70" y="1"/>
                  </a:lnTo>
                  <a:lnTo>
                    <a:pt x="58" y="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191" name="Freeform 60"/>
            <p:cNvSpPr>
              <a:spLocks/>
            </p:cNvSpPr>
            <p:nvPr/>
          </p:nvSpPr>
          <p:spPr bwMode="auto">
            <a:xfrm>
              <a:off x="5066" y="2066"/>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70" y="115"/>
                  </a:lnTo>
                  <a:lnTo>
                    <a:pt x="80" y="111"/>
                  </a:lnTo>
                  <a:lnTo>
                    <a:pt x="91" y="105"/>
                  </a:lnTo>
                  <a:lnTo>
                    <a:pt x="99" y="98"/>
                  </a:lnTo>
                  <a:lnTo>
                    <a:pt x="106" y="90"/>
                  </a:lnTo>
                  <a:lnTo>
                    <a:pt x="112" y="80"/>
                  </a:lnTo>
                  <a:lnTo>
                    <a:pt x="115" y="69"/>
                  </a:lnTo>
                  <a:lnTo>
                    <a:pt x="116" y="58"/>
                  </a:lnTo>
                  <a:lnTo>
                    <a:pt x="115" y="46"/>
                  </a:lnTo>
                  <a:lnTo>
                    <a:pt x="112" y="36"/>
                  </a:lnTo>
                  <a:lnTo>
                    <a:pt x="106" y="25"/>
                  </a:lnTo>
                  <a:lnTo>
                    <a:pt x="99" y="17"/>
                  </a:lnTo>
                  <a:lnTo>
                    <a:pt x="91" y="10"/>
                  </a:lnTo>
                  <a:lnTo>
                    <a:pt x="80" y="4"/>
                  </a:lnTo>
                  <a:lnTo>
                    <a:pt x="70" y="1"/>
                  </a:lnTo>
                  <a:lnTo>
                    <a:pt x="58" y="0"/>
                  </a:lnTo>
                  <a:lnTo>
                    <a:pt x="47" y="1"/>
                  </a:lnTo>
                  <a:lnTo>
                    <a:pt x="35" y="4"/>
                  </a:lnTo>
                  <a:lnTo>
                    <a:pt x="26" y="10"/>
                  </a:lnTo>
                  <a:lnTo>
                    <a:pt x="16" y="17"/>
                  </a:lnTo>
                  <a:lnTo>
                    <a:pt x="9" y="25"/>
                  </a:lnTo>
                  <a:lnTo>
                    <a:pt x="5" y="36"/>
                  </a:lnTo>
                  <a:lnTo>
                    <a:pt x="1" y="46"/>
                  </a:lnTo>
                  <a:lnTo>
                    <a:pt x="0" y="58"/>
                  </a:lnTo>
                  <a:lnTo>
                    <a:pt x="1" y="69"/>
                  </a:lnTo>
                  <a:lnTo>
                    <a:pt x="5" y="80"/>
                  </a:lnTo>
                  <a:lnTo>
                    <a:pt x="9" y="90"/>
                  </a:lnTo>
                  <a:lnTo>
                    <a:pt x="16" y="98"/>
                  </a:lnTo>
                  <a:lnTo>
                    <a:pt x="26" y="105"/>
                  </a:lnTo>
                  <a:lnTo>
                    <a:pt x="35" y="111"/>
                  </a:lnTo>
                  <a:lnTo>
                    <a:pt x="47"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192" name="Freeform 61"/>
            <p:cNvSpPr>
              <a:spLocks/>
            </p:cNvSpPr>
            <p:nvPr/>
          </p:nvSpPr>
          <p:spPr bwMode="auto">
            <a:xfrm>
              <a:off x="5122" y="2140"/>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70" y="115"/>
                  </a:lnTo>
                  <a:lnTo>
                    <a:pt x="81" y="112"/>
                  </a:lnTo>
                  <a:lnTo>
                    <a:pt x="91" y="107"/>
                  </a:lnTo>
                  <a:lnTo>
                    <a:pt x="99" y="99"/>
                  </a:lnTo>
                  <a:lnTo>
                    <a:pt x="107" y="91"/>
                  </a:lnTo>
                  <a:lnTo>
                    <a:pt x="112" y="81"/>
                  </a:lnTo>
                  <a:lnTo>
                    <a:pt x="115" y="70"/>
                  </a:lnTo>
                  <a:lnTo>
                    <a:pt x="116" y="58"/>
                  </a:lnTo>
                  <a:lnTo>
                    <a:pt x="115" y="47"/>
                  </a:lnTo>
                  <a:lnTo>
                    <a:pt x="112" y="36"/>
                  </a:lnTo>
                  <a:lnTo>
                    <a:pt x="107" y="26"/>
                  </a:lnTo>
                  <a:lnTo>
                    <a:pt x="99" y="18"/>
                  </a:lnTo>
                  <a:lnTo>
                    <a:pt x="91" y="11"/>
                  </a:lnTo>
                  <a:lnTo>
                    <a:pt x="81" y="5"/>
                  </a:lnTo>
                  <a:lnTo>
                    <a:pt x="70" y="1"/>
                  </a:lnTo>
                  <a:lnTo>
                    <a:pt x="58" y="0"/>
                  </a:lnTo>
                  <a:lnTo>
                    <a:pt x="47" y="1"/>
                  </a:lnTo>
                  <a:lnTo>
                    <a:pt x="36" y="5"/>
                  </a:lnTo>
                  <a:lnTo>
                    <a:pt x="26" y="11"/>
                  </a:lnTo>
                  <a:lnTo>
                    <a:pt x="18" y="18"/>
                  </a:lnTo>
                  <a:lnTo>
                    <a:pt x="11" y="26"/>
                  </a:lnTo>
                  <a:lnTo>
                    <a:pt x="5" y="36"/>
                  </a:lnTo>
                  <a:lnTo>
                    <a:pt x="1" y="47"/>
                  </a:lnTo>
                  <a:lnTo>
                    <a:pt x="0" y="58"/>
                  </a:lnTo>
                  <a:lnTo>
                    <a:pt x="1" y="70"/>
                  </a:lnTo>
                  <a:lnTo>
                    <a:pt x="5" y="81"/>
                  </a:lnTo>
                  <a:lnTo>
                    <a:pt x="11" y="91"/>
                  </a:lnTo>
                  <a:lnTo>
                    <a:pt x="18" y="99"/>
                  </a:lnTo>
                  <a:lnTo>
                    <a:pt x="26" y="107"/>
                  </a:lnTo>
                  <a:lnTo>
                    <a:pt x="36" y="112"/>
                  </a:lnTo>
                  <a:lnTo>
                    <a:pt x="47"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pic>
        <p:nvPicPr>
          <p:cNvPr id="910461" name="Picture 63" descr="PureFlex_Bitmap_Black"/>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7225" y="1046163"/>
            <a:ext cx="12509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0462" name="Rectangle 31"/>
          <p:cNvSpPr>
            <a:spLocks noChangeArrowheads="1"/>
          </p:cNvSpPr>
          <p:nvPr/>
        </p:nvSpPr>
        <p:spPr bwMode="auto">
          <a:xfrm>
            <a:off x="206375" y="563563"/>
            <a:ext cx="7199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2" tIns="45701" rIns="91402" bIns="45701">
            <a:spAutoFit/>
          </a:bodyPr>
          <a:lstStyle/>
          <a:p>
            <a:pPr>
              <a:lnSpc>
                <a:spcPct val="90000"/>
              </a:lnSpc>
              <a:buFont typeface="Arial" pitchFamily="34" charset="0"/>
              <a:buNone/>
            </a:pPr>
            <a:r>
              <a:rPr lang="en-US" sz="2000">
                <a:solidFill>
                  <a:srgbClr val="000000"/>
                </a:solidFill>
                <a:sym typeface="ITC Lubalin Graph Std Demi"/>
              </a:rPr>
              <a:t>PureFlex truly consolidates the complexity of your data center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path" presetSubtype="0" accel="50000" decel="50000" fill="hold" grpId="0" nodeType="clickEffect">
                                  <p:stCondLst>
                                    <p:cond delay="0"/>
                                  </p:stCondLst>
                                  <p:childTnLst>
                                    <p:animMotion origin="layout" path="M 4.16667E-6 -4.44444E-6 L 0.21388 0.30811 " pathEditMode="relative" rAng="0" ptsTypes="AA">
                                      <p:cBhvr>
                                        <p:cTn id="6" dur="1000" fill="hold"/>
                                        <p:tgtEl>
                                          <p:spTgt spid="181"/>
                                        </p:tgtEl>
                                        <p:attrNameLst>
                                          <p:attrName>ppt_x</p:attrName>
                                          <p:attrName>ppt_y</p:attrName>
                                        </p:attrNameLst>
                                      </p:cBhvr>
                                      <p:rCtr x="10694" y="15394"/>
                                    </p:animMotion>
                                  </p:childTnLst>
                                </p:cTn>
                              </p:par>
                              <p:par>
                                <p:cTn id="7" presetID="49" presetClass="path" presetSubtype="0" accel="50000" decel="50000" fill="hold" grpId="0" nodeType="withEffect">
                                  <p:stCondLst>
                                    <p:cond delay="400"/>
                                  </p:stCondLst>
                                  <p:childTnLst>
                                    <p:animMotion origin="layout" path="M 2.5E-6 -1.48148E-6 L 0.2125 0.21019 " pathEditMode="relative" rAng="0" ptsTypes="AA">
                                      <p:cBhvr>
                                        <p:cTn id="8" dur="1000" fill="hold"/>
                                        <p:tgtEl>
                                          <p:spTgt spid="58"/>
                                        </p:tgtEl>
                                        <p:attrNameLst>
                                          <p:attrName>ppt_x</p:attrName>
                                          <p:attrName>ppt_y</p:attrName>
                                        </p:attrNameLst>
                                      </p:cBhvr>
                                      <p:rCtr x="10625" y="10509"/>
                                    </p:animMotion>
                                  </p:childTnLst>
                                </p:cTn>
                              </p:par>
                              <p:par>
                                <p:cTn id="9" presetID="56" presetClass="path" presetSubtype="0" accel="50000" decel="50000" fill="hold" grpId="0" nodeType="withEffect">
                                  <p:stCondLst>
                                    <p:cond delay="800"/>
                                  </p:stCondLst>
                                  <p:childTnLst>
                                    <p:animMotion origin="layout" path="M 2.5E-6 -3.7037E-7 L 0.28541 -0.3412 " pathEditMode="relative" rAng="0" ptsTypes="AA">
                                      <p:cBhvr>
                                        <p:cTn id="10" dur="1000" fill="hold"/>
                                        <p:tgtEl>
                                          <p:spTgt spid="170"/>
                                        </p:tgtEl>
                                        <p:attrNameLst>
                                          <p:attrName>ppt_x</p:attrName>
                                          <p:attrName>ppt_y</p:attrName>
                                        </p:attrNameLst>
                                      </p:cBhvr>
                                      <p:rCtr x="14271" y="-17060"/>
                                    </p:animMotion>
                                  </p:childTnLst>
                                </p:cTn>
                              </p:par>
                              <p:par>
                                <p:cTn id="11" presetID="49" presetClass="path" presetSubtype="0" accel="50000" decel="50000" fill="hold" grpId="0" nodeType="withEffect">
                                  <p:stCondLst>
                                    <p:cond delay="1200"/>
                                  </p:stCondLst>
                                  <p:childTnLst>
                                    <p:animMotion origin="layout" path="M 4.16667E-6 -3.33333E-6 L 0.28663 0.24445 " pathEditMode="relative" rAng="0" ptsTypes="AA">
                                      <p:cBhvr>
                                        <p:cTn id="12" dur="1000" fill="hold"/>
                                        <p:tgtEl>
                                          <p:spTgt spid="184"/>
                                        </p:tgtEl>
                                        <p:attrNameLst>
                                          <p:attrName>ppt_x</p:attrName>
                                          <p:attrName>ppt_y</p:attrName>
                                        </p:attrNameLst>
                                      </p:cBhvr>
                                      <p:rCtr x="14323" y="12222"/>
                                    </p:animMotion>
                                  </p:childTnLst>
                                </p:cTn>
                              </p:par>
                              <p:par>
                                <p:cTn id="13" presetID="56" presetClass="path" presetSubtype="0" accel="50000" decel="50000" fill="hold" grpId="0" nodeType="withEffect">
                                  <p:stCondLst>
                                    <p:cond delay="1600"/>
                                  </p:stCondLst>
                                  <p:childTnLst>
                                    <p:animMotion origin="layout" path="M 2.5E-6 -4.81481E-6 L 0.2125 -0.1787 " pathEditMode="relative" rAng="0" ptsTypes="AA">
                                      <p:cBhvr>
                                        <p:cTn id="14" dur="1000" fill="hold"/>
                                        <p:tgtEl>
                                          <p:spTgt spid="168"/>
                                        </p:tgtEl>
                                        <p:attrNameLst>
                                          <p:attrName>ppt_x</p:attrName>
                                          <p:attrName>ppt_y</p:attrName>
                                        </p:attrNameLst>
                                      </p:cBhvr>
                                      <p:rCtr x="10625" y="-8935"/>
                                    </p:animMotion>
                                  </p:childTnLst>
                                </p:cTn>
                              </p:par>
                              <p:par>
                                <p:cTn id="15" presetID="56" presetClass="path" presetSubtype="0" accel="50000" decel="50000" fill="hold" grpId="0" nodeType="withEffect">
                                  <p:stCondLst>
                                    <p:cond delay="2000"/>
                                  </p:stCondLst>
                                  <p:childTnLst>
                                    <p:animMotion origin="layout" path="M 2.5E-6 -2.96296E-6 L 0.28541 -0.33981 " pathEditMode="relative" rAng="0" ptsTypes="AA">
                                      <p:cBhvr>
                                        <p:cTn id="16" dur="1000" fill="hold"/>
                                        <p:tgtEl>
                                          <p:spTgt spid="165"/>
                                        </p:tgtEl>
                                        <p:attrNameLst>
                                          <p:attrName>ppt_x</p:attrName>
                                          <p:attrName>ppt_y</p:attrName>
                                        </p:attrNameLst>
                                      </p:cBhvr>
                                      <p:rCtr x="14271" y="-16991"/>
                                    </p:animMotion>
                                  </p:childTnLst>
                                </p:cTn>
                              </p:par>
                              <p:par>
                                <p:cTn id="17" presetID="63" presetClass="path" presetSubtype="0" accel="50000" decel="50000" fill="hold" grpId="0" nodeType="withEffect">
                                  <p:stCondLst>
                                    <p:cond delay="2400"/>
                                  </p:stCondLst>
                                  <p:childTnLst>
                                    <p:animMotion origin="layout" path="M 2.5E-6 -3.7037E-6 L 0.21284 -0.04838 " pathEditMode="relative" rAng="0" ptsTypes="AA">
                                      <p:cBhvr>
                                        <p:cTn id="18" dur="1000" fill="hold"/>
                                        <p:tgtEl>
                                          <p:spTgt spid="163"/>
                                        </p:tgtEl>
                                        <p:attrNameLst>
                                          <p:attrName>ppt_x</p:attrName>
                                          <p:attrName>ppt_y</p:attrName>
                                        </p:attrNameLst>
                                      </p:cBhvr>
                                      <p:rCtr x="10642" y="-2431"/>
                                    </p:animMotion>
                                  </p:childTnLst>
                                </p:cTn>
                              </p:par>
                              <p:par>
                                <p:cTn id="19" presetID="56" presetClass="path" presetSubtype="0" accel="50000" decel="50000" fill="hold" grpId="0" nodeType="withEffect">
                                  <p:stCondLst>
                                    <p:cond delay="2800"/>
                                  </p:stCondLst>
                                  <p:childTnLst>
                                    <p:animMotion origin="layout" path="M 2.5E-6 2.96296E-6 L 0.28507 -0.2456 " pathEditMode="relative" rAng="0" ptsTypes="AA">
                                      <p:cBhvr>
                                        <p:cTn id="20" dur="1000" fill="hold"/>
                                        <p:tgtEl>
                                          <p:spTgt spid="164"/>
                                        </p:tgtEl>
                                        <p:attrNameLst>
                                          <p:attrName>ppt_x</p:attrName>
                                          <p:attrName>ppt_y</p:attrName>
                                        </p:attrNameLst>
                                      </p:cBhvr>
                                      <p:rCtr x="14253" y="-12292"/>
                                    </p:animMotion>
                                  </p:childTnLst>
                                </p:cTn>
                              </p:par>
                              <p:par>
                                <p:cTn id="21" presetID="56" presetClass="path" presetSubtype="0" accel="50000" decel="50000" fill="hold" grpId="0" nodeType="withEffect">
                                  <p:stCondLst>
                                    <p:cond delay="3100"/>
                                  </p:stCondLst>
                                  <p:childTnLst>
                                    <p:animMotion origin="layout" path="M 2.5E-6 -2.59259E-6 L 0.2118 -0.04352 " pathEditMode="relative" rAng="0" ptsTypes="AA">
                                      <p:cBhvr>
                                        <p:cTn id="22" dur="1000" fill="hold"/>
                                        <p:tgtEl>
                                          <p:spTgt spid="44084"/>
                                        </p:tgtEl>
                                        <p:attrNameLst>
                                          <p:attrName>ppt_x</p:attrName>
                                          <p:attrName>ppt_y</p:attrName>
                                        </p:attrNameLst>
                                      </p:cBhvr>
                                      <p:rCtr x="10590" y="-2176"/>
                                    </p:animMotion>
                                  </p:childTnLst>
                                </p:cTn>
                              </p:par>
                              <p:par>
                                <p:cTn id="23" presetID="63" presetClass="path" presetSubtype="0" accel="50000" decel="50000" fill="hold" grpId="0" nodeType="withEffect">
                                  <p:stCondLst>
                                    <p:cond delay="3600"/>
                                  </p:stCondLst>
                                  <p:childTnLst>
                                    <p:animMotion origin="layout" path="M 2.5E-6 -4.31082E-6 L 0.28489 -0.01526 " pathEditMode="relative" rAng="0" ptsTypes="AA">
                                      <p:cBhvr>
                                        <p:cTn id="24" dur="1000" fill="hold"/>
                                        <p:tgtEl>
                                          <p:spTgt spid="4"/>
                                        </p:tgtEl>
                                        <p:attrNameLst>
                                          <p:attrName>ppt_x</p:attrName>
                                          <p:attrName>ppt_y</p:attrName>
                                        </p:attrNameLst>
                                      </p:cBhvr>
                                      <p:rCtr x="14236" y="-763"/>
                                    </p:animMotion>
                                  </p:childTnLst>
                                </p:cTn>
                              </p:par>
                              <p:par>
                                <p:cTn id="25" presetID="35" presetClass="path" presetSubtype="0" accel="50000" decel="50000" fill="hold" grpId="0" nodeType="withEffect">
                                  <p:stCondLst>
                                    <p:cond delay="4000"/>
                                  </p:stCondLst>
                                  <p:childTnLst>
                                    <p:animMotion origin="layout" path="M 5E-6 3.7037E-7 L -0.27518 3.7037E-7 " pathEditMode="relative" rAng="0" ptsTypes="AA">
                                      <p:cBhvr>
                                        <p:cTn id="26" dur="1000" fill="hold"/>
                                        <p:tgtEl>
                                          <p:spTgt spid="224"/>
                                        </p:tgtEl>
                                        <p:attrNameLst>
                                          <p:attrName>ppt_x</p:attrName>
                                          <p:attrName>ppt_y</p:attrName>
                                        </p:attrNameLst>
                                      </p:cBhvr>
                                      <p:rCtr x="-13767" y="0"/>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35" presetClass="path" presetSubtype="0" accel="50000" decel="50000" fill="hold" grpId="0" nodeType="clickEffect">
                                  <p:stCondLst>
                                    <p:cond delay="0"/>
                                  </p:stCondLst>
                                  <p:childTnLst>
                                    <p:animMotion origin="layout" path="M 3.88889E-6 -1.48148E-6 L -0.29063 0.0125 " pathEditMode="relative" rAng="0" ptsTypes="AA">
                                      <p:cBhvr>
                                        <p:cTn id="30" dur="1000" fill="hold"/>
                                        <p:tgtEl>
                                          <p:spTgt spid="3"/>
                                        </p:tgtEl>
                                        <p:attrNameLst>
                                          <p:attrName>ppt_x</p:attrName>
                                          <p:attrName>ppt_y</p:attrName>
                                        </p:attrNameLst>
                                      </p:cBhvr>
                                      <p:rCtr x="-14531" y="625"/>
                                    </p:animMotion>
                                  </p:childTnLst>
                                </p:cTn>
                              </p:par>
                              <p:par>
                                <p:cTn id="31" presetID="35" presetClass="path" presetSubtype="0" accel="50000" decel="50000" fill="hold" grpId="0" nodeType="withEffect">
                                  <p:stCondLst>
                                    <p:cond delay="400"/>
                                  </p:stCondLst>
                                  <p:childTnLst>
                                    <p:animMotion origin="layout" path="M 3.88889E-6 3.7037E-7 L -0.29063 0.03194 " pathEditMode="relative" rAng="0" ptsTypes="AA">
                                      <p:cBhvr>
                                        <p:cTn id="32" dur="1000" fill="hold"/>
                                        <p:tgtEl>
                                          <p:spTgt spid="11"/>
                                        </p:tgtEl>
                                        <p:attrNameLst>
                                          <p:attrName>ppt_x</p:attrName>
                                          <p:attrName>ppt_y</p:attrName>
                                        </p:attrNameLst>
                                      </p:cBhvr>
                                      <p:rCtr x="-14531" y="1597"/>
                                    </p:animMotion>
                                  </p:childTnLst>
                                </p:cTn>
                              </p:par>
                              <p:par>
                                <p:cTn id="33" presetID="35" presetClass="path" presetSubtype="0" accel="50000" decel="50000" fill="hold" grpId="0" nodeType="withEffect">
                                  <p:stCondLst>
                                    <p:cond delay="800"/>
                                  </p:stCondLst>
                                  <p:childTnLst>
                                    <p:animMotion origin="layout" path="M -2.5E-6 2.96296E-6 L -0.21771 -0.02431 " pathEditMode="relative" rAng="0" ptsTypes="AA">
                                      <p:cBhvr>
                                        <p:cTn id="34" dur="1000" fill="hold"/>
                                        <p:tgtEl>
                                          <p:spTgt spid="38"/>
                                        </p:tgtEl>
                                        <p:attrNameLst>
                                          <p:attrName>ppt_x</p:attrName>
                                          <p:attrName>ppt_y</p:attrName>
                                        </p:attrNameLst>
                                      </p:cBhvr>
                                      <p:rCtr x="-10885" y="-1227"/>
                                    </p:animMotion>
                                  </p:childTnLst>
                                </p:cTn>
                              </p:par>
                              <p:par>
                                <p:cTn id="35" presetID="35" presetClass="path" presetSubtype="0" accel="50000" decel="50000" fill="hold" grpId="0" nodeType="withEffect">
                                  <p:stCondLst>
                                    <p:cond delay="1200"/>
                                  </p:stCondLst>
                                  <p:childTnLst>
                                    <p:animMotion origin="layout" path="M 3.88889E-6 -3.7037E-6 L -0.21823 0.03264 " pathEditMode="relative" rAng="0" ptsTypes="AA">
                                      <p:cBhvr>
                                        <p:cTn id="36" dur="1000" fill="hold"/>
                                        <p:tgtEl>
                                          <p:spTgt spid="9"/>
                                        </p:tgtEl>
                                        <p:attrNameLst>
                                          <p:attrName>ppt_x</p:attrName>
                                          <p:attrName>ppt_y</p:attrName>
                                        </p:attrNameLst>
                                      </p:cBhvr>
                                      <p:rCtr x="-10920" y="1620"/>
                                    </p:animMotion>
                                  </p:childTnLst>
                                </p:cTn>
                              </p:par>
                              <p:par>
                                <p:cTn id="37" presetID="35" presetClass="path" presetSubtype="0" accel="50000" decel="50000" fill="hold" grpId="0" nodeType="withEffect">
                                  <p:stCondLst>
                                    <p:cond delay="1600"/>
                                  </p:stCondLst>
                                  <p:childTnLst>
                                    <p:animMotion origin="layout" path="M 3.88889E-6 4.44444E-6 L -0.29115 -0.03195 " pathEditMode="relative" rAng="0" ptsTypes="AA">
                                      <p:cBhvr>
                                        <p:cTn id="38" dur="1000" fill="hold"/>
                                        <p:tgtEl>
                                          <p:spTgt spid="12"/>
                                        </p:tgtEl>
                                        <p:attrNameLst>
                                          <p:attrName>ppt_x</p:attrName>
                                          <p:attrName>ppt_y</p:attrName>
                                        </p:attrNameLst>
                                      </p:cBhvr>
                                      <p:rCtr x="-14566" y="-1597"/>
                                    </p:animMotion>
                                  </p:childTnLst>
                                </p:cTn>
                              </p:par>
                              <p:par>
                                <p:cTn id="39" presetID="35" presetClass="path" presetSubtype="0" accel="50000" decel="50000" fill="hold" grpId="0" nodeType="withEffect">
                                  <p:stCondLst>
                                    <p:cond delay="2000"/>
                                  </p:stCondLst>
                                  <p:childTnLst>
                                    <p:animMotion origin="layout" path="M 3.88889E-6 -1.48148E-6 L -0.21823 -0.03264 " pathEditMode="relative" rAng="0" ptsTypes="AA">
                                      <p:cBhvr>
                                        <p:cTn id="40" dur="1000" fill="hold"/>
                                        <p:tgtEl>
                                          <p:spTgt spid="10"/>
                                        </p:tgtEl>
                                        <p:attrNameLst>
                                          <p:attrName>ppt_x</p:attrName>
                                          <p:attrName>ppt_y</p:attrName>
                                        </p:attrNameLst>
                                      </p:cBhvr>
                                      <p:rCtr x="-10920" y="-1644"/>
                                    </p:animMotion>
                                  </p:childTnLst>
                                </p:cTn>
                              </p:par>
                              <p:par>
                                <p:cTn id="41" presetID="35" presetClass="path" presetSubtype="0" accel="50000" decel="50000" fill="hold" grpId="0" nodeType="withEffect">
                                  <p:stCondLst>
                                    <p:cond delay="2400"/>
                                  </p:stCondLst>
                                  <p:childTnLst>
                                    <p:animMotion origin="layout" path="M 3.88889E-6 -2.59259E-6 L -0.21823 -0.03125 " pathEditMode="relative" rAng="0" ptsTypes="AA">
                                      <p:cBhvr>
                                        <p:cTn id="42" dur="1000" fill="hold"/>
                                        <p:tgtEl>
                                          <p:spTgt spid="159"/>
                                        </p:tgtEl>
                                        <p:attrNameLst>
                                          <p:attrName>ppt_x</p:attrName>
                                          <p:attrName>ppt_y</p:attrName>
                                        </p:attrNameLst>
                                      </p:cBhvr>
                                      <p:rCtr x="-10920" y="-1574"/>
                                    </p:animMotion>
                                  </p:childTnLst>
                                </p:cTn>
                              </p:par>
                              <p:par>
                                <p:cTn id="43" presetID="35" presetClass="path" presetSubtype="0" accel="50000" decel="50000" fill="hold" grpId="0" nodeType="withEffect">
                                  <p:stCondLst>
                                    <p:cond delay="2800"/>
                                  </p:stCondLst>
                                  <p:childTnLst>
                                    <p:animMotion origin="layout" path="M 3.88889E-6 -7.40741E-7 L -0.29063 0.03195 " pathEditMode="relative" rAng="0" ptsTypes="AA">
                                      <p:cBhvr>
                                        <p:cTn id="44" dur="1000" fill="hold"/>
                                        <p:tgtEl>
                                          <p:spTgt spid="149"/>
                                        </p:tgtEl>
                                        <p:attrNameLst>
                                          <p:attrName>ppt_x</p:attrName>
                                          <p:attrName>ppt_y</p:attrName>
                                        </p:attrNameLst>
                                      </p:cBhvr>
                                      <p:rCtr x="-14531" y="1597"/>
                                    </p:animMotion>
                                  </p:childTnLst>
                                </p:cTn>
                              </p:par>
                              <p:par>
                                <p:cTn id="45" presetID="35" presetClass="path" presetSubtype="0" accel="50000" decel="50000" fill="hold" grpId="0" nodeType="withEffect">
                                  <p:stCondLst>
                                    <p:cond delay="3200"/>
                                  </p:stCondLst>
                                  <p:childTnLst>
                                    <p:animMotion origin="layout" path="M 3.88889E-6 3.7037E-7 L -0.29063 0.03194 " pathEditMode="relative" rAng="0" ptsTypes="AA">
                                      <p:cBhvr>
                                        <p:cTn id="46" dur="1000" fill="hold"/>
                                        <p:tgtEl>
                                          <p:spTgt spid="150"/>
                                        </p:tgtEl>
                                        <p:attrNameLst>
                                          <p:attrName>ppt_x</p:attrName>
                                          <p:attrName>ppt_y</p:attrName>
                                        </p:attrNameLst>
                                      </p:cBhvr>
                                      <p:rCtr x="-14531" y="1597"/>
                                    </p:animMotion>
                                  </p:childTnLst>
                                </p:cTn>
                              </p:par>
                              <p:par>
                                <p:cTn id="47" presetID="35" presetClass="path" presetSubtype="0" accel="50000" decel="50000" fill="hold" grpId="0" nodeType="withEffect">
                                  <p:stCondLst>
                                    <p:cond delay="3600"/>
                                  </p:stCondLst>
                                  <p:childTnLst>
                                    <p:animMotion origin="layout" path="M 3.88889E-6 -3.7037E-6 L -0.21823 0.06528 " pathEditMode="relative" rAng="0" ptsTypes="AA">
                                      <p:cBhvr>
                                        <p:cTn id="48" dur="1000" fill="hold"/>
                                        <p:tgtEl>
                                          <p:spTgt spid="151"/>
                                        </p:tgtEl>
                                        <p:attrNameLst>
                                          <p:attrName>ppt_x</p:attrName>
                                          <p:attrName>ppt_y</p:attrName>
                                        </p:attrNameLst>
                                      </p:cBhvr>
                                      <p:rCtr x="-10920" y="3264"/>
                                    </p:animMotion>
                                  </p:childTnLst>
                                </p:cTn>
                              </p:par>
                              <p:par>
                                <p:cTn id="49" presetID="35" presetClass="path" presetSubtype="0" accel="50000" decel="50000" fill="hold" grpId="0" nodeType="withEffect">
                                  <p:stCondLst>
                                    <p:cond delay="4000"/>
                                  </p:stCondLst>
                                  <p:childTnLst>
                                    <p:animMotion origin="layout" path="M 3.88889E-6 -2.59259E-6 L -0.29063 0.03264 " pathEditMode="relative" rAng="0" ptsTypes="AA">
                                      <p:cBhvr>
                                        <p:cTn id="50" dur="1000" fill="hold"/>
                                        <p:tgtEl>
                                          <p:spTgt spid="155"/>
                                        </p:tgtEl>
                                        <p:attrNameLst>
                                          <p:attrName>ppt_x</p:attrName>
                                          <p:attrName>ppt_y</p:attrName>
                                        </p:attrNameLst>
                                      </p:cBhvr>
                                      <p:rCtr x="-14531" y="1620"/>
                                    </p:animMotion>
                                  </p:childTnLst>
                                </p:cTn>
                              </p:par>
                              <p:par>
                                <p:cTn id="51" presetID="35" presetClass="path" presetSubtype="0" accel="50000" decel="50000" fill="hold" grpId="0" nodeType="withEffect">
                                  <p:stCondLst>
                                    <p:cond delay="4400"/>
                                  </p:stCondLst>
                                  <p:childTnLst>
                                    <p:animMotion origin="layout" path="M 3.88889E-6 -1.11111E-6 L -0.21823 0.02153 " pathEditMode="relative" rAng="0" ptsTypes="AA">
                                      <p:cBhvr>
                                        <p:cTn id="52" dur="1000" fill="hold"/>
                                        <p:tgtEl>
                                          <p:spTgt spid="154"/>
                                        </p:tgtEl>
                                        <p:attrNameLst>
                                          <p:attrName>ppt_x</p:attrName>
                                          <p:attrName>ppt_y</p:attrName>
                                        </p:attrNameLst>
                                      </p:cBhvr>
                                      <p:rCtr x="-10920" y="1065"/>
                                    </p:animMotion>
                                  </p:childTnLst>
                                </p:cTn>
                              </p:par>
                              <p:par>
                                <p:cTn id="53" presetID="35" presetClass="path" presetSubtype="0" accel="50000" decel="50000" fill="hold" grpId="0" nodeType="withEffect">
                                  <p:stCondLst>
                                    <p:cond delay="4800"/>
                                  </p:stCondLst>
                                  <p:childTnLst>
                                    <p:animMotion origin="layout" path="M 3.88889E-6 2.96296E-6 L -0.29011 0.02291 " pathEditMode="relative" rAng="0" ptsTypes="AA">
                                      <p:cBhvr>
                                        <p:cTn id="54" dur="1000" fill="hold"/>
                                        <p:tgtEl>
                                          <p:spTgt spid="152"/>
                                        </p:tgtEl>
                                        <p:attrNameLst>
                                          <p:attrName>ppt_x</p:attrName>
                                          <p:attrName>ppt_y</p:attrName>
                                        </p:attrNameLst>
                                      </p:cBhvr>
                                      <p:rCtr x="-14514" y="1134"/>
                                    </p:animMotion>
                                  </p:childTnLst>
                                </p:cTn>
                              </p:par>
                              <p:par>
                                <p:cTn id="55" presetID="35" presetClass="path" presetSubtype="0" accel="50000" decel="50000" fill="hold" grpId="0" nodeType="withEffect">
                                  <p:stCondLst>
                                    <p:cond delay="5200"/>
                                  </p:stCondLst>
                                  <p:childTnLst>
                                    <p:animMotion origin="layout" path="M 3.88889E-6 -3.7037E-7 L -0.21771 -0.04236 " pathEditMode="relative" rAng="0" ptsTypes="AA">
                                      <p:cBhvr>
                                        <p:cTn id="56" dur="1000" fill="hold"/>
                                        <p:tgtEl>
                                          <p:spTgt spid="158"/>
                                        </p:tgtEl>
                                        <p:attrNameLst>
                                          <p:attrName>ppt_x</p:attrName>
                                          <p:attrName>ppt_y</p:attrName>
                                        </p:attrNameLst>
                                      </p:cBhvr>
                                      <p:rCtr x="-10885" y="-2130"/>
                                    </p:animMotion>
                                  </p:childTnLst>
                                </p:cTn>
                              </p:par>
                              <p:par>
                                <p:cTn id="57" presetID="35" presetClass="path" presetSubtype="0" accel="50000" decel="50000" fill="hold" grpId="0" nodeType="withEffect">
                                  <p:stCondLst>
                                    <p:cond delay="5600"/>
                                  </p:stCondLst>
                                  <p:childTnLst>
                                    <p:animMotion origin="layout" path="M 3.88889E-6 -4.81481E-6 L -0.21823 -0.06597 " pathEditMode="relative" rAng="0" ptsTypes="AA">
                                      <p:cBhvr>
                                        <p:cTn id="58" dur="1000" fill="hold"/>
                                        <p:tgtEl>
                                          <p:spTgt spid="156"/>
                                        </p:tgtEl>
                                        <p:attrNameLst>
                                          <p:attrName>ppt_x</p:attrName>
                                          <p:attrName>ppt_y</p:attrName>
                                        </p:attrNameLst>
                                      </p:cBhvr>
                                      <p:rCtr x="-10920" y="-3310"/>
                                    </p:animMotion>
                                  </p:childTnLst>
                                </p:cTn>
                              </p:par>
                              <p:par>
                                <p:cTn id="59" presetID="35" presetClass="path" presetSubtype="0" accel="50000" decel="50000" fill="hold" grpId="0" nodeType="withEffect">
                                  <p:stCondLst>
                                    <p:cond delay="6000"/>
                                  </p:stCondLst>
                                  <p:childTnLst>
                                    <p:animMotion origin="layout" path="M 3.88889E-6 1.48148E-6 L -0.21823 -0.03195 " pathEditMode="relative" rAng="0" ptsTypes="AA">
                                      <p:cBhvr>
                                        <p:cTn id="60" dur="1000" fill="hold"/>
                                        <p:tgtEl>
                                          <p:spTgt spid="160"/>
                                        </p:tgtEl>
                                        <p:attrNameLst>
                                          <p:attrName>ppt_x</p:attrName>
                                          <p:attrName>ppt_y</p:attrName>
                                        </p:attrNameLst>
                                      </p:cBhvr>
                                      <p:rCtr x="-10920" y="-1597"/>
                                    </p:animMotion>
                                  </p:childTnLst>
                                </p:cTn>
                              </p:par>
                              <p:par>
                                <p:cTn id="61" presetID="35" presetClass="path" presetSubtype="0" accel="50000" decel="50000" fill="hold" grpId="0" nodeType="withEffect">
                                  <p:stCondLst>
                                    <p:cond delay="6400"/>
                                  </p:stCondLst>
                                  <p:childTnLst>
                                    <p:animMotion origin="layout" path="M 3.88889E-6 -2.96296E-6 L -0.29115 -0.03333 " pathEditMode="relative" rAng="0" ptsTypes="AA">
                                      <p:cBhvr>
                                        <p:cTn id="62" dur="1000" fill="hold"/>
                                        <p:tgtEl>
                                          <p:spTgt spid="157"/>
                                        </p:tgtEl>
                                        <p:attrNameLst>
                                          <p:attrName>ppt_x</p:attrName>
                                          <p:attrName>ppt_y</p:attrName>
                                        </p:attrNameLst>
                                      </p:cBhvr>
                                      <p:rCtr x="-14566" y="-1667"/>
                                    </p:animMotion>
                                  </p:childTnLst>
                                </p:cTn>
                              </p:par>
                              <p:par>
                                <p:cTn id="63" presetID="35" presetClass="path" presetSubtype="0" accel="50000" decel="50000" fill="hold" grpId="0" nodeType="withEffect">
                                  <p:stCondLst>
                                    <p:cond delay="6800"/>
                                  </p:stCondLst>
                                  <p:childTnLst>
                                    <p:animMotion origin="layout" path="M 3.88889E-6 -2.96296E-6 L -0.29063 -0.04236 " pathEditMode="relative" rAng="0" ptsTypes="AA">
                                      <p:cBhvr>
                                        <p:cTn id="64" dur="1000" fill="hold"/>
                                        <p:tgtEl>
                                          <p:spTgt spid="153"/>
                                        </p:tgtEl>
                                        <p:attrNameLst>
                                          <p:attrName>ppt_x</p:attrName>
                                          <p:attrName>ppt_y</p:attrName>
                                        </p:attrNameLst>
                                      </p:cBhvr>
                                      <p:rCtr x="-14531" y="-2130"/>
                                    </p:animMotion>
                                  </p:childTnLst>
                                </p:cTn>
                              </p:par>
                              <p:par>
                                <p:cTn id="65" presetID="35" presetClass="path" presetSubtype="0" accel="50000" decel="50000" fill="hold" grpId="0" nodeType="withEffect">
                                  <p:stCondLst>
                                    <p:cond delay="7200"/>
                                  </p:stCondLst>
                                  <p:childTnLst>
                                    <p:animMotion origin="layout" path="M -2.5E-6 -3.7037E-7 L -0.29028 0.06319 " pathEditMode="relative" rAng="0" ptsTypes="AA">
                                      <p:cBhvr>
                                        <p:cTn id="66" dur="1000" fill="hold"/>
                                        <p:tgtEl>
                                          <p:spTgt spid="169"/>
                                        </p:tgtEl>
                                        <p:attrNameLst>
                                          <p:attrName>ppt_x</p:attrName>
                                          <p:attrName>ppt_y</p:attrName>
                                        </p:attrNameLst>
                                      </p:cBhvr>
                                      <p:rCtr x="-14514" y="3148"/>
                                    </p:animMotion>
                                  </p:childTnLst>
                                </p:cTn>
                              </p:par>
                              <p:par>
                                <p:cTn id="67" presetID="35" presetClass="path" presetSubtype="0" accel="50000" decel="50000" fill="hold" grpId="0" nodeType="withEffect">
                                  <p:stCondLst>
                                    <p:cond delay="7600"/>
                                  </p:stCondLst>
                                  <p:childTnLst>
                                    <p:animMotion origin="layout" path="M -2.5E-6 -4.44444E-6 L -0.29062 0.0625 " pathEditMode="relative" rAng="0" ptsTypes="AA">
                                      <p:cBhvr>
                                        <p:cTn id="68" dur="1000" fill="hold"/>
                                        <p:tgtEl>
                                          <p:spTgt spid="166"/>
                                        </p:tgtEl>
                                        <p:attrNameLst>
                                          <p:attrName>ppt_x</p:attrName>
                                          <p:attrName>ppt_y</p:attrName>
                                        </p:attrNameLst>
                                      </p:cBhvr>
                                      <p:rCtr x="-14531" y="3125"/>
                                    </p:animMotion>
                                  </p:childTnLst>
                                </p:cTn>
                              </p:par>
                              <p:par>
                                <p:cTn id="69" presetID="35" presetClass="path" presetSubtype="0" accel="50000" decel="50000" fill="hold" grpId="0" nodeType="withEffect">
                                  <p:stCondLst>
                                    <p:cond delay="8000"/>
                                  </p:stCondLst>
                                  <p:childTnLst>
                                    <p:animMotion origin="layout" path="M -2.5E-6 1.11111E-6 L -0.21823 0.03264 " pathEditMode="relative" rAng="0" ptsTypes="AA">
                                      <p:cBhvr>
                                        <p:cTn id="70" dur="1000" fill="hold"/>
                                        <p:tgtEl>
                                          <p:spTgt spid="171"/>
                                        </p:tgtEl>
                                        <p:attrNameLst>
                                          <p:attrName>ppt_x</p:attrName>
                                          <p:attrName>ppt_y</p:attrName>
                                        </p:attrNameLst>
                                      </p:cBhvr>
                                      <p:rCtr x="-10920" y="1620"/>
                                    </p:animMotion>
                                  </p:childTnLst>
                                </p:cTn>
                              </p:par>
                              <p:par>
                                <p:cTn id="71" presetID="35" presetClass="path" presetSubtype="0" accel="50000" decel="50000" fill="hold" grpId="0" nodeType="withEffect">
                                  <p:stCondLst>
                                    <p:cond delay="8400"/>
                                  </p:stCondLst>
                                  <p:childTnLst>
                                    <p:animMotion origin="layout" path="M -5.55556E-7 -4.81481E-6 L -0.21927 -0.03333 " pathEditMode="relative" rAng="0" ptsTypes="AA">
                                      <p:cBhvr>
                                        <p:cTn id="72" dur="1000" fill="hold"/>
                                        <p:tgtEl>
                                          <p:spTgt spid="167"/>
                                        </p:tgtEl>
                                        <p:attrNameLst>
                                          <p:attrName>ppt_x</p:attrName>
                                          <p:attrName>ppt_y</p:attrName>
                                        </p:attrNameLst>
                                      </p:cBhvr>
                                      <p:rCtr x="-10972" y="-1667"/>
                                    </p:animMotion>
                                  </p:childTnLst>
                                </p:cTn>
                              </p:par>
                              <p:par>
                                <p:cTn id="73" presetID="63" presetClass="path" presetSubtype="0" accel="50000" decel="50000" fill="hold" grpId="0" nodeType="withEffect">
                                  <p:stCondLst>
                                    <p:cond delay="8400"/>
                                  </p:stCondLst>
                                  <p:childTnLst>
                                    <p:animMotion origin="layout" path="M 2.77778E-7 -1.11111E-6 L 0.26476 -1.11111E-6 " pathEditMode="relative" rAng="0" ptsTypes="AA">
                                      <p:cBhvr>
                                        <p:cTn id="74" dur="1000" fill="hold"/>
                                        <p:tgtEl>
                                          <p:spTgt spid="212"/>
                                        </p:tgtEl>
                                        <p:attrNameLst>
                                          <p:attrName>ppt_x</p:attrName>
                                          <p:attrName>ppt_y</p:attrName>
                                        </p:attrNameLst>
                                      </p:cBhvr>
                                      <p:rCtr x="13229" y="0"/>
                                    </p:animMotion>
                                  </p:childTnLst>
                                </p:cTn>
                              </p:par>
                              <p:par>
                                <p:cTn id="75" presetID="10" presetClass="exit" presetSubtype="0" fill="hold" grpId="0" nodeType="withEffect">
                                  <p:stCondLst>
                                    <p:cond delay="9200"/>
                                  </p:stCondLst>
                                  <p:childTnLst>
                                    <p:animEffect transition="out" filter="fade">
                                      <p:cBhvr>
                                        <p:cTn id="76" dur="1000"/>
                                        <p:tgtEl>
                                          <p:spTgt spid="138"/>
                                        </p:tgtEl>
                                      </p:cBhvr>
                                    </p:animEffect>
                                    <p:set>
                                      <p:cBhvr>
                                        <p:cTn id="77" dur="1" fill="hold">
                                          <p:stCondLst>
                                            <p:cond delay="999"/>
                                          </p:stCondLst>
                                        </p:cTn>
                                        <p:tgtEl>
                                          <p:spTgt spid="138"/>
                                        </p:tgtEl>
                                        <p:attrNameLst>
                                          <p:attrName>style.visibility</p:attrName>
                                        </p:attrNameLst>
                                      </p:cBhvr>
                                      <p:to>
                                        <p:strVal val="hidden"/>
                                      </p:to>
                                    </p:set>
                                  </p:childTnLst>
                                </p:cTn>
                              </p:par>
                              <p:par>
                                <p:cTn id="78" presetID="63" presetClass="path" presetSubtype="0" accel="50000" decel="50000" fill="hold" nodeType="withEffect">
                                  <p:stCondLst>
                                    <p:cond delay="8400"/>
                                  </p:stCondLst>
                                  <p:childTnLst>
                                    <p:animMotion origin="layout" path="M 2.22222E-6 -3.7037E-6 L 0.38923 -3.7037E-6 " pathEditMode="relative" rAng="0" ptsTypes="AA">
                                      <p:cBhvr>
                                        <p:cTn id="79" dur="1000" fill="hold"/>
                                        <p:tgtEl>
                                          <p:spTgt spid="2"/>
                                        </p:tgtEl>
                                        <p:attrNameLst>
                                          <p:attrName>ppt_x</p:attrName>
                                          <p:attrName>ppt_y</p:attrName>
                                        </p:attrNameLst>
                                      </p:cBhvr>
                                      <p:rCtr x="1946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212" grpId="0" animBg="1"/>
      <p:bldP spid="224" grpId="0" animBg="1"/>
      <p:bldP spid="3" grpId="0" animBg="1"/>
      <p:bldP spid="9" grpId="0" animBg="1"/>
      <p:bldP spid="10" grpId="0" animBg="1"/>
      <p:bldP spid="11" grpId="0" animBg="1"/>
      <p:bldP spid="12" grpId="0" animBg="1"/>
      <p:bldP spid="38" grpId="0" animBg="1"/>
      <p:bldP spid="5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3" grpId="0" animBg="1"/>
      <p:bldP spid="164" grpId="0" animBg="1"/>
      <p:bldP spid="165" grpId="0" animBg="1"/>
      <p:bldP spid="168" grpId="0" animBg="1"/>
      <p:bldP spid="170" grpId="0" animBg="1"/>
      <p:bldP spid="44084" grpId="0" animBg="1"/>
      <p:bldP spid="4" grpId="0" animBg="1"/>
      <p:bldP spid="166" grpId="0" animBg="1"/>
      <p:bldP spid="167" grpId="0" animBg="1"/>
      <p:bldP spid="169" grpId="0" animBg="1"/>
      <p:bldP spid="171" grpId="0" animBg="1"/>
      <p:bldP spid="181" grpId="0" animBg="1"/>
      <p:bldP spid="18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71"/>
          <p:cNvSpPr>
            <a:spLocks noChangeArrowheads="1"/>
          </p:cNvSpPr>
          <p:nvPr/>
        </p:nvSpPr>
        <p:spPr bwMode="auto">
          <a:xfrm>
            <a:off x="3019425" y="1309688"/>
            <a:ext cx="3108325" cy="876300"/>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 Management</a:t>
            </a:r>
          </a:p>
        </p:txBody>
      </p:sp>
      <p:pic>
        <p:nvPicPr>
          <p:cNvPr id="908291" name="Picture 6" descr="SharperClou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950" y="960438"/>
            <a:ext cx="2427288"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Rectangle 137"/>
          <p:cNvSpPr>
            <a:spLocks noChangeArrowheads="1"/>
          </p:cNvSpPr>
          <p:nvPr/>
        </p:nvSpPr>
        <p:spPr bwMode="auto">
          <a:xfrm>
            <a:off x="0" y="941388"/>
            <a:ext cx="2752725" cy="2074862"/>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02" tIns="45701" rIns="91402" bIns="45701"/>
          <a:lstStyle/>
          <a:p>
            <a:pPr marL="171450" indent="-171450" algn="ctr"/>
            <a:endParaRPr lang="hu-HU" sz="1000"/>
          </a:p>
        </p:txBody>
      </p:sp>
      <p:pic>
        <p:nvPicPr>
          <p:cNvPr id="908293" name="Picture 52" descr="PureFlex_Box"/>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5313" y="1465263"/>
            <a:ext cx="1901825"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8294" name="Picture 2" descr="http://www.ecei.com/images/services-intro-012.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15125" y="2324100"/>
            <a:ext cx="2176463"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40"/>
          <p:cNvGrpSpPr>
            <a:grpSpLocks/>
          </p:cNvGrpSpPr>
          <p:nvPr/>
        </p:nvGrpSpPr>
        <p:grpSpPr bwMode="auto">
          <a:xfrm>
            <a:off x="-1527175" y="1350963"/>
            <a:ext cx="1047750" cy="833437"/>
            <a:chOff x="2019299" y="1433510"/>
            <a:chExt cx="1047793" cy="624729"/>
          </a:xfrm>
        </p:grpSpPr>
        <p:grpSp>
          <p:nvGrpSpPr>
            <p:cNvPr id="908296" name="Group 109"/>
            <p:cNvGrpSpPr>
              <a:grpSpLocks/>
            </p:cNvGrpSpPr>
            <p:nvPr/>
          </p:nvGrpSpPr>
          <p:grpSpPr bwMode="auto">
            <a:xfrm>
              <a:off x="2871809" y="1660937"/>
              <a:ext cx="195283" cy="397302"/>
              <a:chOff x="2290763" y="1628775"/>
              <a:chExt cx="138112" cy="280988"/>
            </a:xfrm>
          </p:grpSpPr>
          <p:sp>
            <p:nvSpPr>
              <p:cNvPr id="908297" name="Rounded Rectangle 171"/>
              <p:cNvSpPr>
                <a:spLocks noChangeArrowheads="1"/>
              </p:cNvSpPr>
              <p:nvPr/>
            </p:nvSpPr>
            <p:spPr bwMode="auto">
              <a:xfrm>
                <a:off x="2290771" y="1628290"/>
                <a:ext cx="138104" cy="281473"/>
              </a:xfrm>
              <a:prstGeom prst="roundRect">
                <a:avLst>
                  <a:gd name="adj" fmla="val 16667"/>
                </a:avLst>
              </a:prstGeom>
              <a:noFill/>
              <a:ln w="25400">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91402" tIns="45701" rIns="91402" bIns="45701" anchor="ctr"/>
              <a:lstStyle/>
              <a:p>
                <a:pPr algn="ctr"/>
                <a:endParaRPr lang="hu-HU" sz="1000">
                  <a:solidFill>
                    <a:srgbClr val="FFFFFF"/>
                  </a:solidFill>
                </a:endParaRPr>
              </a:p>
            </p:txBody>
          </p:sp>
          <p:sp>
            <p:nvSpPr>
              <p:cNvPr id="908298" name="Rounded Rectangle 172"/>
              <p:cNvSpPr>
                <a:spLocks noChangeArrowheads="1"/>
              </p:cNvSpPr>
              <p:nvPr/>
            </p:nvSpPr>
            <p:spPr bwMode="auto">
              <a:xfrm>
                <a:off x="2290771" y="1837993"/>
                <a:ext cx="138104" cy="52706"/>
              </a:xfrm>
              <a:prstGeom prst="roundRect">
                <a:avLst>
                  <a:gd name="adj" fmla="val 16667"/>
                </a:avLst>
              </a:prstGeom>
              <a:solidFill>
                <a:srgbClr val="0070C0"/>
              </a:solidFill>
              <a:ln w="25400">
                <a:solidFill>
                  <a:srgbClr val="0070C0"/>
                </a:solidFill>
                <a:round/>
                <a:headEnd/>
                <a:tailEnd/>
              </a:ln>
            </p:spPr>
            <p:txBody>
              <a:bodyPr lIns="91402" tIns="45701" rIns="91402" bIns="45701" anchor="ctr"/>
              <a:lstStyle/>
              <a:p>
                <a:pPr algn="ctr"/>
                <a:endParaRPr lang="hu-HU" sz="1000">
                  <a:solidFill>
                    <a:srgbClr val="FFFFFF"/>
                  </a:solidFill>
                </a:endParaRPr>
              </a:p>
            </p:txBody>
          </p:sp>
          <p:sp>
            <p:nvSpPr>
              <p:cNvPr id="908299" name="Oval 173"/>
              <p:cNvSpPr>
                <a:spLocks noChangeArrowheads="1"/>
              </p:cNvSpPr>
              <p:nvPr/>
            </p:nvSpPr>
            <p:spPr bwMode="auto">
              <a:xfrm>
                <a:off x="2337929" y="1853693"/>
                <a:ext cx="46035" cy="45978"/>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91402" tIns="45701" rIns="91402" bIns="45701" anchor="ctr"/>
              <a:lstStyle/>
              <a:p>
                <a:pPr algn="ctr"/>
                <a:endParaRPr lang="hu-HU" sz="1000">
                  <a:solidFill>
                    <a:srgbClr val="FFFFFF"/>
                  </a:solidFill>
                </a:endParaRPr>
              </a:p>
            </p:txBody>
          </p:sp>
          <p:sp>
            <p:nvSpPr>
              <p:cNvPr id="908300" name="Oval 174"/>
              <p:cNvSpPr>
                <a:spLocks noChangeAspect="1"/>
              </p:cNvSpPr>
              <p:nvPr/>
            </p:nvSpPr>
            <p:spPr bwMode="auto">
              <a:xfrm>
                <a:off x="2405296" y="1844721"/>
                <a:ext cx="22456" cy="23550"/>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sp>
            <p:nvSpPr>
              <p:cNvPr id="908301" name="Oval 182"/>
              <p:cNvSpPr>
                <a:spLocks noChangeAspect="1"/>
              </p:cNvSpPr>
              <p:nvPr/>
            </p:nvSpPr>
            <p:spPr bwMode="auto">
              <a:xfrm>
                <a:off x="2295263" y="1844721"/>
                <a:ext cx="22456" cy="23550"/>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sp>
            <p:nvSpPr>
              <p:cNvPr id="908302" name="Oval 184"/>
              <p:cNvSpPr>
                <a:spLocks noChangeAspect="1"/>
              </p:cNvSpPr>
              <p:nvPr/>
            </p:nvSpPr>
            <p:spPr bwMode="auto">
              <a:xfrm>
                <a:off x="2408665" y="1882849"/>
                <a:ext cx="16841" cy="16821"/>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sp>
            <p:nvSpPr>
              <p:cNvPr id="908303" name="Oval 192"/>
              <p:cNvSpPr>
                <a:spLocks noChangeAspect="1"/>
              </p:cNvSpPr>
              <p:nvPr/>
            </p:nvSpPr>
            <p:spPr bwMode="auto">
              <a:xfrm>
                <a:off x="2298631" y="1882849"/>
                <a:ext cx="17965" cy="16821"/>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grpSp>
        <p:cxnSp>
          <p:nvCxnSpPr>
            <p:cNvPr id="908304" name="Straight Connector 142"/>
            <p:cNvCxnSpPr>
              <a:cxnSpLocks noChangeShapeType="1"/>
            </p:cNvCxnSpPr>
            <p:nvPr/>
          </p:nvCxnSpPr>
          <p:spPr bwMode="auto">
            <a:xfrm flipH="1">
              <a:off x="2019299" y="1847850"/>
              <a:ext cx="859536"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cxnSp>
        <p:grpSp>
          <p:nvGrpSpPr>
            <p:cNvPr id="908305" name="Group 200"/>
            <p:cNvGrpSpPr>
              <a:grpSpLocks/>
            </p:cNvGrpSpPr>
            <p:nvPr/>
          </p:nvGrpSpPr>
          <p:grpSpPr bwMode="auto">
            <a:xfrm>
              <a:off x="2643196" y="1433510"/>
              <a:ext cx="314323" cy="371475"/>
              <a:chOff x="2690813" y="95250"/>
              <a:chExt cx="314323" cy="371475"/>
            </a:xfrm>
          </p:grpSpPr>
          <p:pic>
            <p:nvPicPr>
              <p:cNvPr id="908306" name="Picture 11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690813" y="95250"/>
                <a:ext cx="2952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8307" name="Picture 11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733674" y="122903"/>
                <a:ext cx="261937" cy="32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8308" name="Picture 1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71775" y="152400"/>
                <a:ext cx="227134"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8309" name="Picture 1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09875" y="178209"/>
                <a:ext cx="195261" cy="24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8310" name="Picture 1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43213" y="209550"/>
                <a:ext cx="155207" cy="19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12" name="Rounded Rectangle 211"/>
          <p:cNvSpPr>
            <a:spLocks noChangeArrowheads="1"/>
          </p:cNvSpPr>
          <p:nvPr/>
        </p:nvSpPr>
        <p:spPr bwMode="auto">
          <a:xfrm>
            <a:off x="-1855788" y="1511300"/>
            <a:ext cx="1458913" cy="731838"/>
          </a:xfrm>
          <a:prstGeom prst="roundRect">
            <a:avLst>
              <a:gd name="adj" fmla="val 16667"/>
            </a:avLst>
          </a:prstGeom>
          <a:solidFill>
            <a:srgbClr val="00B0F0"/>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wrap="none" lIns="0" tIns="0" rIns="0" bIns="0"/>
          <a:lstStyle/>
          <a:p>
            <a:pPr algn="ctr"/>
            <a:r>
              <a:rPr lang="en-US" sz="1000" b="1">
                <a:solidFill>
                  <a:srgbClr val="FFFFFF"/>
                </a:solidFill>
              </a:rPr>
              <a:t>Flex System Manager</a:t>
            </a:r>
          </a:p>
        </p:txBody>
      </p:sp>
      <p:sp>
        <p:nvSpPr>
          <p:cNvPr id="224" name="Rounded Rectangle 223"/>
          <p:cNvSpPr>
            <a:spLocks noChangeArrowheads="1"/>
          </p:cNvSpPr>
          <p:nvPr/>
        </p:nvSpPr>
        <p:spPr bwMode="auto">
          <a:xfrm>
            <a:off x="9642475" y="2973388"/>
            <a:ext cx="1460500" cy="561975"/>
          </a:xfrm>
          <a:prstGeom prst="roundRect">
            <a:avLst>
              <a:gd name="adj" fmla="val 16667"/>
            </a:avLst>
          </a:prstGeom>
          <a:solidFill>
            <a:srgbClr val="00B0F0"/>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wrap="none" lIns="0" tIns="0" rIns="0" bIns="0"/>
          <a:lstStyle/>
          <a:p>
            <a:pPr algn="ctr"/>
            <a:r>
              <a:rPr lang="en-US" sz="1000" b="1">
                <a:solidFill>
                  <a:srgbClr val="FFFFFF"/>
                </a:solidFill>
              </a:rPr>
              <a:t>UCS Manager</a:t>
            </a:r>
          </a:p>
        </p:txBody>
      </p:sp>
      <p:sp>
        <p:nvSpPr>
          <p:cNvPr id="176" name="Rounded Rectangle 10"/>
          <p:cNvSpPr>
            <a:spLocks noChangeArrowheads="1"/>
          </p:cNvSpPr>
          <p:nvPr/>
        </p:nvSpPr>
        <p:spPr bwMode="auto">
          <a:xfrm>
            <a:off x="3302000" y="13192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Compute</a:t>
            </a:r>
          </a:p>
        </p:txBody>
      </p:sp>
      <p:sp>
        <p:nvSpPr>
          <p:cNvPr id="908314" name="Rectangle 73"/>
          <p:cNvSpPr>
            <a:spLocks noChangeArrowheads="1"/>
          </p:cNvSpPr>
          <p:nvPr/>
        </p:nvSpPr>
        <p:spPr bwMode="auto">
          <a:xfrm>
            <a:off x="3038475" y="5678488"/>
            <a:ext cx="3098800" cy="879475"/>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Virtualization</a:t>
            </a:r>
          </a:p>
        </p:txBody>
      </p:sp>
      <p:sp>
        <p:nvSpPr>
          <p:cNvPr id="908315" name="Rectangle 73"/>
          <p:cNvSpPr>
            <a:spLocks noChangeArrowheads="1"/>
          </p:cNvSpPr>
          <p:nvPr/>
        </p:nvSpPr>
        <p:spPr bwMode="auto">
          <a:xfrm>
            <a:off x="3038475" y="4764088"/>
            <a:ext cx="3098800" cy="879475"/>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OS</a:t>
            </a:r>
          </a:p>
        </p:txBody>
      </p:sp>
      <p:sp>
        <p:nvSpPr>
          <p:cNvPr id="908316" name="Rectangle 73"/>
          <p:cNvSpPr>
            <a:spLocks noChangeArrowheads="1"/>
          </p:cNvSpPr>
          <p:nvPr/>
        </p:nvSpPr>
        <p:spPr bwMode="auto">
          <a:xfrm>
            <a:off x="3024188" y="3859213"/>
            <a:ext cx="3098800" cy="877887"/>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Network</a:t>
            </a:r>
          </a:p>
        </p:txBody>
      </p:sp>
      <p:sp>
        <p:nvSpPr>
          <p:cNvPr id="908317" name="Rectangle 71"/>
          <p:cNvSpPr>
            <a:spLocks noChangeArrowheads="1"/>
          </p:cNvSpPr>
          <p:nvPr/>
        </p:nvSpPr>
        <p:spPr bwMode="auto">
          <a:xfrm>
            <a:off x="3013075" y="2211388"/>
            <a:ext cx="3124200" cy="722312"/>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Compute</a:t>
            </a:r>
          </a:p>
        </p:txBody>
      </p:sp>
      <p:sp>
        <p:nvSpPr>
          <p:cNvPr id="908318" name="Rectangle 72"/>
          <p:cNvSpPr>
            <a:spLocks noChangeArrowheads="1"/>
          </p:cNvSpPr>
          <p:nvPr/>
        </p:nvSpPr>
        <p:spPr bwMode="auto">
          <a:xfrm>
            <a:off x="3019425" y="2959100"/>
            <a:ext cx="3111500" cy="869950"/>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Storage</a:t>
            </a:r>
          </a:p>
        </p:txBody>
      </p:sp>
      <p:sp>
        <p:nvSpPr>
          <p:cNvPr id="41060" name="Rounded Rectangle 2"/>
          <p:cNvSpPr>
            <a:spLocks noChangeArrowheads="1"/>
          </p:cNvSpPr>
          <p:nvPr/>
        </p:nvSpPr>
        <p:spPr bwMode="auto">
          <a:xfrm>
            <a:off x="3295650" y="234473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x86</a:t>
            </a:r>
          </a:p>
        </p:txBody>
      </p:sp>
      <p:sp>
        <p:nvSpPr>
          <p:cNvPr id="41061" name="Rounded Rectangle 8"/>
          <p:cNvSpPr>
            <a:spLocks noChangeArrowheads="1"/>
          </p:cNvSpPr>
          <p:nvPr/>
        </p:nvSpPr>
        <p:spPr bwMode="auto">
          <a:xfrm>
            <a:off x="3295650" y="29702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62" name="Rounded Rectangle 9"/>
          <p:cNvSpPr>
            <a:spLocks noChangeArrowheads="1"/>
          </p:cNvSpPr>
          <p:nvPr/>
        </p:nvSpPr>
        <p:spPr bwMode="auto">
          <a:xfrm>
            <a:off x="3295650" y="36306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HP</a:t>
            </a:r>
          </a:p>
        </p:txBody>
      </p:sp>
      <p:sp>
        <p:nvSpPr>
          <p:cNvPr id="41063" name="Rounded Rectangle 10"/>
          <p:cNvSpPr>
            <a:spLocks noChangeArrowheads="1"/>
          </p:cNvSpPr>
          <p:nvPr/>
        </p:nvSpPr>
        <p:spPr bwMode="auto">
          <a:xfrm>
            <a:off x="3295650" y="3189288"/>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EMC</a:t>
            </a:r>
          </a:p>
        </p:txBody>
      </p:sp>
      <p:sp>
        <p:nvSpPr>
          <p:cNvPr id="41064" name="Rounded Rectangle 11"/>
          <p:cNvSpPr>
            <a:spLocks noChangeArrowheads="1"/>
          </p:cNvSpPr>
          <p:nvPr/>
        </p:nvSpPr>
        <p:spPr bwMode="auto">
          <a:xfrm>
            <a:off x="3295650" y="34083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NetApp</a:t>
            </a:r>
          </a:p>
        </p:txBody>
      </p:sp>
      <p:sp>
        <p:nvSpPr>
          <p:cNvPr id="41065" name="Rounded Rectangle 12"/>
          <p:cNvSpPr>
            <a:spLocks noChangeArrowheads="1"/>
          </p:cNvSpPr>
          <p:nvPr/>
        </p:nvSpPr>
        <p:spPr bwMode="auto">
          <a:xfrm>
            <a:off x="3295650" y="3865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66" name="Rounded Rectangle 14"/>
          <p:cNvSpPr>
            <a:spLocks noChangeArrowheads="1"/>
          </p:cNvSpPr>
          <p:nvPr/>
        </p:nvSpPr>
        <p:spPr bwMode="auto">
          <a:xfrm>
            <a:off x="3295650" y="40894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Juniper</a:t>
            </a:r>
          </a:p>
        </p:txBody>
      </p:sp>
      <p:sp>
        <p:nvSpPr>
          <p:cNvPr id="41067" name="Rounded Rectangle 15"/>
          <p:cNvSpPr>
            <a:spLocks noChangeArrowheads="1"/>
          </p:cNvSpPr>
          <p:nvPr/>
        </p:nvSpPr>
        <p:spPr bwMode="auto">
          <a:xfrm>
            <a:off x="3295650" y="476726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Windows</a:t>
            </a:r>
          </a:p>
        </p:txBody>
      </p:sp>
      <p:sp>
        <p:nvSpPr>
          <p:cNvPr id="41068" name="Rounded Rectangle 16"/>
          <p:cNvSpPr>
            <a:spLocks noChangeArrowheads="1"/>
          </p:cNvSpPr>
          <p:nvPr/>
        </p:nvSpPr>
        <p:spPr bwMode="auto">
          <a:xfrm>
            <a:off x="3295650" y="5897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Hyper-V </a:t>
            </a:r>
          </a:p>
        </p:txBody>
      </p:sp>
      <p:sp>
        <p:nvSpPr>
          <p:cNvPr id="41069" name="Rounded Rectangle 17"/>
          <p:cNvSpPr>
            <a:spLocks noChangeArrowheads="1"/>
          </p:cNvSpPr>
          <p:nvPr/>
        </p:nvSpPr>
        <p:spPr bwMode="auto">
          <a:xfrm>
            <a:off x="3295650" y="61198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KVM</a:t>
            </a:r>
          </a:p>
        </p:txBody>
      </p:sp>
      <p:sp>
        <p:nvSpPr>
          <p:cNvPr id="41070" name="Rounded Rectangle 18"/>
          <p:cNvSpPr>
            <a:spLocks noChangeArrowheads="1"/>
          </p:cNvSpPr>
          <p:nvPr/>
        </p:nvSpPr>
        <p:spPr bwMode="auto">
          <a:xfrm>
            <a:off x="3295650" y="56753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PowerVM</a:t>
            </a:r>
          </a:p>
        </p:txBody>
      </p:sp>
      <p:sp>
        <p:nvSpPr>
          <p:cNvPr id="41071" name="Rounded Rectangle 19"/>
          <p:cNvSpPr>
            <a:spLocks noChangeArrowheads="1"/>
          </p:cNvSpPr>
          <p:nvPr/>
        </p:nvSpPr>
        <p:spPr bwMode="auto">
          <a:xfrm>
            <a:off x="3295650" y="4997450"/>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AIX</a:t>
            </a:r>
          </a:p>
        </p:txBody>
      </p:sp>
      <p:sp>
        <p:nvSpPr>
          <p:cNvPr id="41072" name="Rounded Rectangle 20"/>
          <p:cNvSpPr>
            <a:spLocks noChangeArrowheads="1"/>
          </p:cNvSpPr>
          <p:nvPr/>
        </p:nvSpPr>
        <p:spPr bwMode="auto">
          <a:xfrm>
            <a:off x="3295650" y="54467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Linux</a:t>
            </a:r>
          </a:p>
        </p:txBody>
      </p:sp>
      <p:sp>
        <p:nvSpPr>
          <p:cNvPr id="41073" name="Rounded Rectangle 21"/>
          <p:cNvSpPr>
            <a:spLocks noChangeArrowheads="1"/>
          </p:cNvSpPr>
          <p:nvPr/>
        </p:nvSpPr>
        <p:spPr bwMode="auto">
          <a:xfrm>
            <a:off x="3295650" y="52212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 i</a:t>
            </a:r>
          </a:p>
        </p:txBody>
      </p:sp>
      <p:sp>
        <p:nvSpPr>
          <p:cNvPr id="41074" name="Rounded Rectangle 22"/>
          <p:cNvSpPr>
            <a:spLocks noChangeArrowheads="1"/>
          </p:cNvSpPr>
          <p:nvPr/>
        </p:nvSpPr>
        <p:spPr bwMode="auto">
          <a:xfrm>
            <a:off x="3295650" y="63420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VMware</a:t>
            </a:r>
          </a:p>
        </p:txBody>
      </p:sp>
      <p:sp>
        <p:nvSpPr>
          <p:cNvPr id="41075" name="Rounded Rectangle 23"/>
          <p:cNvSpPr>
            <a:spLocks noChangeArrowheads="1"/>
          </p:cNvSpPr>
          <p:nvPr/>
        </p:nvSpPr>
        <p:spPr bwMode="auto">
          <a:xfrm>
            <a:off x="3295650" y="43068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Cisco</a:t>
            </a:r>
          </a:p>
        </p:txBody>
      </p:sp>
      <p:sp>
        <p:nvSpPr>
          <p:cNvPr id="41076" name="Rounded Rectangle 24"/>
          <p:cNvSpPr>
            <a:spLocks noChangeArrowheads="1"/>
          </p:cNvSpPr>
          <p:nvPr/>
        </p:nvSpPr>
        <p:spPr bwMode="auto">
          <a:xfrm>
            <a:off x="3295650" y="452755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Brocade</a:t>
            </a:r>
          </a:p>
        </p:txBody>
      </p:sp>
      <p:sp>
        <p:nvSpPr>
          <p:cNvPr id="41077" name="Rounded Rectangle 37"/>
          <p:cNvSpPr>
            <a:spLocks noChangeArrowheads="1"/>
          </p:cNvSpPr>
          <p:nvPr/>
        </p:nvSpPr>
        <p:spPr bwMode="auto">
          <a:xfrm>
            <a:off x="3295650" y="2597150"/>
            <a:ext cx="627063"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a:t>
            </a:r>
          </a:p>
        </p:txBody>
      </p:sp>
      <p:sp>
        <p:nvSpPr>
          <p:cNvPr id="41042" name="Rounded Rectangle 2"/>
          <p:cNvSpPr>
            <a:spLocks noChangeArrowheads="1"/>
          </p:cNvSpPr>
          <p:nvPr/>
        </p:nvSpPr>
        <p:spPr bwMode="auto">
          <a:xfrm>
            <a:off x="5267325" y="234473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x86</a:t>
            </a:r>
          </a:p>
        </p:txBody>
      </p:sp>
      <p:sp>
        <p:nvSpPr>
          <p:cNvPr id="41043" name="Rounded Rectangle 8"/>
          <p:cNvSpPr>
            <a:spLocks noChangeArrowheads="1"/>
          </p:cNvSpPr>
          <p:nvPr/>
        </p:nvSpPr>
        <p:spPr bwMode="auto">
          <a:xfrm>
            <a:off x="5267325" y="29702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44" name="Rounded Rectangle 9"/>
          <p:cNvSpPr>
            <a:spLocks noChangeArrowheads="1"/>
          </p:cNvSpPr>
          <p:nvPr/>
        </p:nvSpPr>
        <p:spPr bwMode="auto">
          <a:xfrm>
            <a:off x="5267325" y="36306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HP</a:t>
            </a:r>
          </a:p>
        </p:txBody>
      </p:sp>
      <p:sp>
        <p:nvSpPr>
          <p:cNvPr id="41045" name="Rounded Rectangle 10"/>
          <p:cNvSpPr>
            <a:spLocks noChangeArrowheads="1"/>
          </p:cNvSpPr>
          <p:nvPr/>
        </p:nvSpPr>
        <p:spPr bwMode="auto">
          <a:xfrm>
            <a:off x="5267325" y="3189288"/>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EMC</a:t>
            </a:r>
          </a:p>
        </p:txBody>
      </p:sp>
      <p:sp>
        <p:nvSpPr>
          <p:cNvPr id="41046" name="Rounded Rectangle 11"/>
          <p:cNvSpPr>
            <a:spLocks noChangeArrowheads="1"/>
          </p:cNvSpPr>
          <p:nvPr/>
        </p:nvSpPr>
        <p:spPr bwMode="auto">
          <a:xfrm>
            <a:off x="5267325" y="34083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NetApp</a:t>
            </a:r>
          </a:p>
        </p:txBody>
      </p:sp>
      <p:sp>
        <p:nvSpPr>
          <p:cNvPr id="41047" name="Rounded Rectangle 12"/>
          <p:cNvSpPr>
            <a:spLocks noChangeArrowheads="1"/>
          </p:cNvSpPr>
          <p:nvPr/>
        </p:nvSpPr>
        <p:spPr bwMode="auto">
          <a:xfrm>
            <a:off x="5267325" y="3865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48" name="Rounded Rectangle 14"/>
          <p:cNvSpPr>
            <a:spLocks noChangeArrowheads="1"/>
          </p:cNvSpPr>
          <p:nvPr/>
        </p:nvSpPr>
        <p:spPr bwMode="auto">
          <a:xfrm>
            <a:off x="5267325" y="40894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Juniper</a:t>
            </a:r>
          </a:p>
        </p:txBody>
      </p:sp>
      <p:sp>
        <p:nvSpPr>
          <p:cNvPr id="41049" name="Rounded Rectangle 15"/>
          <p:cNvSpPr>
            <a:spLocks noChangeArrowheads="1"/>
          </p:cNvSpPr>
          <p:nvPr/>
        </p:nvSpPr>
        <p:spPr bwMode="auto">
          <a:xfrm>
            <a:off x="5267325" y="476726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Windows</a:t>
            </a:r>
          </a:p>
        </p:txBody>
      </p:sp>
      <p:sp>
        <p:nvSpPr>
          <p:cNvPr id="41050" name="Rounded Rectangle 16"/>
          <p:cNvSpPr>
            <a:spLocks noChangeArrowheads="1"/>
          </p:cNvSpPr>
          <p:nvPr/>
        </p:nvSpPr>
        <p:spPr bwMode="auto">
          <a:xfrm>
            <a:off x="5267325" y="5897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Hyper-V </a:t>
            </a:r>
          </a:p>
        </p:txBody>
      </p:sp>
      <p:sp>
        <p:nvSpPr>
          <p:cNvPr id="41051" name="Rounded Rectangle 17"/>
          <p:cNvSpPr>
            <a:spLocks noChangeArrowheads="1"/>
          </p:cNvSpPr>
          <p:nvPr/>
        </p:nvSpPr>
        <p:spPr bwMode="auto">
          <a:xfrm>
            <a:off x="5267325" y="61198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KVM</a:t>
            </a:r>
          </a:p>
        </p:txBody>
      </p:sp>
      <p:sp>
        <p:nvSpPr>
          <p:cNvPr id="41052" name="Rounded Rectangle 18"/>
          <p:cNvSpPr>
            <a:spLocks noChangeArrowheads="1"/>
          </p:cNvSpPr>
          <p:nvPr/>
        </p:nvSpPr>
        <p:spPr bwMode="auto">
          <a:xfrm>
            <a:off x="5267325" y="56753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PowerVM</a:t>
            </a:r>
          </a:p>
        </p:txBody>
      </p:sp>
      <p:sp>
        <p:nvSpPr>
          <p:cNvPr id="41053" name="Rounded Rectangle 19"/>
          <p:cNvSpPr>
            <a:spLocks noChangeArrowheads="1"/>
          </p:cNvSpPr>
          <p:nvPr/>
        </p:nvSpPr>
        <p:spPr bwMode="auto">
          <a:xfrm>
            <a:off x="5267325" y="4997450"/>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AIX</a:t>
            </a:r>
          </a:p>
        </p:txBody>
      </p:sp>
      <p:sp>
        <p:nvSpPr>
          <p:cNvPr id="41054" name="Rounded Rectangle 20"/>
          <p:cNvSpPr>
            <a:spLocks noChangeArrowheads="1"/>
          </p:cNvSpPr>
          <p:nvPr/>
        </p:nvSpPr>
        <p:spPr bwMode="auto">
          <a:xfrm>
            <a:off x="5267325" y="54467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Linux</a:t>
            </a:r>
          </a:p>
        </p:txBody>
      </p:sp>
      <p:sp>
        <p:nvSpPr>
          <p:cNvPr id="41055" name="Rounded Rectangle 21"/>
          <p:cNvSpPr>
            <a:spLocks noChangeArrowheads="1"/>
          </p:cNvSpPr>
          <p:nvPr/>
        </p:nvSpPr>
        <p:spPr bwMode="auto">
          <a:xfrm>
            <a:off x="5267325" y="52212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 i</a:t>
            </a:r>
          </a:p>
        </p:txBody>
      </p:sp>
      <p:sp>
        <p:nvSpPr>
          <p:cNvPr id="41056" name="Rounded Rectangle 22"/>
          <p:cNvSpPr>
            <a:spLocks noChangeArrowheads="1"/>
          </p:cNvSpPr>
          <p:nvPr/>
        </p:nvSpPr>
        <p:spPr bwMode="auto">
          <a:xfrm>
            <a:off x="5267325" y="63420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VMware</a:t>
            </a:r>
          </a:p>
        </p:txBody>
      </p:sp>
      <p:sp>
        <p:nvSpPr>
          <p:cNvPr id="41057" name="Rounded Rectangle 23"/>
          <p:cNvSpPr>
            <a:spLocks noChangeArrowheads="1"/>
          </p:cNvSpPr>
          <p:nvPr/>
        </p:nvSpPr>
        <p:spPr bwMode="auto">
          <a:xfrm>
            <a:off x="5267325" y="43068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Cisco</a:t>
            </a:r>
          </a:p>
        </p:txBody>
      </p:sp>
      <p:sp>
        <p:nvSpPr>
          <p:cNvPr id="41058" name="Rounded Rectangle 24"/>
          <p:cNvSpPr>
            <a:spLocks noChangeArrowheads="1"/>
          </p:cNvSpPr>
          <p:nvPr/>
        </p:nvSpPr>
        <p:spPr bwMode="auto">
          <a:xfrm>
            <a:off x="5267325" y="452755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Brocade</a:t>
            </a:r>
          </a:p>
        </p:txBody>
      </p:sp>
      <p:sp>
        <p:nvSpPr>
          <p:cNvPr id="41059" name="Rounded Rectangle 37"/>
          <p:cNvSpPr>
            <a:spLocks noChangeArrowheads="1"/>
          </p:cNvSpPr>
          <p:nvPr/>
        </p:nvSpPr>
        <p:spPr bwMode="auto">
          <a:xfrm>
            <a:off x="5267325" y="2597150"/>
            <a:ext cx="627063"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a:t>
            </a:r>
          </a:p>
        </p:txBody>
      </p:sp>
      <p:sp>
        <p:nvSpPr>
          <p:cNvPr id="3" name="Rounded Rectangle 2"/>
          <p:cNvSpPr>
            <a:spLocks noChangeArrowheads="1"/>
          </p:cNvSpPr>
          <p:nvPr/>
        </p:nvSpPr>
        <p:spPr bwMode="auto">
          <a:xfrm>
            <a:off x="3295650" y="234473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x86</a:t>
            </a:r>
          </a:p>
        </p:txBody>
      </p:sp>
      <p:sp>
        <p:nvSpPr>
          <p:cNvPr id="9" name="Rounded Rectangle 8"/>
          <p:cNvSpPr>
            <a:spLocks noChangeArrowheads="1"/>
          </p:cNvSpPr>
          <p:nvPr/>
        </p:nvSpPr>
        <p:spPr bwMode="auto">
          <a:xfrm>
            <a:off x="3303588" y="29702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10" name="Rounded Rectangle 9"/>
          <p:cNvSpPr>
            <a:spLocks noChangeArrowheads="1"/>
          </p:cNvSpPr>
          <p:nvPr/>
        </p:nvSpPr>
        <p:spPr bwMode="auto">
          <a:xfrm>
            <a:off x="3303588" y="36306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HP</a:t>
            </a:r>
          </a:p>
        </p:txBody>
      </p:sp>
      <p:sp>
        <p:nvSpPr>
          <p:cNvPr id="11" name="Rounded Rectangle 10"/>
          <p:cNvSpPr>
            <a:spLocks noChangeArrowheads="1"/>
          </p:cNvSpPr>
          <p:nvPr/>
        </p:nvSpPr>
        <p:spPr bwMode="auto">
          <a:xfrm>
            <a:off x="3303588" y="3189288"/>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EMC</a:t>
            </a:r>
          </a:p>
        </p:txBody>
      </p:sp>
      <p:sp>
        <p:nvSpPr>
          <p:cNvPr id="12" name="Rounded Rectangle 11"/>
          <p:cNvSpPr>
            <a:spLocks noChangeArrowheads="1"/>
          </p:cNvSpPr>
          <p:nvPr/>
        </p:nvSpPr>
        <p:spPr bwMode="auto">
          <a:xfrm>
            <a:off x="3303588" y="3408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NetApp</a:t>
            </a:r>
          </a:p>
        </p:txBody>
      </p:sp>
      <p:sp>
        <p:nvSpPr>
          <p:cNvPr id="38" name="Rounded Rectangle 37"/>
          <p:cNvSpPr>
            <a:spLocks noChangeArrowheads="1"/>
          </p:cNvSpPr>
          <p:nvPr/>
        </p:nvSpPr>
        <p:spPr bwMode="auto">
          <a:xfrm>
            <a:off x="3302000" y="2597150"/>
            <a:ext cx="627063"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Power</a:t>
            </a:r>
          </a:p>
        </p:txBody>
      </p:sp>
      <p:sp>
        <p:nvSpPr>
          <p:cNvPr id="58" name="Rounded Rectangle 2"/>
          <p:cNvSpPr>
            <a:spLocks noChangeArrowheads="1"/>
          </p:cNvSpPr>
          <p:nvPr/>
        </p:nvSpPr>
        <p:spPr bwMode="auto">
          <a:xfrm>
            <a:off x="5267325" y="234473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x86</a:t>
            </a:r>
          </a:p>
        </p:txBody>
      </p:sp>
      <p:sp>
        <p:nvSpPr>
          <p:cNvPr id="908362" name="Rounded Rectangle 8"/>
          <p:cNvSpPr>
            <a:spLocks noChangeArrowheads="1"/>
          </p:cNvSpPr>
          <p:nvPr/>
        </p:nvSpPr>
        <p:spPr bwMode="auto">
          <a:xfrm>
            <a:off x="5273675" y="29702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908363" name="Rounded Rectangle 9"/>
          <p:cNvSpPr>
            <a:spLocks noChangeArrowheads="1"/>
          </p:cNvSpPr>
          <p:nvPr/>
        </p:nvSpPr>
        <p:spPr bwMode="auto">
          <a:xfrm>
            <a:off x="5273675" y="36306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HP</a:t>
            </a:r>
          </a:p>
        </p:txBody>
      </p:sp>
      <p:sp>
        <p:nvSpPr>
          <p:cNvPr id="159804" name="Rounded Rectangle 10"/>
          <p:cNvSpPr>
            <a:spLocks noChangeArrowheads="1"/>
          </p:cNvSpPr>
          <p:nvPr/>
        </p:nvSpPr>
        <p:spPr bwMode="auto">
          <a:xfrm>
            <a:off x="5273675" y="3189288"/>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EMC</a:t>
            </a:r>
          </a:p>
        </p:txBody>
      </p:sp>
      <p:sp>
        <p:nvSpPr>
          <p:cNvPr id="908365" name="Rounded Rectangle 11"/>
          <p:cNvSpPr>
            <a:spLocks noChangeArrowheads="1"/>
          </p:cNvSpPr>
          <p:nvPr/>
        </p:nvSpPr>
        <p:spPr bwMode="auto">
          <a:xfrm>
            <a:off x="5273675" y="3408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NetApp</a:t>
            </a:r>
          </a:p>
        </p:txBody>
      </p:sp>
      <p:sp>
        <p:nvSpPr>
          <p:cNvPr id="908366" name="Rounded Rectangle 37"/>
          <p:cNvSpPr>
            <a:spLocks noChangeArrowheads="1"/>
          </p:cNvSpPr>
          <p:nvPr/>
        </p:nvSpPr>
        <p:spPr bwMode="auto">
          <a:xfrm>
            <a:off x="5273675" y="2597150"/>
            <a:ext cx="627063"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Power</a:t>
            </a:r>
          </a:p>
        </p:txBody>
      </p:sp>
      <p:sp>
        <p:nvSpPr>
          <p:cNvPr id="149" name="Rounded Rectangle 148"/>
          <p:cNvSpPr>
            <a:spLocks noChangeArrowheads="1"/>
          </p:cNvSpPr>
          <p:nvPr/>
        </p:nvSpPr>
        <p:spPr bwMode="auto">
          <a:xfrm>
            <a:off x="3303588" y="3865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150" name="Rounded Rectangle 149"/>
          <p:cNvSpPr>
            <a:spLocks noChangeArrowheads="1"/>
          </p:cNvSpPr>
          <p:nvPr/>
        </p:nvSpPr>
        <p:spPr bwMode="auto">
          <a:xfrm>
            <a:off x="3303588" y="408940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Juniper</a:t>
            </a:r>
          </a:p>
        </p:txBody>
      </p:sp>
      <p:sp>
        <p:nvSpPr>
          <p:cNvPr id="151" name="Rounded Rectangle 150"/>
          <p:cNvSpPr>
            <a:spLocks noChangeArrowheads="1"/>
          </p:cNvSpPr>
          <p:nvPr/>
        </p:nvSpPr>
        <p:spPr bwMode="auto">
          <a:xfrm>
            <a:off x="3303588" y="47688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Windows</a:t>
            </a:r>
          </a:p>
        </p:txBody>
      </p:sp>
      <p:sp>
        <p:nvSpPr>
          <p:cNvPr id="152" name="Rounded Rectangle 151"/>
          <p:cNvSpPr>
            <a:spLocks noChangeArrowheads="1"/>
          </p:cNvSpPr>
          <p:nvPr/>
        </p:nvSpPr>
        <p:spPr bwMode="auto">
          <a:xfrm>
            <a:off x="3303588" y="5897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Hyper-V </a:t>
            </a:r>
          </a:p>
        </p:txBody>
      </p:sp>
      <p:sp>
        <p:nvSpPr>
          <p:cNvPr id="153" name="Rounded Rectangle 152"/>
          <p:cNvSpPr>
            <a:spLocks noChangeArrowheads="1"/>
          </p:cNvSpPr>
          <p:nvPr/>
        </p:nvSpPr>
        <p:spPr bwMode="auto">
          <a:xfrm>
            <a:off x="3303588" y="61198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KVM</a:t>
            </a:r>
          </a:p>
        </p:txBody>
      </p:sp>
      <p:sp>
        <p:nvSpPr>
          <p:cNvPr id="154" name="Rounded Rectangle 153"/>
          <p:cNvSpPr>
            <a:spLocks noChangeArrowheads="1"/>
          </p:cNvSpPr>
          <p:nvPr/>
        </p:nvSpPr>
        <p:spPr bwMode="auto">
          <a:xfrm>
            <a:off x="3303588" y="56753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PowerVM</a:t>
            </a:r>
          </a:p>
        </p:txBody>
      </p:sp>
      <p:sp>
        <p:nvSpPr>
          <p:cNvPr id="155" name="Rounded Rectangle 154"/>
          <p:cNvSpPr>
            <a:spLocks noChangeArrowheads="1"/>
          </p:cNvSpPr>
          <p:nvPr/>
        </p:nvSpPr>
        <p:spPr bwMode="auto">
          <a:xfrm>
            <a:off x="3303588" y="49926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AIX</a:t>
            </a:r>
          </a:p>
        </p:txBody>
      </p:sp>
      <p:sp>
        <p:nvSpPr>
          <p:cNvPr id="156" name="Rounded Rectangle 155"/>
          <p:cNvSpPr>
            <a:spLocks noChangeArrowheads="1"/>
          </p:cNvSpPr>
          <p:nvPr/>
        </p:nvSpPr>
        <p:spPr bwMode="auto">
          <a:xfrm>
            <a:off x="3303588" y="54467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Linux</a:t>
            </a:r>
          </a:p>
        </p:txBody>
      </p:sp>
      <p:sp>
        <p:nvSpPr>
          <p:cNvPr id="157" name="Rounded Rectangle 156"/>
          <p:cNvSpPr>
            <a:spLocks noChangeArrowheads="1"/>
          </p:cNvSpPr>
          <p:nvPr/>
        </p:nvSpPr>
        <p:spPr bwMode="auto">
          <a:xfrm>
            <a:off x="3303588" y="521970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 i</a:t>
            </a:r>
          </a:p>
        </p:txBody>
      </p:sp>
      <p:sp>
        <p:nvSpPr>
          <p:cNvPr id="158" name="Rounded Rectangle 157"/>
          <p:cNvSpPr>
            <a:spLocks noChangeArrowheads="1"/>
          </p:cNvSpPr>
          <p:nvPr/>
        </p:nvSpPr>
        <p:spPr bwMode="auto">
          <a:xfrm>
            <a:off x="3303588" y="63420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VMware</a:t>
            </a:r>
          </a:p>
        </p:txBody>
      </p:sp>
      <p:sp>
        <p:nvSpPr>
          <p:cNvPr id="159" name="Rounded Rectangle 158"/>
          <p:cNvSpPr>
            <a:spLocks noChangeArrowheads="1"/>
          </p:cNvSpPr>
          <p:nvPr/>
        </p:nvSpPr>
        <p:spPr bwMode="auto">
          <a:xfrm>
            <a:off x="3303588" y="43068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Cisco</a:t>
            </a:r>
          </a:p>
        </p:txBody>
      </p:sp>
      <p:sp>
        <p:nvSpPr>
          <p:cNvPr id="160" name="Rounded Rectangle 159"/>
          <p:cNvSpPr>
            <a:spLocks noChangeArrowheads="1"/>
          </p:cNvSpPr>
          <p:nvPr/>
        </p:nvSpPr>
        <p:spPr bwMode="auto">
          <a:xfrm>
            <a:off x="3303588" y="45275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Brocade</a:t>
            </a:r>
          </a:p>
        </p:txBody>
      </p:sp>
      <p:sp>
        <p:nvSpPr>
          <p:cNvPr id="908379" name="Rounded Rectangle 12"/>
          <p:cNvSpPr>
            <a:spLocks noChangeArrowheads="1"/>
          </p:cNvSpPr>
          <p:nvPr/>
        </p:nvSpPr>
        <p:spPr bwMode="auto">
          <a:xfrm>
            <a:off x="5273675" y="3865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908380" name="Rounded Rectangle 14"/>
          <p:cNvSpPr>
            <a:spLocks noChangeArrowheads="1"/>
          </p:cNvSpPr>
          <p:nvPr/>
        </p:nvSpPr>
        <p:spPr bwMode="auto">
          <a:xfrm>
            <a:off x="5273675" y="408940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Juniper</a:t>
            </a:r>
          </a:p>
        </p:txBody>
      </p:sp>
      <p:sp>
        <p:nvSpPr>
          <p:cNvPr id="163" name="Rounded Rectangle 15"/>
          <p:cNvSpPr>
            <a:spLocks noChangeArrowheads="1"/>
          </p:cNvSpPr>
          <p:nvPr/>
        </p:nvSpPr>
        <p:spPr bwMode="auto">
          <a:xfrm>
            <a:off x="5273675" y="47688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Windows</a:t>
            </a:r>
          </a:p>
        </p:txBody>
      </p:sp>
      <p:sp>
        <p:nvSpPr>
          <p:cNvPr id="908382" name="Rounded Rectangle 16"/>
          <p:cNvSpPr>
            <a:spLocks noChangeArrowheads="1"/>
          </p:cNvSpPr>
          <p:nvPr/>
        </p:nvSpPr>
        <p:spPr bwMode="auto">
          <a:xfrm>
            <a:off x="5273675" y="5897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Hyper-V </a:t>
            </a:r>
          </a:p>
        </p:txBody>
      </p:sp>
      <p:sp>
        <p:nvSpPr>
          <p:cNvPr id="908383" name="Rounded Rectangle 17"/>
          <p:cNvSpPr>
            <a:spLocks noChangeArrowheads="1"/>
          </p:cNvSpPr>
          <p:nvPr/>
        </p:nvSpPr>
        <p:spPr bwMode="auto">
          <a:xfrm>
            <a:off x="5273675" y="61198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KVM</a:t>
            </a:r>
          </a:p>
        </p:txBody>
      </p:sp>
      <p:sp>
        <p:nvSpPr>
          <p:cNvPr id="908384" name="Rounded Rectangle 18"/>
          <p:cNvSpPr>
            <a:spLocks noChangeArrowheads="1"/>
          </p:cNvSpPr>
          <p:nvPr/>
        </p:nvSpPr>
        <p:spPr bwMode="auto">
          <a:xfrm>
            <a:off x="5273675" y="56753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PowerVM</a:t>
            </a:r>
          </a:p>
        </p:txBody>
      </p:sp>
      <p:sp>
        <p:nvSpPr>
          <p:cNvPr id="908385" name="Rounded Rectangle 19"/>
          <p:cNvSpPr>
            <a:spLocks noChangeArrowheads="1"/>
          </p:cNvSpPr>
          <p:nvPr/>
        </p:nvSpPr>
        <p:spPr bwMode="auto">
          <a:xfrm>
            <a:off x="5273675" y="4997450"/>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AIX</a:t>
            </a:r>
          </a:p>
        </p:txBody>
      </p:sp>
      <p:sp>
        <p:nvSpPr>
          <p:cNvPr id="168" name="Rounded Rectangle 20"/>
          <p:cNvSpPr>
            <a:spLocks noChangeArrowheads="1"/>
          </p:cNvSpPr>
          <p:nvPr/>
        </p:nvSpPr>
        <p:spPr bwMode="auto">
          <a:xfrm>
            <a:off x="5273675" y="54467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Linux</a:t>
            </a:r>
          </a:p>
        </p:txBody>
      </p:sp>
      <p:sp>
        <p:nvSpPr>
          <p:cNvPr id="908387" name="Rounded Rectangle 21"/>
          <p:cNvSpPr>
            <a:spLocks noChangeArrowheads="1"/>
          </p:cNvSpPr>
          <p:nvPr/>
        </p:nvSpPr>
        <p:spPr bwMode="auto">
          <a:xfrm>
            <a:off x="5273675" y="52212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 i</a:t>
            </a:r>
          </a:p>
        </p:txBody>
      </p:sp>
      <p:sp>
        <p:nvSpPr>
          <p:cNvPr id="170" name="Rounded Rectangle 22"/>
          <p:cNvSpPr>
            <a:spLocks noChangeArrowheads="1"/>
          </p:cNvSpPr>
          <p:nvPr/>
        </p:nvSpPr>
        <p:spPr bwMode="auto">
          <a:xfrm>
            <a:off x="5273675" y="63420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VMware</a:t>
            </a:r>
          </a:p>
        </p:txBody>
      </p:sp>
      <p:sp>
        <p:nvSpPr>
          <p:cNvPr id="44084" name="Rounded Rectangle 23"/>
          <p:cNvSpPr>
            <a:spLocks noChangeArrowheads="1"/>
          </p:cNvSpPr>
          <p:nvPr/>
        </p:nvSpPr>
        <p:spPr bwMode="auto">
          <a:xfrm>
            <a:off x="5273675" y="43068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Cisco</a:t>
            </a:r>
          </a:p>
        </p:txBody>
      </p:sp>
      <p:sp>
        <p:nvSpPr>
          <p:cNvPr id="908390" name="Rounded Rectangle 24"/>
          <p:cNvSpPr>
            <a:spLocks noChangeArrowheads="1"/>
          </p:cNvSpPr>
          <p:nvPr/>
        </p:nvSpPr>
        <p:spPr bwMode="auto">
          <a:xfrm>
            <a:off x="5273675" y="45275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Brocade</a:t>
            </a:r>
          </a:p>
        </p:txBody>
      </p:sp>
      <p:sp>
        <p:nvSpPr>
          <p:cNvPr id="145" name="Rounded Rectangle 9"/>
          <p:cNvSpPr>
            <a:spLocks noChangeArrowheads="1"/>
          </p:cNvSpPr>
          <p:nvPr/>
        </p:nvSpPr>
        <p:spPr bwMode="auto">
          <a:xfrm>
            <a:off x="3302000" y="197326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700" b="1">
                <a:solidFill>
                  <a:srgbClr val="FFFFFF"/>
                </a:solidFill>
              </a:rPr>
              <a:t>Virtualization</a:t>
            </a:r>
          </a:p>
        </p:txBody>
      </p:sp>
      <p:sp>
        <p:nvSpPr>
          <p:cNvPr id="146" name="Rounded Rectangle 10"/>
          <p:cNvSpPr>
            <a:spLocks noChangeArrowheads="1"/>
          </p:cNvSpPr>
          <p:nvPr/>
        </p:nvSpPr>
        <p:spPr bwMode="auto">
          <a:xfrm>
            <a:off x="3302000" y="15414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Storage</a:t>
            </a:r>
          </a:p>
        </p:txBody>
      </p:sp>
      <p:sp>
        <p:nvSpPr>
          <p:cNvPr id="147" name="Rounded Rectangle 11"/>
          <p:cNvSpPr>
            <a:spLocks noChangeArrowheads="1"/>
          </p:cNvSpPr>
          <p:nvPr/>
        </p:nvSpPr>
        <p:spPr bwMode="auto">
          <a:xfrm>
            <a:off x="3302000" y="17526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Network</a:t>
            </a:r>
          </a:p>
        </p:txBody>
      </p:sp>
      <p:sp>
        <p:nvSpPr>
          <p:cNvPr id="166" name="Rounded Rectangle 165"/>
          <p:cNvSpPr>
            <a:spLocks noChangeArrowheads="1"/>
          </p:cNvSpPr>
          <p:nvPr/>
        </p:nvSpPr>
        <p:spPr bwMode="auto">
          <a:xfrm>
            <a:off x="3302000" y="13192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Compute</a:t>
            </a:r>
          </a:p>
        </p:txBody>
      </p:sp>
      <p:sp>
        <p:nvSpPr>
          <p:cNvPr id="167" name="Rounded Rectangle 166"/>
          <p:cNvSpPr>
            <a:spLocks noChangeArrowheads="1"/>
          </p:cNvSpPr>
          <p:nvPr/>
        </p:nvSpPr>
        <p:spPr bwMode="auto">
          <a:xfrm>
            <a:off x="3309938" y="197326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700" b="1">
                <a:solidFill>
                  <a:srgbClr val="FFFFFF"/>
                </a:solidFill>
              </a:rPr>
              <a:t>Virtualization</a:t>
            </a:r>
          </a:p>
        </p:txBody>
      </p:sp>
      <p:sp>
        <p:nvSpPr>
          <p:cNvPr id="169" name="Rounded Rectangle 168"/>
          <p:cNvSpPr>
            <a:spLocks noChangeArrowheads="1"/>
          </p:cNvSpPr>
          <p:nvPr/>
        </p:nvSpPr>
        <p:spPr bwMode="auto">
          <a:xfrm>
            <a:off x="3302000" y="15414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Storage</a:t>
            </a:r>
          </a:p>
        </p:txBody>
      </p:sp>
      <p:sp>
        <p:nvSpPr>
          <p:cNvPr id="171" name="Rounded Rectangle 170"/>
          <p:cNvSpPr>
            <a:spLocks noChangeArrowheads="1"/>
          </p:cNvSpPr>
          <p:nvPr/>
        </p:nvSpPr>
        <p:spPr bwMode="auto">
          <a:xfrm>
            <a:off x="3302000" y="1757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Network</a:t>
            </a:r>
          </a:p>
        </p:txBody>
      </p:sp>
      <p:sp>
        <p:nvSpPr>
          <p:cNvPr id="177" name="Rounded Rectangle 10"/>
          <p:cNvSpPr>
            <a:spLocks noChangeArrowheads="1"/>
          </p:cNvSpPr>
          <p:nvPr/>
        </p:nvSpPr>
        <p:spPr bwMode="auto">
          <a:xfrm>
            <a:off x="5264150" y="13192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Compute</a:t>
            </a:r>
          </a:p>
        </p:txBody>
      </p:sp>
      <p:sp>
        <p:nvSpPr>
          <p:cNvPr id="178" name="Rounded Rectangle 9"/>
          <p:cNvSpPr>
            <a:spLocks noChangeArrowheads="1"/>
          </p:cNvSpPr>
          <p:nvPr/>
        </p:nvSpPr>
        <p:spPr bwMode="auto">
          <a:xfrm>
            <a:off x="5264150" y="19796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700" b="1">
                <a:solidFill>
                  <a:srgbClr val="FFFFFF"/>
                </a:solidFill>
              </a:rPr>
              <a:t>Virtualization</a:t>
            </a:r>
          </a:p>
        </p:txBody>
      </p:sp>
      <p:sp>
        <p:nvSpPr>
          <p:cNvPr id="179" name="Rounded Rectangle 10"/>
          <p:cNvSpPr>
            <a:spLocks noChangeArrowheads="1"/>
          </p:cNvSpPr>
          <p:nvPr/>
        </p:nvSpPr>
        <p:spPr bwMode="auto">
          <a:xfrm>
            <a:off x="5264150" y="15414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Storage</a:t>
            </a:r>
          </a:p>
        </p:txBody>
      </p:sp>
      <p:sp>
        <p:nvSpPr>
          <p:cNvPr id="180" name="Rounded Rectangle 11"/>
          <p:cNvSpPr>
            <a:spLocks noChangeArrowheads="1"/>
          </p:cNvSpPr>
          <p:nvPr/>
        </p:nvSpPr>
        <p:spPr bwMode="auto">
          <a:xfrm>
            <a:off x="5264150" y="17526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Network</a:t>
            </a:r>
          </a:p>
        </p:txBody>
      </p:sp>
      <p:sp>
        <p:nvSpPr>
          <p:cNvPr id="181" name="Rounded Rectangle 180"/>
          <p:cNvSpPr>
            <a:spLocks noChangeArrowheads="1"/>
          </p:cNvSpPr>
          <p:nvPr/>
        </p:nvSpPr>
        <p:spPr bwMode="auto">
          <a:xfrm>
            <a:off x="5264150" y="13192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Compute</a:t>
            </a:r>
          </a:p>
        </p:txBody>
      </p:sp>
      <p:sp>
        <p:nvSpPr>
          <p:cNvPr id="182" name="Rounded Rectangle 181"/>
          <p:cNvSpPr>
            <a:spLocks noChangeArrowheads="1"/>
          </p:cNvSpPr>
          <p:nvPr/>
        </p:nvSpPr>
        <p:spPr bwMode="auto">
          <a:xfrm>
            <a:off x="5272088" y="197326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700" b="1">
                <a:solidFill>
                  <a:srgbClr val="FFFFFF"/>
                </a:solidFill>
              </a:rPr>
              <a:t>Virtualization</a:t>
            </a:r>
          </a:p>
        </p:txBody>
      </p:sp>
      <p:sp>
        <p:nvSpPr>
          <p:cNvPr id="17516" name="Rounded Rectangle 182"/>
          <p:cNvSpPr>
            <a:spLocks noChangeArrowheads="1"/>
          </p:cNvSpPr>
          <p:nvPr/>
        </p:nvSpPr>
        <p:spPr bwMode="auto">
          <a:xfrm>
            <a:off x="5264150" y="15414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Storage</a:t>
            </a:r>
          </a:p>
        </p:txBody>
      </p:sp>
      <p:sp>
        <p:nvSpPr>
          <p:cNvPr id="184" name="Rounded Rectangle 183"/>
          <p:cNvSpPr>
            <a:spLocks noChangeArrowheads="1"/>
          </p:cNvSpPr>
          <p:nvPr/>
        </p:nvSpPr>
        <p:spPr bwMode="auto">
          <a:xfrm>
            <a:off x="5264150" y="1757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Network</a:t>
            </a:r>
          </a:p>
        </p:txBody>
      </p:sp>
      <p:sp>
        <p:nvSpPr>
          <p:cNvPr id="908406" name="TextBox 231"/>
          <p:cNvSpPr txBox="1">
            <a:spLocks noChangeArrowheads="1"/>
          </p:cNvSpPr>
          <p:nvPr/>
        </p:nvSpPr>
        <p:spPr bwMode="auto">
          <a:xfrm>
            <a:off x="6732588" y="1816100"/>
            <a:ext cx="19462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2" tIns="45701" rIns="91402" bIns="45701">
            <a:spAutoFit/>
          </a:bodyPr>
          <a:lstStyle>
            <a:lvl1pPr defTabSz="457200" eaLnBrk="0" hangingPunct="0">
              <a:defRPr>
                <a:solidFill>
                  <a:schemeClr val="tx1"/>
                </a:solidFill>
                <a:latin typeface="Arial" pitchFamily="34" charset="0"/>
                <a:ea typeface="MS PGothic" pitchFamily="34" charset="-128"/>
              </a:defRPr>
            </a:lvl1pPr>
            <a:lvl2pPr marL="557213" indent="-214313" defTabSz="457200" eaLnBrk="0" hangingPunct="0">
              <a:defRPr>
                <a:solidFill>
                  <a:schemeClr val="tx1"/>
                </a:solidFill>
                <a:latin typeface="Arial" pitchFamily="34" charset="0"/>
                <a:ea typeface="MS PGothic" pitchFamily="34" charset="-128"/>
              </a:defRPr>
            </a:lvl2pPr>
            <a:lvl3pPr marL="857250" indent="-171450" defTabSz="457200" eaLnBrk="0" hangingPunct="0">
              <a:defRPr>
                <a:solidFill>
                  <a:schemeClr val="tx1"/>
                </a:solidFill>
                <a:latin typeface="Arial" pitchFamily="34" charset="0"/>
                <a:ea typeface="MS PGothic" pitchFamily="34" charset="-128"/>
              </a:defRPr>
            </a:lvl3pPr>
            <a:lvl4pPr marL="1200150" indent="-171450" defTabSz="457200" eaLnBrk="0" hangingPunct="0">
              <a:defRPr>
                <a:solidFill>
                  <a:schemeClr val="tx1"/>
                </a:solidFill>
                <a:latin typeface="Arial" pitchFamily="34" charset="0"/>
                <a:ea typeface="MS PGothic" pitchFamily="34" charset="-128"/>
              </a:defRPr>
            </a:lvl4pPr>
            <a:lvl5pPr marL="1543050" indent="-171450" defTabSz="457200" eaLnBrk="0" hangingPunct="0">
              <a:defRPr>
                <a:solidFill>
                  <a:schemeClr val="tx1"/>
                </a:solidFill>
                <a:latin typeface="Arial" pitchFamily="34" charset="0"/>
                <a:ea typeface="MS PGothic" pitchFamily="34" charset="-128"/>
              </a:defRPr>
            </a:lvl5pPr>
            <a:lvl6pPr marL="2000250" indent="-17145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b="1">
                <a:solidFill>
                  <a:srgbClr val="808080"/>
                </a:solidFill>
              </a:rPr>
              <a:t>VCE Vblock</a:t>
            </a:r>
          </a:p>
        </p:txBody>
      </p:sp>
      <p:pic>
        <p:nvPicPr>
          <p:cNvPr id="908407" name="Picture 63" descr="PureFlex_Bitmap_Black"/>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7225" y="1046163"/>
            <a:ext cx="12509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8408" name="Freeform 16"/>
          <p:cNvSpPr>
            <a:spLocks noEditPoints="1"/>
          </p:cNvSpPr>
          <p:nvPr/>
        </p:nvSpPr>
        <p:spPr bwMode="auto">
          <a:xfrm>
            <a:off x="4445000" y="3354388"/>
            <a:ext cx="260350" cy="336550"/>
          </a:xfrm>
          <a:custGeom>
            <a:avLst/>
            <a:gdLst>
              <a:gd name="T0" fmla="*/ 2147483647 w 393"/>
              <a:gd name="T1" fmla="*/ 2147483647 h 514"/>
              <a:gd name="T2" fmla="*/ 2147483647 w 393"/>
              <a:gd name="T3" fmla="*/ 2147483647 h 514"/>
              <a:gd name="T4" fmla="*/ 2147483647 w 393"/>
              <a:gd name="T5" fmla="*/ 2147483647 h 514"/>
              <a:gd name="T6" fmla="*/ 2147483647 w 393"/>
              <a:gd name="T7" fmla="*/ 2147483647 h 514"/>
              <a:gd name="T8" fmla="*/ 0 w 393"/>
              <a:gd name="T9" fmla="*/ 2147483647 h 514"/>
              <a:gd name="T10" fmla="*/ 2147483647 w 393"/>
              <a:gd name="T11" fmla="*/ 2147483647 h 514"/>
              <a:gd name="T12" fmla="*/ 2147483647 w 393"/>
              <a:gd name="T13" fmla="*/ 2147483647 h 514"/>
              <a:gd name="T14" fmla="*/ 2147483647 w 393"/>
              <a:gd name="T15" fmla="*/ 2147483647 h 514"/>
              <a:gd name="T16" fmla="*/ 2147483647 w 393"/>
              <a:gd name="T17" fmla="*/ 2147483647 h 514"/>
              <a:gd name="T18" fmla="*/ 2147483647 w 393"/>
              <a:gd name="T19" fmla="*/ 2147483647 h 514"/>
              <a:gd name="T20" fmla="*/ 2147483647 w 393"/>
              <a:gd name="T21" fmla="*/ 2147483647 h 514"/>
              <a:gd name="T22" fmla="*/ 2147483647 w 393"/>
              <a:gd name="T23" fmla="*/ 2147483647 h 514"/>
              <a:gd name="T24" fmla="*/ 2147483647 w 393"/>
              <a:gd name="T25" fmla="*/ 2147483647 h 514"/>
              <a:gd name="T26" fmla="*/ 2147483647 w 393"/>
              <a:gd name="T27" fmla="*/ 2147483647 h 514"/>
              <a:gd name="T28" fmla="*/ 2147483647 w 393"/>
              <a:gd name="T29" fmla="*/ 2147483647 h 514"/>
              <a:gd name="T30" fmla="*/ 2147483647 w 393"/>
              <a:gd name="T31" fmla="*/ 2147483647 h 514"/>
              <a:gd name="T32" fmla="*/ 2147483647 w 393"/>
              <a:gd name="T33" fmla="*/ 2147483647 h 514"/>
              <a:gd name="T34" fmla="*/ 2147483647 w 393"/>
              <a:gd name="T35" fmla="*/ 2147483647 h 514"/>
              <a:gd name="T36" fmla="*/ 2147483647 w 393"/>
              <a:gd name="T37" fmla="*/ 2147483647 h 514"/>
              <a:gd name="T38" fmla="*/ 2147483647 w 393"/>
              <a:gd name="T39" fmla="*/ 2147483647 h 514"/>
              <a:gd name="T40" fmla="*/ 2147483647 w 393"/>
              <a:gd name="T41" fmla="*/ 2147483647 h 514"/>
              <a:gd name="T42" fmla="*/ 2147483647 w 393"/>
              <a:gd name="T43" fmla="*/ 2147483647 h 514"/>
              <a:gd name="T44" fmla="*/ 2147483647 w 393"/>
              <a:gd name="T45" fmla="*/ 2147483647 h 514"/>
              <a:gd name="T46" fmla="*/ 2147483647 w 393"/>
              <a:gd name="T47" fmla="*/ 2147483647 h 514"/>
              <a:gd name="T48" fmla="*/ 2147483647 w 393"/>
              <a:gd name="T49" fmla="*/ 2147483647 h 514"/>
              <a:gd name="T50" fmla="*/ 2147483647 w 393"/>
              <a:gd name="T51" fmla="*/ 2147483647 h 514"/>
              <a:gd name="T52" fmla="*/ 2147483647 w 393"/>
              <a:gd name="T53" fmla="*/ 2147483647 h 514"/>
              <a:gd name="T54" fmla="*/ 2147483647 w 393"/>
              <a:gd name="T55" fmla="*/ 2147483647 h 514"/>
              <a:gd name="T56" fmla="*/ 2147483647 w 393"/>
              <a:gd name="T57" fmla="*/ 2147483647 h 514"/>
              <a:gd name="T58" fmla="*/ 2147483647 w 393"/>
              <a:gd name="T59" fmla="*/ 2147483647 h 514"/>
              <a:gd name="T60" fmla="*/ 2147483647 w 393"/>
              <a:gd name="T61" fmla="*/ 2147483647 h 514"/>
              <a:gd name="T62" fmla="*/ 2147483647 w 393"/>
              <a:gd name="T63" fmla="*/ 2147483647 h 514"/>
              <a:gd name="T64" fmla="*/ 2147483647 w 393"/>
              <a:gd name="T65" fmla="*/ 2147483647 h 514"/>
              <a:gd name="T66" fmla="*/ 2147483647 w 393"/>
              <a:gd name="T67" fmla="*/ 2147483647 h 514"/>
              <a:gd name="T68" fmla="*/ 2147483647 w 393"/>
              <a:gd name="T69" fmla="*/ 2147483647 h 514"/>
              <a:gd name="T70" fmla="*/ 2147483647 w 393"/>
              <a:gd name="T71" fmla="*/ 2147483647 h 514"/>
              <a:gd name="T72" fmla="*/ 2147483647 w 393"/>
              <a:gd name="T73" fmla="*/ 2147483647 h 514"/>
              <a:gd name="T74" fmla="*/ 2147483647 w 393"/>
              <a:gd name="T75" fmla="*/ 2147483647 h 514"/>
              <a:gd name="T76" fmla="*/ 2147483647 w 393"/>
              <a:gd name="T77" fmla="*/ 2147483647 h 514"/>
              <a:gd name="T78" fmla="*/ 2147483647 w 393"/>
              <a:gd name="T79" fmla="*/ 2147483647 h 514"/>
              <a:gd name="T80" fmla="*/ 2147483647 w 393"/>
              <a:gd name="T81" fmla="*/ 2147483647 h 514"/>
              <a:gd name="T82" fmla="*/ 2147483647 w 393"/>
              <a:gd name="T83" fmla="*/ 2147483647 h 514"/>
              <a:gd name="T84" fmla="*/ 2147483647 w 393"/>
              <a:gd name="T85" fmla="*/ 2147483647 h 514"/>
              <a:gd name="T86" fmla="*/ 2147483647 w 393"/>
              <a:gd name="T87" fmla="*/ 2147483647 h 514"/>
              <a:gd name="T88" fmla="*/ 2147483647 w 393"/>
              <a:gd name="T89" fmla="*/ 2147483647 h 514"/>
              <a:gd name="T90" fmla="*/ 2147483647 w 393"/>
              <a:gd name="T91" fmla="*/ 2147483647 h 514"/>
              <a:gd name="T92" fmla="*/ 2147483647 w 393"/>
              <a:gd name="T93" fmla="*/ 2147483647 h 514"/>
              <a:gd name="T94" fmla="*/ 2147483647 w 393"/>
              <a:gd name="T95" fmla="*/ 2147483647 h 514"/>
              <a:gd name="T96" fmla="*/ 2147483647 w 393"/>
              <a:gd name="T97" fmla="*/ 2147483647 h 514"/>
              <a:gd name="T98" fmla="*/ 2147483647 w 393"/>
              <a:gd name="T99" fmla="*/ 2147483647 h 514"/>
              <a:gd name="T100" fmla="*/ 2147483647 w 393"/>
              <a:gd name="T101" fmla="*/ 2147483647 h 514"/>
              <a:gd name="T102" fmla="*/ 2147483647 w 393"/>
              <a:gd name="T103" fmla="*/ 2147483647 h 514"/>
              <a:gd name="T104" fmla="*/ 2147483647 w 393"/>
              <a:gd name="T105" fmla="*/ 2147483647 h 514"/>
              <a:gd name="T106" fmla="*/ 2147483647 w 393"/>
              <a:gd name="T107" fmla="*/ 2147483647 h 514"/>
              <a:gd name="T108" fmla="*/ 2147483647 w 393"/>
              <a:gd name="T109" fmla="*/ 2147483647 h 5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3"/>
              <a:gd name="T166" fmla="*/ 0 h 514"/>
              <a:gd name="T167" fmla="*/ 393 w 393"/>
              <a:gd name="T168" fmla="*/ 514 h 51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3" h="514">
                <a:moveTo>
                  <a:pt x="330" y="13"/>
                </a:moveTo>
                <a:lnTo>
                  <a:pt x="330" y="13"/>
                </a:lnTo>
                <a:lnTo>
                  <a:pt x="301" y="7"/>
                </a:lnTo>
                <a:lnTo>
                  <a:pt x="268" y="4"/>
                </a:lnTo>
                <a:lnTo>
                  <a:pt x="233" y="2"/>
                </a:lnTo>
                <a:lnTo>
                  <a:pt x="196" y="0"/>
                </a:lnTo>
                <a:lnTo>
                  <a:pt x="159" y="2"/>
                </a:lnTo>
                <a:lnTo>
                  <a:pt x="124" y="4"/>
                </a:lnTo>
                <a:lnTo>
                  <a:pt x="92" y="7"/>
                </a:lnTo>
                <a:lnTo>
                  <a:pt x="63" y="13"/>
                </a:lnTo>
                <a:lnTo>
                  <a:pt x="48" y="17"/>
                </a:lnTo>
                <a:lnTo>
                  <a:pt x="35" y="20"/>
                </a:lnTo>
                <a:lnTo>
                  <a:pt x="24" y="25"/>
                </a:lnTo>
                <a:lnTo>
                  <a:pt x="15" y="29"/>
                </a:lnTo>
                <a:lnTo>
                  <a:pt x="8" y="35"/>
                </a:lnTo>
                <a:lnTo>
                  <a:pt x="4" y="40"/>
                </a:lnTo>
                <a:lnTo>
                  <a:pt x="1" y="47"/>
                </a:lnTo>
                <a:lnTo>
                  <a:pt x="0" y="53"/>
                </a:lnTo>
                <a:lnTo>
                  <a:pt x="0" y="461"/>
                </a:lnTo>
                <a:lnTo>
                  <a:pt x="1" y="467"/>
                </a:lnTo>
                <a:lnTo>
                  <a:pt x="4" y="473"/>
                </a:lnTo>
                <a:lnTo>
                  <a:pt x="8" y="479"/>
                </a:lnTo>
                <a:lnTo>
                  <a:pt x="15" y="485"/>
                </a:lnTo>
                <a:lnTo>
                  <a:pt x="24" y="489"/>
                </a:lnTo>
                <a:lnTo>
                  <a:pt x="35" y="493"/>
                </a:lnTo>
                <a:lnTo>
                  <a:pt x="48" y="497"/>
                </a:lnTo>
                <a:lnTo>
                  <a:pt x="63" y="501"/>
                </a:lnTo>
                <a:lnTo>
                  <a:pt x="92" y="507"/>
                </a:lnTo>
                <a:lnTo>
                  <a:pt x="124" y="510"/>
                </a:lnTo>
                <a:lnTo>
                  <a:pt x="159" y="512"/>
                </a:lnTo>
                <a:lnTo>
                  <a:pt x="196" y="514"/>
                </a:lnTo>
                <a:lnTo>
                  <a:pt x="233" y="512"/>
                </a:lnTo>
                <a:lnTo>
                  <a:pt x="268" y="510"/>
                </a:lnTo>
                <a:lnTo>
                  <a:pt x="301" y="507"/>
                </a:lnTo>
                <a:lnTo>
                  <a:pt x="330" y="501"/>
                </a:lnTo>
                <a:lnTo>
                  <a:pt x="345" y="497"/>
                </a:lnTo>
                <a:lnTo>
                  <a:pt x="358" y="493"/>
                </a:lnTo>
                <a:lnTo>
                  <a:pt x="368" y="489"/>
                </a:lnTo>
                <a:lnTo>
                  <a:pt x="377" y="485"/>
                </a:lnTo>
                <a:lnTo>
                  <a:pt x="384" y="479"/>
                </a:lnTo>
                <a:lnTo>
                  <a:pt x="389" y="473"/>
                </a:lnTo>
                <a:lnTo>
                  <a:pt x="391" y="467"/>
                </a:lnTo>
                <a:lnTo>
                  <a:pt x="393" y="461"/>
                </a:lnTo>
                <a:lnTo>
                  <a:pt x="393" y="53"/>
                </a:lnTo>
                <a:lnTo>
                  <a:pt x="391" y="47"/>
                </a:lnTo>
                <a:lnTo>
                  <a:pt x="389" y="40"/>
                </a:lnTo>
                <a:lnTo>
                  <a:pt x="384" y="35"/>
                </a:lnTo>
                <a:lnTo>
                  <a:pt x="377" y="29"/>
                </a:lnTo>
                <a:lnTo>
                  <a:pt x="368" y="25"/>
                </a:lnTo>
                <a:lnTo>
                  <a:pt x="358" y="20"/>
                </a:lnTo>
                <a:lnTo>
                  <a:pt x="345" y="17"/>
                </a:lnTo>
                <a:lnTo>
                  <a:pt x="330" y="13"/>
                </a:lnTo>
                <a:close/>
                <a:moveTo>
                  <a:pt x="369" y="461"/>
                </a:moveTo>
                <a:lnTo>
                  <a:pt x="369" y="461"/>
                </a:lnTo>
                <a:lnTo>
                  <a:pt x="365" y="465"/>
                </a:lnTo>
                <a:lnTo>
                  <a:pt x="357" y="468"/>
                </a:lnTo>
                <a:lnTo>
                  <a:pt x="341" y="474"/>
                </a:lnTo>
                <a:lnTo>
                  <a:pt x="318" y="480"/>
                </a:lnTo>
                <a:lnTo>
                  <a:pt x="292" y="483"/>
                </a:lnTo>
                <a:lnTo>
                  <a:pt x="262" y="487"/>
                </a:lnTo>
                <a:lnTo>
                  <a:pt x="230" y="489"/>
                </a:lnTo>
                <a:lnTo>
                  <a:pt x="196" y="490"/>
                </a:lnTo>
                <a:lnTo>
                  <a:pt x="163" y="489"/>
                </a:lnTo>
                <a:lnTo>
                  <a:pt x="130" y="487"/>
                </a:lnTo>
                <a:lnTo>
                  <a:pt x="101" y="483"/>
                </a:lnTo>
                <a:lnTo>
                  <a:pt x="74" y="480"/>
                </a:lnTo>
                <a:lnTo>
                  <a:pt x="51" y="474"/>
                </a:lnTo>
                <a:lnTo>
                  <a:pt x="36" y="468"/>
                </a:lnTo>
                <a:lnTo>
                  <a:pt x="28" y="465"/>
                </a:lnTo>
                <a:lnTo>
                  <a:pt x="23" y="461"/>
                </a:lnTo>
                <a:lnTo>
                  <a:pt x="23" y="352"/>
                </a:lnTo>
                <a:lnTo>
                  <a:pt x="41" y="359"/>
                </a:lnTo>
                <a:lnTo>
                  <a:pt x="63" y="365"/>
                </a:lnTo>
                <a:lnTo>
                  <a:pt x="92" y="370"/>
                </a:lnTo>
                <a:lnTo>
                  <a:pt x="124" y="374"/>
                </a:lnTo>
                <a:lnTo>
                  <a:pt x="159" y="377"/>
                </a:lnTo>
                <a:lnTo>
                  <a:pt x="196" y="377"/>
                </a:lnTo>
                <a:lnTo>
                  <a:pt x="233" y="377"/>
                </a:lnTo>
                <a:lnTo>
                  <a:pt x="268" y="374"/>
                </a:lnTo>
                <a:lnTo>
                  <a:pt x="301" y="370"/>
                </a:lnTo>
                <a:lnTo>
                  <a:pt x="330" y="365"/>
                </a:lnTo>
                <a:lnTo>
                  <a:pt x="352" y="359"/>
                </a:lnTo>
                <a:lnTo>
                  <a:pt x="369" y="352"/>
                </a:lnTo>
                <a:lnTo>
                  <a:pt x="369" y="461"/>
                </a:lnTo>
                <a:close/>
                <a:moveTo>
                  <a:pt x="369" y="53"/>
                </a:moveTo>
                <a:lnTo>
                  <a:pt x="369" y="53"/>
                </a:lnTo>
                <a:lnTo>
                  <a:pt x="365" y="56"/>
                </a:lnTo>
                <a:lnTo>
                  <a:pt x="357" y="61"/>
                </a:lnTo>
                <a:lnTo>
                  <a:pt x="341" y="65"/>
                </a:lnTo>
                <a:lnTo>
                  <a:pt x="318" y="71"/>
                </a:lnTo>
                <a:lnTo>
                  <a:pt x="292" y="76"/>
                </a:lnTo>
                <a:lnTo>
                  <a:pt x="262" y="79"/>
                </a:lnTo>
                <a:lnTo>
                  <a:pt x="230" y="81"/>
                </a:lnTo>
                <a:lnTo>
                  <a:pt x="196" y="82"/>
                </a:lnTo>
                <a:lnTo>
                  <a:pt x="163" y="81"/>
                </a:lnTo>
                <a:lnTo>
                  <a:pt x="130" y="79"/>
                </a:lnTo>
                <a:lnTo>
                  <a:pt x="101" y="76"/>
                </a:lnTo>
                <a:lnTo>
                  <a:pt x="74" y="71"/>
                </a:lnTo>
                <a:lnTo>
                  <a:pt x="51" y="65"/>
                </a:lnTo>
                <a:lnTo>
                  <a:pt x="36" y="61"/>
                </a:lnTo>
                <a:lnTo>
                  <a:pt x="28" y="56"/>
                </a:lnTo>
                <a:lnTo>
                  <a:pt x="23" y="53"/>
                </a:lnTo>
                <a:lnTo>
                  <a:pt x="28" y="49"/>
                </a:lnTo>
                <a:lnTo>
                  <a:pt x="36" y="45"/>
                </a:lnTo>
                <a:lnTo>
                  <a:pt x="51" y="40"/>
                </a:lnTo>
                <a:lnTo>
                  <a:pt x="74" y="34"/>
                </a:lnTo>
                <a:lnTo>
                  <a:pt x="101" y="29"/>
                </a:lnTo>
                <a:lnTo>
                  <a:pt x="130" y="27"/>
                </a:lnTo>
                <a:lnTo>
                  <a:pt x="163" y="25"/>
                </a:lnTo>
                <a:lnTo>
                  <a:pt x="196" y="24"/>
                </a:lnTo>
                <a:lnTo>
                  <a:pt x="230" y="25"/>
                </a:lnTo>
                <a:lnTo>
                  <a:pt x="262" y="27"/>
                </a:lnTo>
                <a:lnTo>
                  <a:pt x="292" y="29"/>
                </a:lnTo>
                <a:lnTo>
                  <a:pt x="318" y="34"/>
                </a:lnTo>
                <a:lnTo>
                  <a:pt x="341" y="40"/>
                </a:lnTo>
                <a:lnTo>
                  <a:pt x="357" y="45"/>
                </a:lnTo>
                <a:lnTo>
                  <a:pt x="365" y="49"/>
                </a:lnTo>
                <a:lnTo>
                  <a:pt x="369" y="53"/>
                </a:lnTo>
                <a:close/>
                <a:moveTo>
                  <a:pt x="369" y="324"/>
                </a:moveTo>
                <a:lnTo>
                  <a:pt x="369" y="324"/>
                </a:lnTo>
                <a:lnTo>
                  <a:pt x="366" y="328"/>
                </a:lnTo>
                <a:lnTo>
                  <a:pt x="358" y="332"/>
                </a:lnTo>
                <a:lnTo>
                  <a:pt x="343" y="338"/>
                </a:lnTo>
                <a:lnTo>
                  <a:pt x="318" y="343"/>
                </a:lnTo>
                <a:lnTo>
                  <a:pt x="292" y="348"/>
                </a:lnTo>
                <a:lnTo>
                  <a:pt x="262" y="351"/>
                </a:lnTo>
                <a:lnTo>
                  <a:pt x="230" y="353"/>
                </a:lnTo>
                <a:lnTo>
                  <a:pt x="196" y="353"/>
                </a:lnTo>
                <a:lnTo>
                  <a:pt x="163" y="353"/>
                </a:lnTo>
                <a:lnTo>
                  <a:pt x="130" y="351"/>
                </a:lnTo>
                <a:lnTo>
                  <a:pt x="101" y="348"/>
                </a:lnTo>
                <a:lnTo>
                  <a:pt x="74" y="343"/>
                </a:lnTo>
                <a:lnTo>
                  <a:pt x="51" y="338"/>
                </a:lnTo>
                <a:lnTo>
                  <a:pt x="35" y="332"/>
                </a:lnTo>
                <a:lnTo>
                  <a:pt x="27" y="328"/>
                </a:lnTo>
                <a:lnTo>
                  <a:pt x="23" y="324"/>
                </a:lnTo>
                <a:lnTo>
                  <a:pt x="23" y="216"/>
                </a:lnTo>
                <a:lnTo>
                  <a:pt x="41" y="223"/>
                </a:lnTo>
                <a:lnTo>
                  <a:pt x="63" y="229"/>
                </a:lnTo>
                <a:lnTo>
                  <a:pt x="92" y="234"/>
                </a:lnTo>
                <a:lnTo>
                  <a:pt x="124" y="237"/>
                </a:lnTo>
                <a:lnTo>
                  <a:pt x="159" y="240"/>
                </a:lnTo>
                <a:lnTo>
                  <a:pt x="196" y="241"/>
                </a:lnTo>
                <a:lnTo>
                  <a:pt x="233" y="240"/>
                </a:lnTo>
                <a:lnTo>
                  <a:pt x="268" y="237"/>
                </a:lnTo>
                <a:lnTo>
                  <a:pt x="301" y="234"/>
                </a:lnTo>
                <a:lnTo>
                  <a:pt x="330" y="229"/>
                </a:lnTo>
                <a:lnTo>
                  <a:pt x="352" y="223"/>
                </a:lnTo>
                <a:lnTo>
                  <a:pt x="369" y="216"/>
                </a:lnTo>
                <a:lnTo>
                  <a:pt x="369" y="324"/>
                </a:lnTo>
                <a:close/>
                <a:moveTo>
                  <a:pt x="369" y="189"/>
                </a:moveTo>
                <a:lnTo>
                  <a:pt x="369" y="189"/>
                </a:lnTo>
                <a:lnTo>
                  <a:pt x="366" y="192"/>
                </a:lnTo>
                <a:lnTo>
                  <a:pt x="358" y="197"/>
                </a:lnTo>
                <a:lnTo>
                  <a:pt x="343" y="201"/>
                </a:lnTo>
                <a:lnTo>
                  <a:pt x="318" y="207"/>
                </a:lnTo>
                <a:lnTo>
                  <a:pt x="292" y="212"/>
                </a:lnTo>
                <a:lnTo>
                  <a:pt x="262" y="215"/>
                </a:lnTo>
                <a:lnTo>
                  <a:pt x="230" y="218"/>
                </a:lnTo>
                <a:lnTo>
                  <a:pt x="196" y="218"/>
                </a:lnTo>
                <a:lnTo>
                  <a:pt x="163" y="218"/>
                </a:lnTo>
                <a:lnTo>
                  <a:pt x="130" y="215"/>
                </a:lnTo>
                <a:lnTo>
                  <a:pt x="101" y="212"/>
                </a:lnTo>
                <a:lnTo>
                  <a:pt x="74" y="207"/>
                </a:lnTo>
                <a:lnTo>
                  <a:pt x="51" y="201"/>
                </a:lnTo>
                <a:lnTo>
                  <a:pt x="35" y="197"/>
                </a:lnTo>
                <a:lnTo>
                  <a:pt x="27" y="192"/>
                </a:lnTo>
                <a:lnTo>
                  <a:pt x="23" y="189"/>
                </a:lnTo>
                <a:lnTo>
                  <a:pt x="23" y="81"/>
                </a:lnTo>
                <a:lnTo>
                  <a:pt x="41" y="86"/>
                </a:lnTo>
                <a:lnTo>
                  <a:pt x="63" y="93"/>
                </a:lnTo>
                <a:lnTo>
                  <a:pt x="92" y="98"/>
                </a:lnTo>
                <a:lnTo>
                  <a:pt x="124" y="101"/>
                </a:lnTo>
                <a:lnTo>
                  <a:pt x="159" y="104"/>
                </a:lnTo>
                <a:lnTo>
                  <a:pt x="196" y="105"/>
                </a:lnTo>
                <a:lnTo>
                  <a:pt x="233" y="104"/>
                </a:lnTo>
                <a:lnTo>
                  <a:pt x="268" y="101"/>
                </a:lnTo>
                <a:lnTo>
                  <a:pt x="301" y="98"/>
                </a:lnTo>
                <a:lnTo>
                  <a:pt x="330" y="93"/>
                </a:lnTo>
                <a:lnTo>
                  <a:pt x="352" y="86"/>
                </a:lnTo>
                <a:lnTo>
                  <a:pt x="369" y="81"/>
                </a:lnTo>
                <a:lnTo>
                  <a:pt x="369" y="18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grpSp>
        <p:nvGrpSpPr>
          <p:cNvPr id="6" name="Group 62"/>
          <p:cNvGrpSpPr>
            <a:grpSpLocks/>
          </p:cNvGrpSpPr>
          <p:nvPr/>
        </p:nvGrpSpPr>
        <p:grpSpPr bwMode="auto">
          <a:xfrm>
            <a:off x="4503405" y="2538477"/>
            <a:ext cx="145128" cy="369618"/>
            <a:chOff x="5350" y="980"/>
            <a:chExt cx="1230" cy="2586"/>
          </a:xfrm>
          <a:solidFill>
            <a:srgbClr val="0070C0"/>
          </a:solidFill>
        </p:grpSpPr>
        <p:sp>
          <p:nvSpPr>
            <p:cNvPr id="198" name="Freeform 63"/>
            <p:cNvSpPr>
              <a:spLocks/>
            </p:cNvSpPr>
            <p:nvPr/>
          </p:nvSpPr>
          <p:spPr bwMode="auto">
            <a:xfrm>
              <a:off x="5369" y="980"/>
              <a:ext cx="1198" cy="82"/>
            </a:xfrm>
            <a:custGeom>
              <a:avLst/>
              <a:gdLst>
                <a:gd name="T0" fmla="*/ 2147483647 w 379"/>
                <a:gd name="T1" fmla="*/ 744478125 h 27"/>
                <a:gd name="T2" fmla="*/ 2147483647 w 379"/>
                <a:gd name="T3" fmla="*/ 0 h 27"/>
                <a:gd name="T4" fmla="*/ 189214684 w 379"/>
                <a:gd name="T5" fmla="*/ 203741868 h 27"/>
                <a:gd name="T6" fmla="*/ 189214684 w 379"/>
                <a:gd name="T7" fmla="*/ 203741868 h 27"/>
                <a:gd name="T8" fmla="*/ 189214684 w 379"/>
                <a:gd name="T9" fmla="*/ 203741868 h 27"/>
                <a:gd name="T10" fmla="*/ 0 w 379"/>
                <a:gd name="T11" fmla="*/ 203741868 h 27"/>
                <a:gd name="T12" fmla="*/ 189214684 w 379"/>
                <a:gd name="T13" fmla="*/ 261750636 h 27"/>
                <a:gd name="T14" fmla="*/ 2147483647 w 379"/>
                <a:gd name="T15" fmla="*/ 1413717356 h 27"/>
                <a:gd name="T16" fmla="*/ 2147483647 w 379"/>
                <a:gd name="T17" fmla="*/ 847289579 h 27"/>
                <a:gd name="T18" fmla="*/ 2147483647 w 379"/>
                <a:gd name="T19" fmla="*/ 847289579 h 27"/>
                <a:gd name="T20" fmla="*/ 2147483647 w 379"/>
                <a:gd name="T21" fmla="*/ 744478125 h 27"/>
                <a:gd name="T22" fmla="*/ 2147483647 w 379"/>
                <a:gd name="T23" fmla="*/ 744478125 h 27"/>
                <a:gd name="T24" fmla="*/ 2147483647 w 379"/>
                <a:gd name="T25" fmla="*/ 744478125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9"/>
                <a:gd name="T40" fmla="*/ 0 h 27"/>
                <a:gd name="T41" fmla="*/ 379 w 379"/>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9" h="27">
                  <a:moveTo>
                    <a:pt x="377" y="14"/>
                  </a:moveTo>
                  <a:lnTo>
                    <a:pt x="231" y="0"/>
                  </a:lnTo>
                  <a:lnTo>
                    <a:pt x="2" y="4"/>
                  </a:lnTo>
                  <a:lnTo>
                    <a:pt x="0" y="4"/>
                  </a:lnTo>
                  <a:lnTo>
                    <a:pt x="2" y="5"/>
                  </a:lnTo>
                  <a:lnTo>
                    <a:pt x="214" y="27"/>
                  </a:lnTo>
                  <a:lnTo>
                    <a:pt x="377" y="16"/>
                  </a:lnTo>
                  <a:lnTo>
                    <a:pt x="379" y="14"/>
                  </a:lnTo>
                  <a:lnTo>
                    <a:pt x="377" y="14"/>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199" name="Freeform 64"/>
            <p:cNvSpPr>
              <a:spLocks noEditPoints="1"/>
            </p:cNvSpPr>
            <p:nvPr/>
          </p:nvSpPr>
          <p:spPr bwMode="auto">
            <a:xfrm>
              <a:off x="5350" y="1031"/>
              <a:ext cx="672" cy="2535"/>
            </a:xfrm>
            <a:custGeom>
              <a:avLst/>
              <a:gdLst>
                <a:gd name="T0" fmla="*/ 454069298 w 211"/>
                <a:gd name="T1" fmla="*/ 0 h 804"/>
                <a:gd name="T2" fmla="*/ 211311206 w 211"/>
                <a:gd name="T3" fmla="*/ 0 h 804"/>
                <a:gd name="T4" fmla="*/ 0 w 211"/>
                <a:gd name="T5" fmla="*/ 2147483647 h 804"/>
                <a:gd name="T6" fmla="*/ 2147483647 w 211"/>
                <a:gd name="T7" fmla="*/ 2147483647 h 804"/>
                <a:gd name="T8" fmla="*/ 2147483647 w 211"/>
                <a:gd name="T9" fmla="*/ 2147483647 h 804"/>
                <a:gd name="T10" fmla="*/ 2147483647 w 211"/>
                <a:gd name="T11" fmla="*/ 2147483647 h 804"/>
                <a:gd name="T12" fmla="*/ 2147483647 w 211"/>
                <a:gd name="T13" fmla="*/ 2147483647 h 804"/>
                <a:gd name="T14" fmla="*/ 2147483647 w 211"/>
                <a:gd name="T15" fmla="*/ 2147483647 h 804"/>
                <a:gd name="T16" fmla="*/ 2147483647 w 211"/>
                <a:gd name="T17" fmla="*/ 2147483647 h 804"/>
                <a:gd name="T18" fmla="*/ 2147483647 w 211"/>
                <a:gd name="T19" fmla="*/ 2147483647 h 804"/>
                <a:gd name="T20" fmla="*/ 2147483647 w 211"/>
                <a:gd name="T21" fmla="*/ 2147483647 h 804"/>
                <a:gd name="T22" fmla="*/ 2147483647 w 211"/>
                <a:gd name="T23" fmla="*/ 2147483647 h 804"/>
                <a:gd name="T24" fmla="*/ 2147483647 w 211"/>
                <a:gd name="T25" fmla="*/ 2147483647 h 804"/>
                <a:gd name="T26" fmla="*/ 2147483647 w 211"/>
                <a:gd name="T27" fmla="*/ 2147483647 h 804"/>
                <a:gd name="T28" fmla="*/ 2147483647 w 211"/>
                <a:gd name="T29" fmla="*/ 2147483647 h 804"/>
                <a:gd name="T30" fmla="*/ 2147483647 w 211"/>
                <a:gd name="T31" fmla="*/ 2147483647 h 804"/>
                <a:gd name="T32" fmla="*/ 2147483647 w 211"/>
                <a:gd name="T33" fmla="*/ 2147483647 h 804"/>
                <a:gd name="T34" fmla="*/ 2147483647 w 211"/>
                <a:gd name="T35" fmla="*/ 2147483647 h 804"/>
                <a:gd name="T36" fmla="*/ 2147483647 w 211"/>
                <a:gd name="T37" fmla="*/ 2147483647 h 804"/>
                <a:gd name="T38" fmla="*/ 2147483647 w 211"/>
                <a:gd name="T39" fmla="*/ 2147483647 h 804"/>
                <a:gd name="T40" fmla="*/ 2147483647 w 211"/>
                <a:gd name="T41" fmla="*/ 2147483647 h 804"/>
                <a:gd name="T42" fmla="*/ 2147483647 w 211"/>
                <a:gd name="T43" fmla="*/ 2147483647 h 804"/>
                <a:gd name="T44" fmla="*/ 2147483647 w 211"/>
                <a:gd name="T45" fmla="*/ 2147483647 h 804"/>
                <a:gd name="T46" fmla="*/ 2147483647 w 211"/>
                <a:gd name="T47" fmla="*/ 2147483647 h 804"/>
                <a:gd name="T48" fmla="*/ 2147483647 w 211"/>
                <a:gd name="T49" fmla="*/ 2147483647 h 804"/>
                <a:gd name="T50" fmla="*/ 2147483647 w 211"/>
                <a:gd name="T51" fmla="*/ 2147483647 h 804"/>
                <a:gd name="T52" fmla="*/ 2147483647 w 211"/>
                <a:gd name="T53" fmla="*/ 2147483647 h 804"/>
                <a:gd name="T54" fmla="*/ 2147483647 w 211"/>
                <a:gd name="T55" fmla="*/ 2147483647 h 804"/>
                <a:gd name="T56" fmla="*/ 2147483647 w 211"/>
                <a:gd name="T57" fmla="*/ 2147483647 h 804"/>
                <a:gd name="T58" fmla="*/ 2147483647 w 211"/>
                <a:gd name="T59" fmla="*/ 2147483647 h 804"/>
                <a:gd name="T60" fmla="*/ 2147483647 w 211"/>
                <a:gd name="T61" fmla="*/ 2147483647 h 804"/>
                <a:gd name="T62" fmla="*/ 2147483647 w 211"/>
                <a:gd name="T63" fmla="*/ 2147483647 h 804"/>
                <a:gd name="T64" fmla="*/ 2147483647 w 211"/>
                <a:gd name="T65" fmla="*/ 2147483647 h 804"/>
                <a:gd name="T66" fmla="*/ 2147483647 w 211"/>
                <a:gd name="T67" fmla="*/ 2147483647 h 804"/>
                <a:gd name="T68" fmla="*/ 2147483647 w 211"/>
                <a:gd name="T69" fmla="*/ 2147483647 h 804"/>
                <a:gd name="T70" fmla="*/ 2147483647 w 211"/>
                <a:gd name="T71" fmla="*/ 2147483647 h 804"/>
                <a:gd name="T72" fmla="*/ 2147483647 w 211"/>
                <a:gd name="T73" fmla="*/ 2147483647 h 804"/>
                <a:gd name="T74" fmla="*/ 2147483647 w 211"/>
                <a:gd name="T75" fmla="*/ 2147483647 h 804"/>
                <a:gd name="T76" fmla="*/ 2147483647 w 211"/>
                <a:gd name="T77" fmla="*/ 2147483647 h 80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1"/>
                <a:gd name="T118" fmla="*/ 0 h 804"/>
                <a:gd name="T119" fmla="*/ 211 w 211"/>
                <a:gd name="T120" fmla="*/ 804 h 80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1" h="804">
                  <a:moveTo>
                    <a:pt x="210" y="23"/>
                  </a:moveTo>
                  <a:lnTo>
                    <a:pt x="4" y="0"/>
                  </a:lnTo>
                  <a:lnTo>
                    <a:pt x="2" y="0"/>
                  </a:lnTo>
                  <a:lnTo>
                    <a:pt x="0" y="2"/>
                  </a:lnTo>
                  <a:lnTo>
                    <a:pt x="0" y="428"/>
                  </a:lnTo>
                  <a:lnTo>
                    <a:pt x="52" y="439"/>
                  </a:lnTo>
                  <a:lnTo>
                    <a:pt x="52" y="747"/>
                  </a:lnTo>
                  <a:lnTo>
                    <a:pt x="210" y="804"/>
                  </a:lnTo>
                  <a:lnTo>
                    <a:pt x="211" y="804"/>
                  </a:lnTo>
                  <a:lnTo>
                    <a:pt x="211" y="802"/>
                  </a:lnTo>
                  <a:lnTo>
                    <a:pt x="211" y="25"/>
                  </a:lnTo>
                  <a:lnTo>
                    <a:pt x="210" y="23"/>
                  </a:lnTo>
                  <a:close/>
                  <a:moveTo>
                    <a:pt x="171" y="420"/>
                  </a:moveTo>
                  <a:lnTo>
                    <a:pt x="171" y="420"/>
                  </a:lnTo>
                  <a:lnTo>
                    <a:pt x="167" y="418"/>
                  </a:lnTo>
                  <a:lnTo>
                    <a:pt x="163" y="416"/>
                  </a:lnTo>
                  <a:lnTo>
                    <a:pt x="162" y="412"/>
                  </a:lnTo>
                  <a:lnTo>
                    <a:pt x="162" y="409"/>
                  </a:lnTo>
                  <a:lnTo>
                    <a:pt x="162" y="405"/>
                  </a:lnTo>
                  <a:lnTo>
                    <a:pt x="163" y="404"/>
                  </a:lnTo>
                  <a:lnTo>
                    <a:pt x="167" y="402"/>
                  </a:lnTo>
                  <a:lnTo>
                    <a:pt x="171" y="400"/>
                  </a:lnTo>
                  <a:lnTo>
                    <a:pt x="174" y="402"/>
                  </a:lnTo>
                  <a:lnTo>
                    <a:pt x="176" y="404"/>
                  </a:lnTo>
                  <a:lnTo>
                    <a:pt x="178" y="407"/>
                  </a:lnTo>
                  <a:lnTo>
                    <a:pt x="179" y="411"/>
                  </a:lnTo>
                  <a:lnTo>
                    <a:pt x="178" y="414"/>
                  </a:lnTo>
                  <a:lnTo>
                    <a:pt x="176" y="418"/>
                  </a:lnTo>
                  <a:lnTo>
                    <a:pt x="174" y="420"/>
                  </a:lnTo>
                  <a:lnTo>
                    <a:pt x="171" y="420"/>
                  </a:lnTo>
                  <a:close/>
                  <a:moveTo>
                    <a:pt x="171" y="384"/>
                  </a:moveTo>
                  <a:lnTo>
                    <a:pt x="171" y="384"/>
                  </a:lnTo>
                  <a:lnTo>
                    <a:pt x="167" y="384"/>
                  </a:lnTo>
                  <a:lnTo>
                    <a:pt x="163" y="382"/>
                  </a:lnTo>
                  <a:lnTo>
                    <a:pt x="162" y="379"/>
                  </a:lnTo>
                  <a:lnTo>
                    <a:pt x="162" y="375"/>
                  </a:lnTo>
                  <a:lnTo>
                    <a:pt x="162" y="372"/>
                  </a:lnTo>
                  <a:lnTo>
                    <a:pt x="163" y="368"/>
                  </a:lnTo>
                  <a:lnTo>
                    <a:pt x="167" y="366"/>
                  </a:lnTo>
                  <a:lnTo>
                    <a:pt x="171" y="366"/>
                  </a:lnTo>
                  <a:lnTo>
                    <a:pt x="174" y="366"/>
                  </a:lnTo>
                  <a:lnTo>
                    <a:pt x="176" y="370"/>
                  </a:lnTo>
                  <a:lnTo>
                    <a:pt x="178" y="372"/>
                  </a:lnTo>
                  <a:lnTo>
                    <a:pt x="179" y="375"/>
                  </a:lnTo>
                  <a:lnTo>
                    <a:pt x="178" y="380"/>
                  </a:lnTo>
                  <a:lnTo>
                    <a:pt x="176" y="382"/>
                  </a:lnTo>
                  <a:lnTo>
                    <a:pt x="174" y="384"/>
                  </a:lnTo>
                  <a:lnTo>
                    <a:pt x="171" y="384"/>
                  </a:lnTo>
                  <a:close/>
                  <a:moveTo>
                    <a:pt x="179" y="322"/>
                  </a:moveTo>
                  <a:lnTo>
                    <a:pt x="30" y="295"/>
                  </a:lnTo>
                  <a:lnTo>
                    <a:pt x="30" y="274"/>
                  </a:lnTo>
                  <a:lnTo>
                    <a:pt x="179" y="301"/>
                  </a:lnTo>
                  <a:lnTo>
                    <a:pt x="179" y="322"/>
                  </a:lnTo>
                  <a:close/>
                  <a:moveTo>
                    <a:pt x="179" y="254"/>
                  </a:moveTo>
                  <a:lnTo>
                    <a:pt x="32" y="229"/>
                  </a:lnTo>
                  <a:lnTo>
                    <a:pt x="32" y="208"/>
                  </a:lnTo>
                  <a:lnTo>
                    <a:pt x="179" y="235"/>
                  </a:lnTo>
                  <a:lnTo>
                    <a:pt x="179" y="254"/>
                  </a:lnTo>
                  <a:close/>
                  <a:moveTo>
                    <a:pt x="179" y="187"/>
                  </a:moveTo>
                  <a:lnTo>
                    <a:pt x="30" y="164"/>
                  </a:lnTo>
                  <a:lnTo>
                    <a:pt x="30" y="144"/>
                  </a:lnTo>
                  <a:lnTo>
                    <a:pt x="179" y="167"/>
                  </a:lnTo>
                  <a:lnTo>
                    <a:pt x="179" y="187"/>
                  </a:lnTo>
                  <a:close/>
                  <a:moveTo>
                    <a:pt x="179" y="121"/>
                  </a:moveTo>
                  <a:lnTo>
                    <a:pt x="30" y="100"/>
                  </a:lnTo>
                  <a:lnTo>
                    <a:pt x="30" y="78"/>
                  </a:lnTo>
                  <a:lnTo>
                    <a:pt x="179" y="100"/>
                  </a:lnTo>
                  <a:lnTo>
                    <a:pt x="179" y="121"/>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00" name="Freeform 65"/>
            <p:cNvSpPr>
              <a:spLocks noEditPoints="1"/>
            </p:cNvSpPr>
            <p:nvPr/>
          </p:nvSpPr>
          <p:spPr bwMode="auto">
            <a:xfrm>
              <a:off x="6066" y="1062"/>
              <a:ext cx="514" cy="2504"/>
            </a:xfrm>
            <a:custGeom>
              <a:avLst/>
              <a:gdLst>
                <a:gd name="T0" fmla="*/ 2147483647 w 161"/>
                <a:gd name="T1" fmla="*/ 2147483647 h 793"/>
                <a:gd name="T2" fmla="*/ 2147483647 w 161"/>
                <a:gd name="T3" fmla="*/ 2147483647 h 793"/>
                <a:gd name="T4" fmla="*/ 2147483647 w 161"/>
                <a:gd name="T5" fmla="*/ 185739565 h 793"/>
                <a:gd name="T6" fmla="*/ 2147483647 w 161"/>
                <a:gd name="T7" fmla="*/ 185739565 h 793"/>
                <a:gd name="T8" fmla="*/ 2147483647 w 161"/>
                <a:gd name="T9" fmla="*/ 185739565 h 793"/>
                <a:gd name="T10" fmla="*/ 2147483647 w 161"/>
                <a:gd name="T11" fmla="*/ 0 h 793"/>
                <a:gd name="T12" fmla="*/ 114492504 w 161"/>
                <a:gd name="T13" fmla="*/ 1176156208 h 793"/>
                <a:gd name="T14" fmla="*/ 114492504 w 161"/>
                <a:gd name="T15" fmla="*/ 1176156208 h 793"/>
                <a:gd name="T16" fmla="*/ 0 w 161"/>
                <a:gd name="T17" fmla="*/ 1361620425 h 793"/>
                <a:gd name="T18" fmla="*/ 0 w 161"/>
                <a:gd name="T19" fmla="*/ 1361620425 h 793"/>
                <a:gd name="T20" fmla="*/ 0 w 161"/>
                <a:gd name="T21" fmla="*/ 2147483647 h 793"/>
                <a:gd name="T22" fmla="*/ 0 w 161"/>
                <a:gd name="T23" fmla="*/ 2147483647 h 793"/>
                <a:gd name="T24" fmla="*/ 0 w 161"/>
                <a:gd name="T25" fmla="*/ 2147483647 h 793"/>
                <a:gd name="T26" fmla="*/ 114492504 w 161"/>
                <a:gd name="T27" fmla="*/ 2147483647 h 793"/>
                <a:gd name="T28" fmla="*/ 2147483647 w 161"/>
                <a:gd name="T29" fmla="*/ 2147483647 h 793"/>
                <a:gd name="T30" fmla="*/ 2147483647 w 161"/>
                <a:gd name="T31" fmla="*/ 2147483647 h 793"/>
                <a:gd name="T32" fmla="*/ 2147483647 w 161"/>
                <a:gd name="T33" fmla="*/ 2147483647 h 793"/>
                <a:gd name="T34" fmla="*/ 2147483647 w 161"/>
                <a:gd name="T35" fmla="*/ 2147483647 h 793"/>
                <a:gd name="T36" fmla="*/ 2147483647 w 161"/>
                <a:gd name="T37" fmla="*/ 2147483647 h 793"/>
                <a:gd name="T38" fmla="*/ 2147483647 w 161"/>
                <a:gd name="T39" fmla="*/ 2147483647 h 793"/>
                <a:gd name="T40" fmla="*/ 2147483647 w 161"/>
                <a:gd name="T41" fmla="*/ 2147483647 h 793"/>
                <a:gd name="T42" fmla="*/ 2147483647 w 161"/>
                <a:gd name="T43" fmla="*/ 2147483647 h 793"/>
                <a:gd name="T44" fmla="*/ 2147483647 w 161"/>
                <a:gd name="T45" fmla="*/ 2147483647 h 793"/>
                <a:gd name="T46" fmla="*/ 2147483647 w 161"/>
                <a:gd name="T47" fmla="*/ 2147483647 h 793"/>
                <a:gd name="T48" fmla="*/ 2147483647 w 161"/>
                <a:gd name="T49" fmla="*/ 2147483647 h 793"/>
                <a:gd name="T50" fmla="*/ 2147483647 w 161"/>
                <a:gd name="T51" fmla="*/ 2147483647 h 793"/>
                <a:gd name="T52" fmla="*/ 2147483647 w 161"/>
                <a:gd name="T53" fmla="*/ 2147483647 h 793"/>
                <a:gd name="T54" fmla="*/ 2147483647 w 161"/>
                <a:gd name="T55" fmla="*/ 2147483647 h 793"/>
                <a:gd name="T56" fmla="*/ 2147483647 w 161"/>
                <a:gd name="T57" fmla="*/ 2147483647 h 793"/>
                <a:gd name="T58" fmla="*/ 2147483647 w 161"/>
                <a:gd name="T59" fmla="*/ 2147483647 h 793"/>
                <a:gd name="T60" fmla="*/ 2147483647 w 161"/>
                <a:gd name="T61" fmla="*/ 2147483647 h 793"/>
                <a:gd name="T62" fmla="*/ 2147483647 w 161"/>
                <a:gd name="T63" fmla="*/ 2147483647 h 793"/>
                <a:gd name="T64" fmla="*/ 2147483647 w 161"/>
                <a:gd name="T65" fmla="*/ 2147483647 h 793"/>
                <a:gd name="T66" fmla="*/ 2147483647 w 161"/>
                <a:gd name="T67" fmla="*/ 2147483647 h 793"/>
                <a:gd name="T68" fmla="*/ 2147483647 w 161"/>
                <a:gd name="T69" fmla="*/ 2147483647 h 793"/>
                <a:gd name="T70" fmla="*/ 2147483647 w 161"/>
                <a:gd name="T71" fmla="*/ 2147483647 h 793"/>
                <a:gd name="T72" fmla="*/ 2147483647 w 161"/>
                <a:gd name="T73" fmla="*/ 2147483647 h 79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1"/>
                <a:gd name="T112" fmla="*/ 0 h 793"/>
                <a:gd name="T113" fmla="*/ 161 w 161"/>
                <a:gd name="T114" fmla="*/ 793 h 79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1" h="793">
                  <a:moveTo>
                    <a:pt x="106" y="295"/>
                  </a:moveTo>
                  <a:lnTo>
                    <a:pt x="161" y="281"/>
                  </a:lnTo>
                  <a:lnTo>
                    <a:pt x="161" y="2"/>
                  </a:lnTo>
                  <a:lnTo>
                    <a:pt x="160" y="0"/>
                  </a:lnTo>
                  <a:lnTo>
                    <a:pt x="1" y="12"/>
                  </a:lnTo>
                  <a:lnTo>
                    <a:pt x="0" y="14"/>
                  </a:lnTo>
                  <a:lnTo>
                    <a:pt x="0" y="791"/>
                  </a:lnTo>
                  <a:lnTo>
                    <a:pt x="0" y="793"/>
                  </a:lnTo>
                  <a:lnTo>
                    <a:pt x="1" y="793"/>
                  </a:lnTo>
                  <a:lnTo>
                    <a:pt x="106" y="743"/>
                  </a:lnTo>
                  <a:lnTo>
                    <a:pt x="106" y="295"/>
                  </a:lnTo>
                  <a:close/>
                  <a:moveTo>
                    <a:pt x="137" y="50"/>
                  </a:moveTo>
                  <a:lnTo>
                    <a:pt x="137" y="50"/>
                  </a:lnTo>
                  <a:lnTo>
                    <a:pt x="140" y="51"/>
                  </a:lnTo>
                  <a:lnTo>
                    <a:pt x="142" y="53"/>
                  </a:lnTo>
                  <a:lnTo>
                    <a:pt x="144" y="55"/>
                  </a:lnTo>
                  <a:lnTo>
                    <a:pt x="145" y="58"/>
                  </a:lnTo>
                  <a:lnTo>
                    <a:pt x="144" y="64"/>
                  </a:lnTo>
                  <a:lnTo>
                    <a:pt x="142" y="66"/>
                  </a:lnTo>
                  <a:lnTo>
                    <a:pt x="140" y="69"/>
                  </a:lnTo>
                  <a:lnTo>
                    <a:pt x="137" y="69"/>
                  </a:lnTo>
                  <a:lnTo>
                    <a:pt x="133" y="69"/>
                  </a:lnTo>
                  <a:lnTo>
                    <a:pt x="129" y="67"/>
                  </a:lnTo>
                  <a:lnTo>
                    <a:pt x="128" y="64"/>
                  </a:lnTo>
                  <a:lnTo>
                    <a:pt x="128" y="60"/>
                  </a:lnTo>
                  <a:lnTo>
                    <a:pt x="128" y="57"/>
                  </a:lnTo>
                  <a:lnTo>
                    <a:pt x="129" y="53"/>
                  </a:lnTo>
                  <a:lnTo>
                    <a:pt x="133" y="51"/>
                  </a:lnTo>
                  <a:lnTo>
                    <a:pt x="137" y="5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01" name="Freeform 66"/>
            <p:cNvSpPr>
              <a:spLocks/>
            </p:cNvSpPr>
            <p:nvPr/>
          </p:nvSpPr>
          <p:spPr bwMode="auto">
            <a:xfrm>
              <a:off x="5350" y="2422"/>
              <a:ext cx="127" cy="954"/>
            </a:xfrm>
            <a:custGeom>
              <a:avLst/>
              <a:gdLst>
                <a:gd name="T0" fmla="*/ 2147483647 w 39"/>
                <a:gd name="T1" fmla="*/ 867105185 h 302"/>
                <a:gd name="T2" fmla="*/ 0 w 39"/>
                <a:gd name="T3" fmla="*/ 0 h 302"/>
                <a:gd name="T4" fmla="*/ 0 w 39"/>
                <a:gd name="T5" fmla="*/ 2147483647 h 302"/>
                <a:gd name="T6" fmla="*/ 0 w 39"/>
                <a:gd name="T7" fmla="*/ 2147483647 h 302"/>
                <a:gd name="T8" fmla="*/ 347164266 w 39"/>
                <a:gd name="T9" fmla="*/ 2147483647 h 302"/>
                <a:gd name="T10" fmla="*/ 633959264 w 39"/>
                <a:gd name="T11" fmla="*/ 2147483647 h 302"/>
                <a:gd name="T12" fmla="*/ 2147483647 w 39"/>
                <a:gd name="T13" fmla="*/ 2147483647 h 302"/>
                <a:gd name="T14" fmla="*/ 2147483647 w 39"/>
                <a:gd name="T15" fmla="*/ 867105185 h 302"/>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302"/>
                <a:gd name="T26" fmla="*/ 39 w 39"/>
                <a:gd name="T27" fmla="*/ 302 h 3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302">
                  <a:moveTo>
                    <a:pt x="39" y="9"/>
                  </a:moveTo>
                  <a:lnTo>
                    <a:pt x="0" y="0"/>
                  </a:lnTo>
                  <a:lnTo>
                    <a:pt x="0" y="286"/>
                  </a:lnTo>
                  <a:lnTo>
                    <a:pt x="2" y="288"/>
                  </a:lnTo>
                  <a:lnTo>
                    <a:pt x="4" y="288"/>
                  </a:lnTo>
                  <a:lnTo>
                    <a:pt x="39" y="302"/>
                  </a:lnTo>
                  <a:lnTo>
                    <a:pt x="39" y="9"/>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02" name="Freeform 67"/>
            <p:cNvSpPr>
              <a:spLocks/>
            </p:cNvSpPr>
            <p:nvPr/>
          </p:nvSpPr>
          <p:spPr bwMode="auto">
            <a:xfrm>
              <a:off x="6447" y="1992"/>
              <a:ext cx="133" cy="1403"/>
            </a:xfrm>
            <a:custGeom>
              <a:avLst/>
              <a:gdLst>
                <a:gd name="T0" fmla="*/ 0 w 42"/>
                <a:gd name="T1" fmla="*/ 1287413286 h 444"/>
                <a:gd name="T2" fmla="*/ 0 w 42"/>
                <a:gd name="T3" fmla="*/ 2147483647 h 444"/>
                <a:gd name="T4" fmla="*/ 2147483647 w 42"/>
                <a:gd name="T5" fmla="*/ 2147483647 h 444"/>
                <a:gd name="T6" fmla="*/ 2147483647 w 42"/>
                <a:gd name="T7" fmla="*/ 2147483647 h 444"/>
                <a:gd name="T8" fmla="*/ 2147483647 w 42"/>
                <a:gd name="T9" fmla="*/ 2147483647 h 444"/>
                <a:gd name="T10" fmla="*/ 2147483647 w 42"/>
                <a:gd name="T11" fmla="*/ 2147483647 h 444"/>
                <a:gd name="T12" fmla="*/ 2147483647 w 42"/>
                <a:gd name="T13" fmla="*/ 0 h 444"/>
                <a:gd name="T14" fmla="*/ 0 w 42"/>
                <a:gd name="T15" fmla="*/ 1287413286 h 44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444"/>
                <a:gd name="T26" fmla="*/ 42 w 42"/>
                <a:gd name="T27" fmla="*/ 444 h 4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444">
                  <a:moveTo>
                    <a:pt x="0" y="13"/>
                  </a:moveTo>
                  <a:lnTo>
                    <a:pt x="0" y="444"/>
                  </a:lnTo>
                  <a:lnTo>
                    <a:pt x="41" y="425"/>
                  </a:lnTo>
                  <a:lnTo>
                    <a:pt x="42" y="425"/>
                  </a:lnTo>
                  <a:lnTo>
                    <a:pt x="42" y="423"/>
                  </a:lnTo>
                  <a:lnTo>
                    <a:pt x="42" y="0"/>
                  </a:lnTo>
                  <a:lnTo>
                    <a:pt x="0" y="13"/>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grpSp>
        <p:nvGrpSpPr>
          <p:cNvPr id="7" name="Group 4"/>
          <p:cNvGrpSpPr>
            <a:grpSpLocks/>
          </p:cNvGrpSpPr>
          <p:nvPr/>
        </p:nvGrpSpPr>
        <p:grpSpPr bwMode="auto">
          <a:xfrm>
            <a:off x="4398573" y="4249227"/>
            <a:ext cx="325438" cy="340768"/>
            <a:chOff x="4918" y="2492"/>
            <a:chExt cx="1471" cy="1285"/>
          </a:xfrm>
          <a:solidFill>
            <a:srgbClr val="0070C0"/>
          </a:solidFill>
        </p:grpSpPr>
        <p:sp>
          <p:nvSpPr>
            <p:cNvPr id="204" name="Freeform 5"/>
            <p:cNvSpPr>
              <a:spLocks/>
            </p:cNvSpPr>
            <p:nvPr/>
          </p:nvSpPr>
          <p:spPr bwMode="auto">
            <a:xfrm>
              <a:off x="5093" y="2663"/>
              <a:ext cx="207" cy="207"/>
            </a:xfrm>
            <a:custGeom>
              <a:avLst/>
              <a:gdLst>
                <a:gd name="T0" fmla="*/ 6495804 w 99"/>
                <a:gd name="T1" fmla="*/ 0 h 99"/>
                <a:gd name="T2" fmla="*/ 6495804 w 99"/>
                <a:gd name="T3" fmla="*/ 0 h 99"/>
                <a:gd name="T4" fmla="*/ 5229253 w 99"/>
                <a:gd name="T5" fmla="*/ 0 h 99"/>
                <a:gd name="T6" fmla="*/ 4027714 w 99"/>
                <a:gd name="T7" fmla="*/ 391255 h 99"/>
                <a:gd name="T8" fmla="*/ 2798009 w 99"/>
                <a:gd name="T9" fmla="*/ 948758 h 99"/>
                <a:gd name="T10" fmla="*/ 1870023 w 99"/>
                <a:gd name="T11" fmla="*/ 1870023 h 99"/>
                <a:gd name="T12" fmla="*/ 1095358 w 99"/>
                <a:gd name="T13" fmla="*/ 2798009 h 99"/>
                <a:gd name="T14" fmla="*/ 391255 w 99"/>
                <a:gd name="T15" fmla="*/ 4027714 h 99"/>
                <a:gd name="T16" fmla="*/ 0 w 99"/>
                <a:gd name="T17" fmla="*/ 5229253 h 99"/>
                <a:gd name="T18" fmla="*/ 0 w 99"/>
                <a:gd name="T19" fmla="*/ 6715747 h 99"/>
                <a:gd name="T20" fmla="*/ 0 w 99"/>
                <a:gd name="T21" fmla="*/ 6715747 h 99"/>
                <a:gd name="T22" fmla="*/ 0 w 99"/>
                <a:gd name="T23" fmla="*/ 7840265 h 99"/>
                <a:gd name="T24" fmla="*/ 391255 w 99"/>
                <a:gd name="T25" fmla="*/ 9183837 h 99"/>
                <a:gd name="T26" fmla="*/ 1095358 w 99"/>
                <a:gd name="T27" fmla="*/ 10132589 h 99"/>
                <a:gd name="T28" fmla="*/ 1870023 w 99"/>
                <a:gd name="T29" fmla="*/ 11109613 h 99"/>
                <a:gd name="T30" fmla="*/ 2798009 w 99"/>
                <a:gd name="T31" fmla="*/ 12116404 h 99"/>
                <a:gd name="T32" fmla="*/ 4027714 w 99"/>
                <a:gd name="T33" fmla="*/ 12569473 h 99"/>
                <a:gd name="T34" fmla="*/ 5229253 w 99"/>
                <a:gd name="T35" fmla="*/ 13101682 h 99"/>
                <a:gd name="T36" fmla="*/ 6495804 w 99"/>
                <a:gd name="T37" fmla="*/ 13211696 h 99"/>
                <a:gd name="T38" fmla="*/ 6495804 w 99"/>
                <a:gd name="T39" fmla="*/ 13211696 h 99"/>
                <a:gd name="T40" fmla="*/ 7974614 w 99"/>
                <a:gd name="T41" fmla="*/ 13101682 h 99"/>
                <a:gd name="T42" fmla="*/ 9183837 w 99"/>
                <a:gd name="T43" fmla="*/ 12569473 h 99"/>
                <a:gd name="T44" fmla="*/ 10412219 w 99"/>
                <a:gd name="T45" fmla="*/ 12116404 h 99"/>
                <a:gd name="T46" fmla="*/ 11360904 w 99"/>
                <a:gd name="T47" fmla="*/ 11109613 h 99"/>
                <a:gd name="T48" fmla="*/ 12002502 w 99"/>
                <a:gd name="T49" fmla="*/ 10132589 h 99"/>
                <a:gd name="T50" fmla="*/ 12820735 w 99"/>
                <a:gd name="T51" fmla="*/ 9183837 h 99"/>
                <a:gd name="T52" fmla="*/ 12954493 w 99"/>
                <a:gd name="T53" fmla="*/ 7840265 h 99"/>
                <a:gd name="T54" fmla="*/ 13211696 w 99"/>
                <a:gd name="T55" fmla="*/ 6715747 h 99"/>
                <a:gd name="T56" fmla="*/ 13211696 w 99"/>
                <a:gd name="T57" fmla="*/ 6715747 h 99"/>
                <a:gd name="T58" fmla="*/ 12954493 w 99"/>
                <a:gd name="T59" fmla="*/ 5229253 h 99"/>
                <a:gd name="T60" fmla="*/ 12820735 w 99"/>
                <a:gd name="T61" fmla="*/ 4027714 h 99"/>
                <a:gd name="T62" fmla="*/ 12002502 w 99"/>
                <a:gd name="T63" fmla="*/ 2798009 h 99"/>
                <a:gd name="T64" fmla="*/ 11360904 w 99"/>
                <a:gd name="T65" fmla="*/ 1870023 h 99"/>
                <a:gd name="T66" fmla="*/ 10412219 w 99"/>
                <a:gd name="T67" fmla="*/ 948758 h 99"/>
                <a:gd name="T68" fmla="*/ 9183837 w 99"/>
                <a:gd name="T69" fmla="*/ 391255 h 99"/>
                <a:gd name="T70" fmla="*/ 7974614 w 99"/>
                <a:gd name="T71" fmla="*/ 0 h 99"/>
                <a:gd name="T72" fmla="*/ 6495804 w 99"/>
                <a:gd name="T73" fmla="*/ 0 h 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99"/>
                <a:gd name="T113" fmla="*/ 99 w 99"/>
                <a:gd name="T114" fmla="*/ 99 h 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99">
                  <a:moveTo>
                    <a:pt x="49" y="0"/>
                  </a:moveTo>
                  <a:lnTo>
                    <a:pt x="49" y="0"/>
                  </a:lnTo>
                  <a:lnTo>
                    <a:pt x="39" y="0"/>
                  </a:lnTo>
                  <a:lnTo>
                    <a:pt x="30" y="3"/>
                  </a:lnTo>
                  <a:lnTo>
                    <a:pt x="21" y="7"/>
                  </a:lnTo>
                  <a:lnTo>
                    <a:pt x="14" y="14"/>
                  </a:lnTo>
                  <a:lnTo>
                    <a:pt x="8" y="21"/>
                  </a:lnTo>
                  <a:lnTo>
                    <a:pt x="3" y="30"/>
                  </a:lnTo>
                  <a:lnTo>
                    <a:pt x="0" y="39"/>
                  </a:lnTo>
                  <a:lnTo>
                    <a:pt x="0" y="50"/>
                  </a:lnTo>
                  <a:lnTo>
                    <a:pt x="0" y="59"/>
                  </a:lnTo>
                  <a:lnTo>
                    <a:pt x="3" y="69"/>
                  </a:lnTo>
                  <a:lnTo>
                    <a:pt x="8" y="76"/>
                  </a:lnTo>
                  <a:lnTo>
                    <a:pt x="14" y="83"/>
                  </a:lnTo>
                  <a:lnTo>
                    <a:pt x="21" y="91"/>
                  </a:lnTo>
                  <a:lnTo>
                    <a:pt x="30" y="94"/>
                  </a:lnTo>
                  <a:lnTo>
                    <a:pt x="39" y="98"/>
                  </a:lnTo>
                  <a:lnTo>
                    <a:pt x="49" y="99"/>
                  </a:lnTo>
                  <a:lnTo>
                    <a:pt x="60" y="98"/>
                  </a:lnTo>
                  <a:lnTo>
                    <a:pt x="69" y="94"/>
                  </a:lnTo>
                  <a:lnTo>
                    <a:pt x="78" y="91"/>
                  </a:lnTo>
                  <a:lnTo>
                    <a:pt x="85" y="83"/>
                  </a:lnTo>
                  <a:lnTo>
                    <a:pt x="90" y="76"/>
                  </a:lnTo>
                  <a:lnTo>
                    <a:pt x="96" y="69"/>
                  </a:lnTo>
                  <a:lnTo>
                    <a:pt x="97" y="59"/>
                  </a:lnTo>
                  <a:lnTo>
                    <a:pt x="99" y="50"/>
                  </a:lnTo>
                  <a:lnTo>
                    <a:pt x="97" y="39"/>
                  </a:lnTo>
                  <a:lnTo>
                    <a:pt x="96" y="30"/>
                  </a:lnTo>
                  <a:lnTo>
                    <a:pt x="90" y="21"/>
                  </a:lnTo>
                  <a:lnTo>
                    <a:pt x="85" y="14"/>
                  </a:lnTo>
                  <a:lnTo>
                    <a:pt x="78" y="7"/>
                  </a:lnTo>
                  <a:lnTo>
                    <a:pt x="69" y="3"/>
                  </a:lnTo>
                  <a:lnTo>
                    <a:pt x="60" y="0"/>
                  </a:lnTo>
                  <a:lnTo>
                    <a:pt x="49" y="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05" name="Freeform 6"/>
            <p:cNvSpPr>
              <a:spLocks noEditPoints="1"/>
            </p:cNvSpPr>
            <p:nvPr/>
          </p:nvSpPr>
          <p:spPr bwMode="auto">
            <a:xfrm>
              <a:off x="4918" y="2492"/>
              <a:ext cx="1471" cy="1285"/>
            </a:xfrm>
            <a:custGeom>
              <a:avLst/>
              <a:gdLst>
                <a:gd name="T0" fmla="*/ 71903023 w 707"/>
                <a:gd name="T1" fmla="*/ 33923155 h 619"/>
                <a:gd name="T2" fmla="*/ 82176092 w 707"/>
                <a:gd name="T3" fmla="*/ 32601469 h 619"/>
                <a:gd name="T4" fmla="*/ 86841625 w 707"/>
                <a:gd name="T5" fmla="*/ 21419607 h 619"/>
                <a:gd name="T6" fmla="*/ 75876071 w 707"/>
                <a:gd name="T7" fmla="*/ 12727751 h 619"/>
                <a:gd name="T8" fmla="*/ 65496506 w 707"/>
                <a:gd name="T9" fmla="*/ 19492277 h 619"/>
                <a:gd name="T10" fmla="*/ 51018853 w 707"/>
                <a:gd name="T11" fmla="*/ 20811953 h 619"/>
                <a:gd name="T12" fmla="*/ 58089873 w 707"/>
                <a:gd name="T13" fmla="*/ 15239303 h 619"/>
                <a:gd name="T14" fmla="*/ 56128654 w 707"/>
                <a:gd name="T15" fmla="*/ 6180377 h 619"/>
                <a:gd name="T16" fmla="*/ 46240138 w 707"/>
                <a:gd name="T17" fmla="*/ 4310303 h 619"/>
                <a:gd name="T18" fmla="*/ 40865776 w 707"/>
                <a:gd name="T19" fmla="*/ 12259392 h 619"/>
                <a:gd name="T20" fmla="*/ 46463990 w 707"/>
                <a:gd name="T21" fmla="*/ 20343452 h 619"/>
                <a:gd name="T22" fmla="*/ 32644068 w 707"/>
                <a:gd name="T23" fmla="*/ 17831972 h 619"/>
                <a:gd name="T24" fmla="*/ 30714998 w 707"/>
                <a:gd name="T25" fmla="*/ 8305619 h 619"/>
                <a:gd name="T26" fmla="*/ 22825428 w 707"/>
                <a:gd name="T27" fmla="*/ 1332979 h 619"/>
                <a:gd name="T28" fmla="*/ 13216132 w 707"/>
                <a:gd name="T29" fmla="*/ 469729 h 619"/>
                <a:gd name="T30" fmla="*/ 3673052 w 707"/>
                <a:gd name="T31" fmla="*/ 5744448 h 619"/>
                <a:gd name="T32" fmla="*/ 0 w 707"/>
                <a:gd name="T33" fmla="*/ 15930797 h 619"/>
                <a:gd name="T34" fmla="*/ 2850605 w 707"/>
                <a:gd name="T35" fmla="*/ 24508568 h 619"/>
                <a:gd name="T36" fmla="*/ 11621046 w 707"/>
                <a:gd name="T37" fmla="*/ 30944857 h 619"/>
                <a:gd name="T38" fmla="*/ 21936274 w 707"/>
                <a:gd name="T39" fmla="*/ 30726198 h 619"/>
                <a:gd name="T40" fmla="*/ 37889111 w 707"/>
                <a:gd name="T41" fmla="*/ 38285811 h 619"/>
                <a:gd name="T42" fmla="*/ 31932302 w 707"/>
                <a:gd name="T43" fmla="*/ 36154351 h 619"/>
                <a:gd name="T44" fmla="*/ 27155677 w 707"/>
                <a:gd name="T45" fmla="*/ 41661002 h 619"/>
                <a:gd name="T46" fmla="*/ 30945737 w 707"/>
                <a:gd name="T47" fmla="*/ 47233698 h 619"/>
                <a:gd name="T48" fmla="*/ 37521546 w 707"/>
                <a:gd name="T49" fmla="*/ 45902043 h 619"/>
                <a:gd name="T50" fmla="*/ 47608728 w 707"/>
                <a:gd name="T51" fmla="*/ 37483313 h 619"/>
                <a:gd name="T52" fmla="*/ 34380110 w 707"/>
                <a:gd name="T53" fmla="*/ 52722581 h 619"/>
                <a:gd name="T54" fmla="*/ 27636359 w 707"/>
                <a:gd name="T55" fmla="*/ 62803129 h 619"/>
                <a:gd name="T56" fmla="*/ 36645306 w 707"/>
                <a:gd name="T57" fmla="*/ 73400018 h 619"/>
                <a:gd name="T58" fmla="*/ 48267409 w 707"/>
                <a:gd name="T59" fmla="*/ 68762447 h 619"/>
                <a:gd name="T60" fmla="*/ 49320098 w 707"/>
                <a:gd name="T61" fmla="*/ 59014721 h 619"/>
                <a:gd name="T62" fmla="*/ 61773474 w 707"/>
                <a:gd name="T63" fmla="*/ 46765358 h 619"/>
                <a:gd name="T64" fmla="*/ 60062701 w 707"/>
                <a:gd name="T65" fmla="*/ 54956448 h 619"/>
                <a:gd name="T66" fmla="*/ 71026265 w 707"/>
                <a:gd name="T67" fmla="*/ 63652274 h 619"/>
                <a:gd name="T68" fmla="*/ 81518952 w 707"/>
                <a:gd name="T69" fmla="*/ 57086594 h 619"/>
                <a:gd name="T70" fmla="*/ 79200779 w 707"/>
                <a:gd name="T71" fmla="*/ 45329861 h 619"/>
                <a:gd name="T72" fmla="*/ 67360286 w 707"/>
                <a:gd name="T73" fmla="*/ 42698603 h 619"/>
                <a:gd name="T74" fmla="*/ 77615078 w 707"/>
                <a:gd name="T75" fmla="*/ 15930797 h 619"/>
                <a:gd name="T76" fmla="*/ 84103578 w 707"/>
                <a:gd name="T77" fmla="*/ 23653580 h 619"/>
                <a:gd name="T78" fmla="*/ 79200779 w 707"/>
                <a:gd name="T79" fmla="*/ 30944857 h 619"/>
                <a:gd name="T80" fmla="*/ 70179346 w 707"/>
                <a:gd name="T81" fmla="*/ 29291357 h 619"/>
                <a:gd name="T82" fmla="*/ 68467244 w 707"/>
                <a:gd name="T83" fmla="*/ 20568432 h 619"/>
                <a:gd name="T84" fmla="*/ 16407130 w 707"/>
                <a:gd name="T85" fmla="*/ 28546682 h 619"/>
                <a:gd name="T86" fmla="*/ 5437790 w 707"/>
                <a:gd name="T87" fmla="*/ 23111738 h 619"/>
                <a:gd name="T88" fmla="*/ 3331434 w 707"/>
                <a:gd name="T89" fmla="*/ 13163046 h 619"/>
                <a:gd name="T90" fmla="*/ 15183194 w 707"/>
                <a:gd name="T91" fmla="*/ 2977162 h 619"/>
                <a:gd name="T92" fmla="*/ 25891067 w 707"/>
                <a:gd name="T93" fmla="*/ 6770393 h 619"/>
                <a:gd name="T94" fmla="*/ 29575820 w 707"/>
                <a:gd name="T95" fmla="*/ 17141223 h 619"/>
                <a:gd name="T96" fmla="*/ 19085834 w 707"/>
                <a:gd name="T97" fmla="*/ 28325739 h 619"/>
                <a:gd name="T98" fmla="*/ 45641133 w 707"/>
                <a:gd name="T99" fmla="*/ 67110632 h 619"/>
                <a:gd name="T100" fmla="*/ 37230715 w 707"/>
                <a:gd name="T101" fmla="*/ 70422042 h 619"/>
                <a:gd name="T102" fmla="*/ 30714998 w 707"/>
                <a:gd name="T103" fmla="*/ 62803129 h 619"/>
                <a:gd name="T104" fmla="*/ 35756003 w 707"/>
                <a:gd name="T105" fmla="*/ 55395256 h 619"/>
                <a:gd name="T106" fmla="*/ 44528144 w 707"/>
                <a:gd name="T107" fmla="*/ 57086594 h 619"/>
                <a:gd name="T108" fmla="*/ 72140638 w 707"/>
                <a:gd name="T109" fmla="*/ 48412363 h 619"/>
                <a:gd name="T110" fmla="*/ 75876071 w 707"/>
                <a:gd name="T111" fmla="*/ 52948782 h 619"/>
                <a:gd name="T112" fmla="*/ 73028467 w 707"/>
                <a:gd name="T113" fmla="*/ 56836584 h 619"/>
                <a:gd name="T114" fmla="*/ 67702234 w 707"/>
                <a:gd name="T115" fmla="*/ 56034086 h 619"/>
                <a:gd name="T116" fmla="*/ 66866388 w 707"/>
                <a:gd name="T117" fmla="*/ 51179447 h 61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07"/>
                <a:gd name="T178" fmla="*/ 0 h 619"/>
                <a:gd name="T179" fmla="*/ 707 w 707"/>
                <a:gd name="T180" fmla="*/ 619 h 61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07" h="619">
                  <a:moveTo>
                    <a:pt x="542" y="253"/>
                  </a:moveTo>
                  <a:lnTo>
                    <a:pt x="542" y="253"/>
                  </a:lnTo>
                  <a:lnTo>
                    <a:pt x="549" y="260"/>
                  </a:lnTo>
                  <a:lnTo>
                    <a:pt x="556" y="267"/>
                  </a:lnTo>
                  <a:lnTo>
                    <a:pt x="565" y="274"/>
                  </a:lnTo>
                  <a:lnTo>
                    <a:pt x="574" y="279"/>
                  </a:lnTo>
                  <a:lnTo>
                    <a:pt x="583" y="285"/>
                  </a:lnTo>
                  <a:lnTo>
                    <a:pt x="594" y="286"/>
                  </a:lnTo>
                  <a:lnTo>
                    <a:pt x="604" y="288"/>
                  </a:lnTo>
                  <a:lnTo>
                    <a:pt x="615" y="290"/>
                  </a:lnTo>
                  <a:lnTo>
                    <a:pt x="634" y="288"/>
                  </a:lnTo>
                  <a:lnTo>
                    <a:pt x="650" y="283"/>
                  </a:lnTo>
                  <a:lnTo>
                    <a:pt x="666" y="274"/>
                  </a:lnTo>
                  <a:lnTo>
                    <a:pt x="679" y="263"/>
                  </a:lnTo>
                  <a:lnTo>
                    <a:pt x="691" y="249"/>
                  </a:lnTo>
                  <a:lnTo>
                    <a:pt x="698" y="235"/>
                  </a:lnTo>
                  <a:lnTo>
                    <a:pt x="704" y="217"/>
                  </a:lnTo>
                  <a:lnTo>
                    <a:pt x="707" y="199"/>
                  </a:lnTo>
                  <a:lnTo>
                    <a:pt x="704" y="180"/>
                  </a:lnTo>
                  <a:lnTo>
                    <a:pt x="698" y="164"/>
                  </a:lnTo>
                  <a:lnTo>
                    <a:pt x="691" y="148"/>
                  </a:lnTo>
                  <a:lnTo>
                    <a:pt x="679" y="134"/>
                  </a:lnTo>
                  <a:lnTo>
                    <a:pt x="666" y="123"/>
                  </a:lnTo>
                  <a:lnTo>
                    <a:pt x="650" y="114"/>
                  </a:lnTo>
                  <a:lnTo>
                    <a:pt x="634" y="109"/>
                  </a:lnTo>
                  <a:lnTo>
                    <a:pt x="615" y="107"/>
                  </a:lnTo>
                  <a:lnTo>
                    <a:pt x="597" y="109"/>
                  </a:lnTo>
                  <a:lnTo>
                    <a:pt x="579" y="114"/>
                  </a:lnTo>
                  <a:lnTo>
                    <a:pt x="565" y="123"/>
                  </a:lnTo>
                  <a:lnTo>
                    <a:pt x="551" y="134"/>
                  </a:lnTo>
                  <a:lnTo>
                    <a:pt x="540" y="148"/>
                  </a:lnTo>
                  <a:lnTo>
                    <a:pt x="531" y="164"/>
                  </a:lnTo>
                  <a:lnTo>
                    <a:pt x="526" y="180"/>
                  </a:lnTo>
                  <a:lnTo>
                    <a:pt x="524" y="199"/>
                  </a:lnTo>
                  <a:lnTo>
                    <a:pt x="526" y="215"/>
                  </a:lnTo>
                  <a:lnTo>
                    <a:pt x="530" y="230"/>
                  </a:lnTo>
                  <a:lnTo>
                    <a:pt x="416" y="274"/>
                  </a:lnTo>
                  <a:lnTo>
                    <a:pt x="414" y="175"/>
                  </a:lnTo>
                  <a:lnTo>
                    <a:pt x="427" y="171"/>
                  </a:lnTo>
                  <a:lnTo>
                    <a:pt x="439" y="166"/>
                  </a:lnTo>
                  <a:lnTo>
                    <a:pt x="450" y="159"/>
                  </a:lnTo>
                  <a:lnTo>
                    <a:pt x="459" y="150"/>
                  </a:lnTo>
                  <a:lnTo>
                    <a:pt x="466" y="139"/>
                  </a:lnTo>
                  <a:lnTo>
                    <a:pt x="471" y="128"/>
                  </a:lnTo>
                  <a:lnTo>
                    <a:pt x="475" y="116"/>
                  </a:lnTo>
                  <a:lnTo>
                    <a:pt x="476" y="103"/>
                  </a:lnTo>
                  <a:lnTo>
                    <a:pt x="475" y="87"/>
                  </a:lnTo>
                  <a:lnTo>
                    <a:pt x="469" y="75"/>
                  </a:lnTo>
                  <a:lnTo>
                    <a:pt x="464" y="63"/>
                  </a:lnTo>
                  <a:lnTo>
                    <a:pt x="455" y="52"/>
                  </a:lnTo>
                  <a:lnTo>
                    <a:pt x="444" y="43"/>
                  </a:lnTo>
                  <a:lnTo>
                    <a:pt x="432" y="36"/>
                  </a:lnTo>
                  <a:lnTo>
                    <a:pt x="418" y="32"/>
                  </a:lnTo>
                  <a:lnTo>
                    <a:pt x="403" y="31"/>
                  </a:lnTo>
                  <a:lnTo>
                    <a:pt x="389" y="32"/>
                  </a:lnTo>
                  <a:lnTo>
                    <a:pt x="375" y="36"/>
                  </a:lnTo>
                  <a:lnTo>
                    <a:pt x="363" y="43"/>
                  </a:lnTo>
                  <a:lnTo>
                    <a:pt x="352" y="52"/>
                  </a:lnTo>
                  <a:lnTo>
                    <a:pt x="343" y="63"/>
                  </a:lnTo>
                  <a:lnTo>
                    <a:pt x="336" y="75"/>
                  </a:lnTo>
                  <a:lnTo>
                    <a:pt x="332" y="87"/>
                  </a:lnTo>
                  <a:lnTo>
                    <a:pt x="331" y="103"/>
                  </a:lnTo>
                  <a:lnTo>
                    <a:pt x="332" y="116"/>
                  </a:lnTo>
                  <a:lnTo>
                    <a:pt x="336" y="128"/>
                  </a:lnTo>
                  <a:lnTo>
                    <a:pt x="341" y="139"/>
                  </a:lnTo>
                  <a:lnTo>
                    <a:pt x="348" y="150"/>
                  </a:lnTo>
                  <a:lnTo>
                    <a:pt x="355" y="159"/>
                  </a:lnTo>
                  <a:lnTo>
                    <a:pt x="366" y="166"/>
                  </a:lnTo>
                  <a:lnTo>
                    <a:pt x="377" y="171"/>
                  </a:lnTo>
                  <a:lnTo>
                    <a:pt x="389" y="175"/>
                  </a:lnTo>
                  <a:lnTo>
                    <a:pt x="391" y="270"/>
                  </a:lnTo>
                  <a:lnTo>
                    <a:pt x="251" y="194"/>
                  </a:lnTo>
                  <a:lnTo>
                    <a:pt x="258" y="180"/>
                  </a:lnTo>
                  <a:lnTo>
                    <a:pt x="261" y="166"/>
                  </a:lnTo>
                  <a:lnTo>
                    <a:pt x="265" y="150"/>
                  </a:lnTo>
                  <a:lnTo>
                    <a:pt x="267" y="134"/>
                  </a:lnTo>
                  <a:lnTo>
                    <a:pt x="265" y="119"/>
                  </a:lnTo>
                  <a:lnTo>
                    <a:pt x="263" y="107"/>
                  </a:lnTo>
                  <a:lnTo>
                    <a:pt x="259" y="95"/>
                  </a:lnTo>
                  <a:lnTo>
                    <a:pt x="256" y="82"/>
                  </a:lnTo>
                  <a:lnTo>
                    <a:pt x="249" y="70"/>
                  </a:lnTo>
                  <a:lnTo>
                    <a:pt x="243" y="59"/>
                  </a:lnTo>
                  <a:lnTo>
                    <a:pt x="235" y="48"/>
                  </a:lnTo>
                  <a:lnTo>
                    <a:pt x="227" y="39"/>
                  </a:lnTo>
                  <a:lnTo>
                    <a:pt x="217" y="31"/>
                  </a:lnTo>
                  <a:lnTo>
                    <a:pt x="208" y="23"/>
                  </a:lnTo>
                  <a:lnTo>
                    <a:pt x="196" y="16"/>
                  </a:lnTo>
                  <a:lnTo>
                    <a:pt x="185" y="11"/>
                  </a:lnTo>
                  <a:lnTo>
                    <a:pt x="172" y="6"/>
                  </a:lnTo>
                  <a:lnTo>
                    <a:pt x="160" y="4"/>
                  </a:lnTo>
                  <a:lnTo>
                    <a:pt x="148" y="0"/>
                  </a:lnTo>
                  <a:lnTo>
                    <a:pt x="133" y="0"/>
                  </a:lnTo>
                  <a:lnTo>
                    <a:pt x="119" y="0"/>
                  </a:lnTo>
                  <a:lnTo>
                    <a:pt x="107" y="4"/>
                  </a:lnTo>
                  <a:lnTo>
                    <a:pt x="94" y="6"/>
                  </a:lnTo>
                  <a:lnTo>
                    <a:pt x="82" y="11"/>
                  </a:lnTo>
                  <a:lnTo>
                    <a:pt x="69" y="16"/>
                  </a:lnTo>
                  <a:lnTo>
                    <a:pt x="59" y="23"/>
                  </a:lnTo>
                  <a:lnTo>
                    <a:pt x="48" y="31"/>
                  </a:lnTo>
                  <a:lnTo>
                    <a:pt x="39" y="39"/>
                  </a:lnTo>
                  <a:lnTo>
                    <a:pt x="30" y="48"/>
                  </a:lnTo>
                  <a:lnTo>
                    <a:pt x="23" y="59"/>
                  </a:lnTo>
                  <a:lnTo>
                    <a:pt x="16" y="70"/>
                  </a:lnTo>
                  <a:lnTo>
                    <a:pt x="11" y="82"/>
                  </a:lnTo>
                  <a:lnTo>
                    <a:pt x="7" y="95"/>
                  </a:lnTo>
                  <a:lnTo>
                    <a:pt x="4" y="107"/>
                  </a:lnTo>
                  <a:lnTo>
                    <a:pt x="2" y="119"/>
                  </a:lnTo>
                  <a:lnTo>
                    <a:pt x="0" y="134"/>
                  </a:lnTo>
                  <a:lnTo>
                    <a:pt x="2" y="146"/>
                  </a:lnTo>
                  <a:lnTo>
                    <a:pt x="4" y="160"/>
                  </a:lnTo>
                  <a:lnTo>
                    <a:pt x="7" y="173"/>
                  </a:lnTo>
                  <a:lnTo>
                    <a:pt x="11" y="185"/>
                  </a:lnTo>
                  <a:lnTo>
                    <a:pt x="16" y="196"/>
                  </a:lnTo>
                  <a:lnTo>
                    <a:pt x="23" y="206"/>
                  </a:lnTo>
                  <a:lnTo>
                    <a:pt x="30" y="217"/>
                  </a:lnTo>
                  <a:lnTo>
                    <a:pt x="39" y="226"/>
                  </a:lnTo>
                  <a:lnTo>
                    <a:pt x="48" y="235"/>
                  </a:lnTo>
                  <a:lnTo>
                    <a:pt x="59" y="244"/>
                  </a:lnTo>
                  <a:lnTo>
                    <a:pt x="69" y="249"/>
                  </a:lnTo>
                  <a:lnTo>
                    <a:pt x="82" y="254"/>
                  </a:lnTo>
                  <a:lnTo>
                    <a:pt x="94" y="260"/>
                  </a:lnTo>
                  <a:lnTo>
                    <a:pt x="107" y="263"/>
                  </a:lnTo>
                  <a:lnTo>
                    <a:pt x="119" y="265"/>
                  </a:lnTo>
                  <a:lnTo>
                    <a:pt x="133" y="265"/>
                  </a:lnTo>
                  <a:lnTo>
                    <a:pt x="149" y="265"/>
                  </a:lnTo>
                  <a:lnTo>
                    <a:pt x="164" y="262"/>
                  </a:lnTo>
                  <a:lnTo>
                    <a:pt x="178" y="258"/>
                  </a:lnTo>
                  <a:lnTo>
                    <a:pt x="192" y="253"/>
                  </a:lnTo>
                  <a:lnTo>
                    <a:pt x="204" y="244"/>
                  </a:lnTo>
                  <a:lnTo>
                    <a:pt x="217" y="235"/>
                  </a:lnTo>
                  <a:lnTo>
                    <a:pt x="227" y="226"/>
                  </a:lnTo>
                  <a:lnTo>
                    <a:pt x="238" y="215"/>
                  </a:lnTo>
                  <a:lnTo>
                    <a:pt x="377" y="292"/>
                  </a:lnTo>
                  <a:lnTo>
                    <a:pt x="307" y="322"/>
                  </a:lnTo>
                  <a:lnTo>
                    <a:pt x="300" y="315"/>
                  </a:lnTo>
                  <a:lnTo>
                    <a:pt x="291" y="308"/>
                  </a:lnTo>
                  <a:lnTo>
                    <a:pt x="281" y="304"/>
                  </a:lnTo>
                  <a:lnTo>
                    <a:pt x="268" y="302"/>
                  </a:lnTo>
                  <a:lnTo>
                    <a:pt x="259" y="304"/>
                  </a:lnTo>
                  <a:lnTo>
                    <a:pt x="251" y="306"/>
                  </a:lnTo>
                  <a:lnTo>
                    <a:pt x="242" y="311"/>
                  </a:lnTo>
                  <a:lnTo>
                    <a:pt x="235" y="317"/>
                  </a:lnTo>
                  <a:lnTo>
                    <a:pt x="229" y="324"/>
                  </a:lnTo>
                  <a:lnTo>
                    <a:pt x="224" y="333"/>
                  </a:lnTo>
                  <a:lnTo>
                    <a:pt x="222" y="342"/>
                  </a:lnTo>
                  <a:lnTo>
                    <a:pt x="220" y="350"/>
                  </a:lnTo>
                  <a:lnTo>
                    <a:pt x="222" y="361"/>
                  </a:lnTo>
                  <a:lnTo>
                    <a:pt x="224" y="370"/>
                  </a:lnTo>
                  <a:lnTo>
                    <a:pt x="229" y="379"/>
                  </a:lnTo>
                  <a:lnTo>
                    <a:pt x="235" y="386"/>
                  </a:lnTo>
                  <a:lnTo>
                    <a:pt x="242" y="391"/>
                  </a:lnTo>
                  <a:lnTo>
                    <a:pt x="251" y="397"/>
                  </a:lnTo>
                  <a:lnTo>
                    <a:pt x="259" y="398"/>
                  </a:lnTo>
                  <a:lnTo>
                    <a:pt x="268" y="400"/>
                  </a:lnTo>
                  <a:lnTo>
                    <a:pt x="279" y="398"/>
                  </a:lnTo>
                  <a:lnTo>
                    <a:pt x="288" y="397"/>
                  </a:lnTo>
                  <a:lnTo>
                    <a:pt x="297" y="391"/>
                  </a:lnTo>
                  <a:lnTo>
                    <a:pt x="304" y="386"/>
                  </a:lnTo>
                  <a:lnTo>
                    <a:pt x="309" y="379"/>
                  </a:lnTo>
                  <a:lnTo>
                    <a:pt x="315" y="370"/>
                  </a:lnTo>
                  <a:lnTo>
                    <a:pt x="316" y="361"/>
                  </a:lnTo>
                  <a:lnTo>
                    <a:pt x="318" y="350"/>
                  </a:lnTo>
                  <a:lnTo>
                    <a:pt x="316" y="345"/>
                  </a:lnTo>
                  <a:lnTo>
                    <a:pt x="386" y="315"/>
                  </a:lnTo>
                  <a:lnTo>
                    <a:pt x="347" y="443"/>
                  </a:lnTo>
                  <a:lnTo>
                    <a:pt x="331" y="438"/>
                  </a:lnTo>
                  <a:lnTo>
                    <a:pt x="315" y="436"/>
                  </a:lnTo>
                  <a:lnTo>
                    <a:pt x="297" y="438"/>
                  </a:lnTo>
                  <a:lnTo>
                    <a:pt x="279" y="443"/>
                  </a:lnTo>
                  <a:lnTo>
                    <a:pt x="263" y="452"/>
                  </a:lnTo>
                  <a:lnTo>
                    <a:pt x="251" y="462"/>
                  </a:lnTo>
                  <a:lnTo>
                    <a:pt x="238" y="477"/>
                  </a:lnTo>
                  <a:lnTo>
                    <a:pt x="231" y="493"/>
                  </a:lnTo>
                  <a:lnTo>
                    <a:pt x="226" y="509"/>
                  </a:lnTo>
                  <a:lnTo>
                    <a:pt x="224" y="528"/>
                  </a:lnTo>
                  <a:lnTo>
                    <a:pt x="226" y="546"/>
                  </a:lnTo>
                  <a:lnTo>
                    <a:pt x="231" y="562"/>
                  </a:lnTo>
                  <a:lnTo>
                    <a:pt x="238" y="578"/>
                  </a:lnTo>
                  <a:lnTo>
                    <a:pt x="251" y="592"/>
                  </a:lnTo>
                  <a:lnTo>
                    <a:pt x="263" y="603"/>
                  </a:lnTo>
                  <a:lnTo>
                    <a:pt x="279" y="612"/>
                  </a:lnTo>
                  <a:lnTo>
                    <a:pt x="297" y="617"/>
                  </a:lnTo>
                  <a:lnTo>
                    <a:pt x="315" y="619"/>
                  </a:lnTo>
                  <a:lnTo>
                    <a:pt x="332" y="617"/>
                  </a:lnTo>
                  <a:lnTo>
                    <a:pt x="350" y="612"/>
                  </a:lnTo>
                  <a:lnTo>
                    <a:pt x="366" y="603"/>
                  </a:lnTo>
                  <a:lnTo>
                    <a:pt x="379" y="592"/>
                  </a:lnTo>
                  <a:lnTo>
                    <a:pt x="391" y="578"/>
                  </a:lnTo>
                  <a:lnTo>
                    <a:pt x="398" y="562"/>
                  </a:lnTo>
                  <a:lnTo>
                    <a:pt x="403" y="546"/>
                  </a:lnTo>
                  <a:lnTo>
                    <a:pt x="405" y="528"/>
                  </a:lnTo>
                  <a:lnTo>
                    <a:pt x="405" y="516"/>
                  </a:lnTo>
                  <a:lnTo>
                    <a:pt x="403" y="505"/>
                  </a:lnTo>
                  <a:lnTo>
                    <a:pt x="400" y="496"/>
                  </a:lnTo>
                  <a:lnTo>
                    <a:pt x="396" y="486"/>
                  </a:lnTo>
                  <a:lnTo>
                    <a:pt x="391" y="477"/>
                  </a:lnTo>
                  <a:lnTo>
                    <a:pt x="384" y="468"/>
                  </a:lnTo>
                  <a:lnTo>
                    <a:pt x="377" y="461"/>
                  </a:lnTo>
                  <a:lnTo>
                    <a:pt x="368" y="454"/>
                  </a:lnTo>
                  <a:lnTo>
                    <a:pt x="411" y="315"/>
                  </a:lnTo>
                  <a:lnTo>
                    <a:pt x="501" y="393"/>
                  </a:lnTo>
                  <a:lnTo>
                    <a:pt x="494" y="404"/>
                  </a:lnTo>
                  <a:lnTo>
                    <a:pt x="489" y="416"/>
                  </a:lnTo>
                  <a:lnTo>
                    <a:pt x="487" y="430"/>
                  </a:lnTo>
                  <a:lnTo>
                    <a:pt x="485" y="445"/>
                  </a:lnTo>
                  <a:lnTo>
                    <a:pt x="487" y="462"/>
                  </a:lnTo>
                  <a:lnTo>
                    <a:pt x="492" y="480"/>
                  </a:lnTo>
                  <a:lnTo>
                    <a:pt x="501" y="496"/>
                  </a:lnTo>
                  <a:lnTo>
                    <a:pt x="512" y="509"/>
                  </a:lnTo>
                  <a:lnTo>
                    <a:pt x="526" y="519"/>
                  </a:lnTo>
                  <a:lnTo>
                    <a:pt x="540" y="528"/>
                  </a:lnTo>
                  <a:lnTo>
                    <a:pt x="558" y="534"/>
                  </a:lnTo>
                  <a:lnTo>
                    <a:pt x="576" y="535"/>
                  </a:lnTo>
                  <a:lnTo>
                    <a:pt x="595" y="534"/>
                  </a:lnTo>
                  <a:lnTo>
                    <a:pt x="611" y="528"/>
                  </a:lnTo>
                  <a:lnTo>
                    <a:pt x="627" y="519"/>
                  </a:lnTo>
                  <a:lnTo>
                    <a:pt x="642" y="509"/>
                  </a:lnTo>
                  <a:lnTo>
                    <a:pt x="652" y="496"/>
                  </a:lnTo>
                  <a:lnTo>
                    <a:pt x="661" y="480"/>
                  </a:lnTo>
                  <a:lnTo>
                    <a:pt x="666" y="462"/>
                  </a:lnTo>
                  <a:lnTo>
                    <a:pt x="668" y="445"/>
                  </a:lnTo>
                  <a:lnTo>
                    <a:pt x="666" y="427"/>
                  </a:lnTo>
                  <a:lnTo>
                    <a:pt x="661" y="409"/>
                  </a:lnTo>
                  <a:lnTo>
                    <a:pt x="652" y="393"/>
                  </a:lnTo>
                  <a:lnTo>
                    <a:pt x="642" y="381"/>
                  </a:lnTo>
                  <a:lnTo>
                    <a:pt x="627" y="368"/>
                  </a:lnTo>
                  <a:lnTo>
                    <a:pt x="611" y="361"/>
                  </a:lnTo>
                  <a:lnTo>
                    <a:pt x="595" y="356"/>
                  </a:lnTo>
                  <a:lnTo>
                    <a:pt x="576" y="354"/>
                  </a:lnTo>
                  <a:lnTo>
                    <a:pt x="560" y="354"/>
                  </a:lnTo>
                  <a:lnTo>
                    <a:pt x="546" y="359"/>
                  </a:lnTo>
                  <a:lnTo>
                    <a:pt x="531" y="366"/>
                  </a:lnTo>
                  <a:lnTo>
                    <a:pt x="519" y="374"/>
                  </a:lnTo>
                  <a:lnTo>
                    <a:pt x="428" y="297"/>
                  </a:lnTo>
                  <a:lnTo>
                    <a:pt x="542" y="253"/>
                  </a:lnTo>
                  <a:close/>
                  <a:moveTo>
                    <a:pt x="615" y="132"/>
                  </a:moveTo>
                  <a:lnTo>
                    <a:pt x="615" y="132"/>
                  </a:lnTo>
                  <a:lnTo>
                    <a:pt x="629" y="134"/>
                  </a:lnTo>
                  <a:lnTo>
                    <a:pt x="642" y="137"/>
                  </a:lnTo>
                  <a:lnTo>
                    <a:pt x="652" y="144"/>
                  </a:lnTo>
                  <a:lnTo>
                    <a:pt x="663" y="151"/>
                  </a:lnTo>
                  <a:lnTo>
                    <a:pt x="670" y="162"/>
                  </a:lnTo>
                  <a:lnTo>
                    <a:pt x="677" y="173"/>
                  </a:lnTo>
                  <a:lnTo>
                    <a:pt x="681" y="185"/>
                  </a:lnTo>
                  <a:lnTo>
                    <a:pt x="682" y="199"/>
                  </a:lnTo>
                  <a:lnTo>
                    <a:pt x="681" y="212"/>
                  </a:lnTo>
                  <a:lnTo>
                    <a:pt x="677" y="224"/>
                  </a:lnTo>
                  <a:lnTo>
                    <a:pt x="670" y="235"/>
                  </a:lnTo>
                  <a:lnTo>
                    <a:pt x="663" y="246"/>
                  </a:lnTo>
                  <a:lnTo>
                    <a:pt x="652" y="253"/>
                  </a:lnTo>
                  <a:lnTo>
                    <a:pt x="642" y="260"/>
                  </a:lnTo>
                  <a:lnTo>
                    <a:pt x="629" y="263"/>
                  </a:lnTo>
                  <a:lnTo>
                    <a:pt x="615" y="265"/>
                  </a:lnTo>
                  <a:lnTo>
                    <a:pt x="602" y="263"/>
                  </a:lnTo>
                  <a:lnTo>
                    <a:pt x="590" y="260"/>
                  </a:lnTo>
                  <a:lnTo>
                    <a:pt x="578" y="253"/>
                  </a:lnTo>
                  <a:lnTo>
                    <a:pt x="569" y="246"/>
                  </a:lnTo>
                  <a:lnTo>
                    <a:pt x="560" y="235"/>
                  </a:lnTo>
                  <a:lnTo>
                    <a:pt x="555" y="224"/>
                  </a:lnTo>
                  <a:lnTo>
                    <a:pt x="551" y="212"/>
                  </a:lnTo>
                  <a:lnTo>
                    <a:pt x="549" y="199"/>
                  </a:lnTo>
                  <a:lnTo>
                    <a:pt x="551" y="185"/>
                  </a:lnTo>
                  <a:lnTo>
                    <a:pt x="555" y="173"/>
                  </a:lnTo>
                  <a:lnTo>
                    <a:pt x="560" y="162"/>
                  </a:lnTo>
                  <a:lnTo>
                    <a:pt x="569" y="151"/>
                  </a:lnTo>
                  <a:lnTo>
                    <a:pt x="578" y="144"/>
                  </a:lnTo>
                  <a:lnTo>
                    <a:pt x="590" y="137"/>
                  </a:lnTo>
                  <a:lnTo>
                    <a:pt x="602" y="134"/>
                  </a:lnTo>
                  <a:lnTo>
                    <a:pt x="615" y="132"/>
                  </a:lnTo>
                  <a:close/>
                  <a:moveTo>
                    <a:pt x="133" y="240"/>
                  </a:moveTo>
                  <a:lnTo>
                    <a:pt x="133" y="240"/>
                  </a:lnTo>
                  <a:lnTo>
                    <a:pt x="123" y="240"/>
                  </a:lnTo>
                  <a:lnTo>
                    <a:pt x="112" y="238"/>
                  </a:lnTo>
                  <a:lnTo>
                    <a:pt x="91" y="233"/>
                  </a:lnTo>
                  <a:lnTo>
                    <a:pt x="73" y="222"/>
                  </a:lnTo>
                  <a:lnTo>
                    <a:pt x="57" y="210"/>
                  </a:lnTo>
                  <a:lnTo>
                    <a:pt x="44" y="194"/>
                  </a:lnTo>
                  <a:lnTo>
                    <a:pt x="34" y="175"/>
                  </a:lnTo>
                  <a:lnTo>
                    <a:pt x="27" y="155"/>
                  </a:lnTo>
                  <a:lnTo>
                    <a:pt x="27" y="144"/>
                  </a:lnTo>
                  <a:lnTo>
                    <a:pt x="25" y="134"/>
                  </a:lnTo>
                  <a:lnTo>
                    <a:pt x="27" y="121"/>
                  </a:lnTo>
                  <a:lnTo>
                    <a:pt x="27" y="111"/>
                  </a:lnTo>
                  <a:lnTo>
                    <a:pt x="34" y="91"/>
                  </a:lnTo>
                  <a:lnTo>
                    <a:pt x="44" y="73"/>
                  </a:lnTo>
                  <a:lnTo>
                    <a:pt x="57" y="57"/>
                  </a:lnTo>
                  <a:lnTo>
                    <a:pt x="73" y="43"/>
                  </a:lnTo>
                  <a:lnTo>
                    <a:pt x="91" y="34"/>
                  </a:lnTo>
                  <a:lnTo>
                    <a:pt x="112" y="27"/>
                  </a:lnTo>
                  <a:lnTo>
                    <a:pt x="123" y="25"/>
                  </a:lnTo>
                  <a:lnTo>
                    <a:pt x="133" y="25"/>
                  </a:lnTo>
                  <a:lnTo>
                    <a:pt x="144" y="25"/>
                  </a:lnTo>
                  <a:lnTo>
                    <a:pt x="155" y="27"/>
                  </a:lnTo>
                  <a:lnTo>
                    <a:pt x="174" y="34"/>
                  </a:lnTo>
                  <a:lnTo>
                    <a:pt x="194" y="43"/>
                  </a:lnTo>
                  <a:lnTo>
                    <a:pt x="210" y="57"/>
                  </a:lnTo>
                  <a:lnTo>
                    <a:pt x="222" y="73"/>
                  </a:lnTo>
                  <a:lnTo>
                    <a:pt x="233" y="91"/>
                  </a:lnTo>
                  <a:lnTo>
                    <a:pt x="238" y="111"/>
                  </a:lnTo>
                  <a:lnTo>
                    <a:pt x="240" y="121"/>
                  </a:lnTo>
                  <a:lnTo>
                    <a:pt x="242" y="134"/>
                  </a:lnTo>
                  <a:lnTo>
                    <a:pt x="240" y="144"/>
                  </a:lnTo>
                  <a:lnTo>
                    <a:pt x="238" y="155"/>
                  </a:lnTo>
                  <a:lnTo>
                    <a:pt x="233" y="175"/>
                  </a:lnTo>
                  <a:lnTo>
                    <a:pt x="222" y="194"/>
                  </a:lnTo>
                  <a:lnTo>
                    <a:pt x="210" y="210"/>
                  </a:lnTo>
                  <a:lnTo>
                    <a:pt x="194" y="222"/>
                  </a:lnTo>
                  <a:lnTo>
                    <a:pt x="174" y="233"/>
                  </a:lnTo>
                  <a:lnTo>
                    <a:pt x="155" y="238"/>
                  </a:lnTo>
                  <a:lnTo>
                    <a:pt x="144" y="240"/>
                  </a:lnTo>
                  <a:lnTo>
                    <a:pt x="133" y="240"/>
                  </a:lnTo>
                  <a:close/>
                  <a:moveTo>
                    <a:pt x="380" y="528"/>
                  </a:moveTo>
                  <a:lnTo>
                    <a:pt x="380" y="528"/>
                  </a:lnTo>
                  <a:lnTo>
                    <a:pt x="380" y="541"/>
                  </a:lnTo>
                  <a:lnTo>
                    <a:pt x="375" y="553"/>
                  </a:lnTo>
                  <a:lnTo>
                    <a:pt x="370" y="564"/>
                  </a:lnTo>
                  <a:lnTo>
                    <a:pt x="361" y="574"/>
                  </a:lnTo>
                  <a:lnTo>
                    <a:pt x="352" y="582"/>
                  </a:lnTo>
                  <a:lnTo>
                    <a:pt x="341" y="589"/>
                  </a:lnTo>
                  <a:lnTo>
                    <a:pt x="329" y="592"/>
                  </a:lnTo>
                  <a:lnTo>
                    <a:pt x="315" y="594"/>
                  </a:lnTo>
                  <a:lnTo>
                    <a:pt x="302" y="592"/>
                  </a:lnTo>
                  <a:lnTo>
                    <a:pt x="290" y="589"/>
                  </a:lnTo>
                  <a:lnTo>
                    <a:pt x="277" y="582"/>
                  </a:lnTo>
                  <a:lnTo>
                    <a:pt x="268" y="574"/>
                  </a:lnTo>
                  <a:lnTo>
                    <a:pt x="259" y="564"/>
                  </a:lnTo>
                  <a:lnTo>
                    <a:pt x="254" y="553"/>
                  </a:lnTo>
                  <a:lnTo>
                    <a:pt x="249" y="541"/>
                  </a:lnTo>
                  <a:lnTo>
                    <a:pt x="249" y="528"/>
                  </a:lnTo>
                  <a:lnTo>
                    <a:pt x="249" y="514"/>
                  </a:lnTo>
                  <a:lnTo>
                    <a:pt x="254" y="502"/>
                  </a:lnTo>
                  <a:lnTo>
                    <a:pt x="259" y="491"/>
                  </a:lnTo>
                  <a:lnTo>
                    <a:pt x="268" y="480"/>
                  </a:lnTo>
                  <a:lnTo>
                    <a:pt x="277" y="473"/>
                  </a:lnTo>
                  <a:lnTo>
                    <a:pt x="290" y="466"/>
                  </a:lnTo>
                  <a:lnTo>
                    <a:pt x="302" y="462"/>
                  </a:lnTo>
                  <a:lnTo>
                    <a:pt x="315" y="461"/>
                  </a:lnTo>
                  <a:lnTo>
                    <a:pt x="329" y="462"/>
                  </a:lnTo>
                  <a:lnTo>
                    <a:pt x="341" y="466"/>
                  </a:lnTo>
                  <a:lnTo>
                    <a:pt x="352" y="473"/>
                  </a:lnTo>
                  <a:lnTo>
                    <a:pt x="361" y="480"/>
                  </a:lnTo>
                  <a:lnTo>
                    <a:pt x="370" y="491"/>
                  </a:lnTo>
                  <a:lnTo>
                    <a:pt x="375" y="502"/>
                  </a:lnTo>
                  <a:lnTo>
                    <a:pt x="380" y="514"/>
                  </a:lnTo>
                  <a:lnTo>
                    <a:pt x="380" y="528"/>
                  </a:lnTo>
                  <a:close/>
                  <a:moveTo>
                    <a:pt x="576" y="407"/>
                  </a:moveTo>
                  <a:lnTo>
                    <a:pt x="576" y="407"/>
                  </a:lnTo>
                  <a:lnTo>
                    <a:pt x="585" y="407"/>
                  </a:lnTo>
                  <a:lnTo>
                    <a:pt x="592" y="409"/>
                  </a:lnTo>
                  <a:lnTo>
                    <a:pt x="597" y="413"/>
                  </a:lnTo>
                  <a:lnTo>
                    <a:pt x="602" y="418"/>
                  </a:lnTo>
                  <a:lnTo>
                    <a:pt x="608" y="423"/>
                  </a:lnTo>
                  <a:lnTo>
                    <a:pt x="611" y="430"/>
                  </a:lnTo>
                  <a:lnTo>
                    <a:pt x="613" y="438"/>
                  </a:lnTo>
                  <a:lnTo>
                    <a:pt x="615" y="445"/>
                  </a:lnTo>
                  <a:lnTo>
                    <a:pt x="613" y="452"/>
                  </a:lnTo>
                  <a:lnTo>
                    <a:pt x="611" y="459"/>
                  </a:lnTo>
                  <a:lnTo>
                    <a:pt x="608" y="466"/>
                  </a:lnTo>
                  <a:lnTo>
                    <a:pt x="602" y="471"/>
                  </a:lnTo>
                  <a:lnTo>
                    <a:pt x="597" y="477"/>
                  </a:lnTo>
                  <a:lnTo>
                    <a:pt x="592" y="478"/>
                  </a:lnTo>
                  <a:lnTo>
                    <a:pt x="585" y="482"/>
                  </a:lnTo>
                  <a:lnTo>
                    <a:pt x="576" y="482"/>
                  </a:lnTo>
                  <a:lnTo>
                    <a:pt x="569" y="482"/>
                  </a:lnTo>
                  <a:lnTo>
                    <a:pt x="562" y="478"/>
                  </a:lnTo>
                  <a:lnTo>
                    <a:pt x="555" y="477"/>
                  </a:lnTo>
                  <a:lnTo>
                    <a:pt x="549" y="471"/>
                  </a:lnTo>
                  <a:lnTo>
                    <a:pt x="546" y="466"/>
                  </a:lnTo>
                  <a:lnTo>
                    <a:pt x="542" y="459"/>
                  </a:lnTo>
                  <a:lnTo>
                    <a:pt x="539" y="452"/>
                  </a:lnTo>
                  <a:lnTo>
                    <a:pt x="539" y="445"/>
                  </a:lnTo>
                  <a:lnTo>
                    <a:pt x="539" y="438"/>
                  </a:lnTo>
                  <a:lnTo>
                    <a:pt x="542" y="430"/>
                  </a:lnTo>
                  <a:lnTo>
                    <a:pt x="546" y="423"/>
                  </a:lnTo>
                  <a:lnTo>
                    <a:pt x="549" y="418"/>
                  </a:lnTo>
                  <a:lnTo>
                    <a:pt x="555" y="413"/>
                  </a:lnTo>
                  <a:lnTo>
                    <a:pt x="562" y="409"/>
                  </a:lnTo>
                  <a:lnTo>
                    <a:pt x="569" y="407"/>
                  </a:lnTo>
                  <a:lnTo>
                    <a:pt x="576" y="407"/>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grpSp>
        <p:nvGrpSpPr>
          <p:cNvPr id="8" name="Group 40"/>
          <p:cNvGrpSpPr>
            <a:grpSpLocks/>
          </p:cNvGrpSpPr>
          <p:nvPr/>
        </p:nvGrpSpPr>
        <p:grpSpPr bwMode="auto">
          <a:xfrm>
            <a:off x="4436991" y="5147052"/>
            <a:ext cx="300971" cy="280568"/>
            <a:chOff x="4804" y="2570"/>
            <a:chExt cx="823" cy="632"/>
          </a:xfrm>
          <a:solidFill>
            <a:srgbClr val="0070C0"/>
          </a:solidFill>
        </p:grpSpPr>
        <p:sp>
          <p:nvSpPr>
            <p:cNvPr id="207" name="Freeform 41"/>
            <p:cNvSpPr>
              <a:spLocks noEditPoints="1"/>
            </p:cNvSpPr>
            <p:nvPr/>
          </p:nvSpPr>
          <p:spPr bwMode="auto">
            <a:xfrm>
              <a:off x="4804" y="2570"/>
              <a:ext cx="823" cy="632"/>
            </a:xfrm>
            <a:custGeom>
              <a:avLst/>
              <a:gdLst>
                <a:gd name="T0" fmla="*/ 823 w 823"/>
                <a:gd name="T1" fmla="*/ 632 h 632"/>
                <a:gd name="T2" fmla="*/ 0 w 823"/>
                <a:gd name="T3" fmla="*/ 632 h 632"/>
                <a:gd name="T4" fmla="*/ 0 w 823"/>
                <a:gd name="T5" fmla="*/ 0 h 632"/>
                <a:gd name="T6" fmla="*/ 823 w 823"/>
                <a:gd name="T7" fmla="*/ 0 h 632"/>
                <a:gd name="T8" fmla="*/ 823 w 823"/>
                <a:gd name="T9" fmla="*/ 632 h 632"/>
                <a:gd name="T10" fmla="*/ 801 w 823"/>
                <a:gd name="T11" fmla="*/ 70 h 632"/>
                <a:gd name="T12" fmla="*/ 23 w 823"/>
                <a:gd name="T13" fmla="*/ 70 h 632"/>
                <a:gd name="T14" fmla="*/ 23 w 823"/>
                <a:gd name="T15" fmla="*/ 605 h 632"/>
                <a:gd name="T16" fmla="*/ 801 w 823"/>
                <a:gd name="T17" fmla="*/ 605 h 632"/>
                <a:gd name="T18" fmla="*/ 801 w 823"/>
                <a:gd name="T19" fmla="*/ 70 h 6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3"/>
                <a:gd name="T31" fmla="*/ 0 h 632"/>
                <a:gd name="T32" fmla="*/ 823 w 823"/>
                <a:gd name="T33" fmla="*/ 632 h 6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3" h="632">
                  <a:moveTo>
                    <a:pt x="823" y="632"/>
                  </a:moveTo>
                  <a:lnTo>
                    <a:pt x="0" y="632"/>
                  </a:lnTo>
                  <a:lnTo>
                    <a:pt x="0" y="0"/>
                  </a:lnTo>
                  <a:lnTo>
                    <a:pt x="823" y="0"/>
                  </a:lnTo>
                  <a:lnTo>
                    <a:pt x="823" y="632"/>
                  </a:lnTo>
                  <a:close/>
                  <a:moveTo>
                    <a:pt x="801" y="70"/>
                  </a:moveTo>
                  <a:lnTo>
                    <a:pt x="23" y="70"/>
                  </a:lnTo>
                  <a:lnTo>
                    <a:pt x="23" y="605"/>
                  </a:lnTo>
                  <a:lnTo>
                    <a:pt x="801" y="605"/>
                  </a:lnTo>
                  <a:lnTo>
                    <a:pt x="801" y="7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08" name="Rectangle 42"/>
            <p:cNvSpPr>
              <a:spLocks noChangeArrowheads="1"/>
            </p:cNvSpPr>
            <p:nvPr/>
          </p:nvSpPr>
          <p:spPr bwMode="auto">
            <a:xfrm>
              <a:off x="4876" y="2681"/>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09" name="Rectangle 43"/>
            <p:cNvSpPr>
              <a:spLocks noChangeArrowheads="1"/>
            </p:cNvSpPr>
            <p:nvPr/>
          </p:nvSpPr>
          <p:spPr bwMode="auto">
            <a:xfrm>
              <a:off x="4876" y="2768"/>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0" name="Rectangle 44"/>
            <p:cNvSpPr>
              <a:spLocks noChangeArrowheads="1"/>
            </p:cNvSpPr>
            <p:nvPr/>
          </p:nvSpPr>
          <p:spPr bwMode="auto">
            <a:xfrm>
              <a:off x="4876" y="2806"/>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1" name="Rectangle 45"/>
            <p:cNvSpPr>
              <a:spLocks noChangeArrowheads="1"/>
            </p:cNvSpPr>
            <p:nvPr/>
          </p:nvSpPr>
          <p:spPr bwMode="auto">
            <a:xfrm>
              <a:off x="4876" y="2844"/>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3" name="Rectangle 46"/>
            <p:cNvSpPr>
              <a:spLocks noChangeArrowheads="1"/>
            </p:cNvSpPr>
            <p:nvPr/>
          </p:nvSpPr>
          <p:spPr bwMode="auto">
            <a:xfrm>
              <a:off x="4876" y="2883"/>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4" name="Rectangle 47"/>
            <p:cNvSpPr>
              <a:spLocks noChangeArrowheads="1"/>
            </p:cNvSpPr>
            <p:nvPr/>
          </p:nvSpPr>
          <p:spPr bwMode="auto">
            <a:xfrm>
              <a:off x="4876" y="2921"/>
              <a:ext cx="261"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5" name="Rectangle 48"/>
            <p:cNvSpPr>
              <a:spLocks noChangeArrowheads="1"/>
            </p:cNvSpPr>
            <p:nvPr/>
          </p:nvSpPr>
          <p:spPr bwMode="auto">
            <a:xfrm>
              <a:off x="4876" y="3002"/>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6" name="Rectangle 49"/>
            <p:cNvSpPr>
              <a:spLocks noChangeArrowheads="1"/>
            </p:cNvSpPr>
            <p:nvPr/>
          </p:nvSpPr>
          <p:spPr bwMode="auto">
            <a:xfrm>
              <a:off x="4876" y="3041"/>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7" name="Rectangle 50"/>
            <p:cNvSpPr>
              <a:spLocks noChangeArrowheads="1"/>
            </p:cNvSpPr>
            <p:nvPr/>
          </p:nvSpPr>
          <p:spPr bwMode="auto">
            <a:xfrm>
              <a:off x="4876" y="3080"/>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8" name="Rectangle 51"/>
            <p:cNvSpPr>
              <a:spLocks noChangeArrowheads="1"/>
            </p:cNvSpPr>
            <p:nvPr/>
          </p:nvSpPr>
          <p:spPr bwMode="auto">
            <a:xfrm>
              <a:off x="4876" y="3118"/>
              <a:ext cx="261"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9" name="Freeform 52"/>
            <p:cNvSpPr>
              <a:spLocks noEditPoints="1"/>
            </p:cNvSpPr>
            <p:nvPr/>
          </p:nvSpPr>
          <p:spPr bwMode="auto">
            <a:xfrm>
              <a:off x="5323" y="2699"/>
              <a:ext cx="255" cy="196"/>
            </a:xfrm>
            <a:custGeom>
              <a:avLst/>
              <a:gdLst>
                <a:gd name="T0" fmla="*/ 255 w 255"/>
                <a:gd name="T1" fmla="*/ 196 h 196"/>
                <a:gd name="T2" fmla="*/ 0 w 255"/>
                <a:gd name="T3" fmla="*/ 196 h 196"/>
                <a:gd name="T4" fmla="*/ 0 w 255"/>
                <a:gd name="T5" fmla="*/ 0 h 196"/>
                <a:gd name="T6" fmla="*/ 255 w 255"/>
                <a:gd name="T7" fmla="*/ 0 h 196"/>
                <a:gd name="T8" fmla="*/ 255 w 255"/>
                <a:gd name="T9" fmla="*/ 196 h 196"/>
                <a:gd name="T10" fmla="*/ 255 w 255"/>
                <a:gd name="T11" fmla="*/ 196 h 196"/>
                <a:gd name="T12" fmla="*/ 17 w 255"/>
                <a:gd name="T13" fmla="*/ 180 h 196"/>
                <a:gd name="T14" fmla="*/ 238 w 255"/>
                <a:gd name="T15" fmla="*/ 180 h 196"/>
                <a:gd name="T16" fmla="*/ 238 w 255"/>
                <a:gd name="T17" fmla="*/ 17 h 196"/>
                <a:gd name="T18" fmla="*/ 17 w 255"/>
                <a:gd name="T19" fmla="*/ 17 h 196"/>
                <a:gd name="T20" fmla="*/ 17 w 255"/>
                <a:gd name="T21" fmla="*/ 180 h 196"/>
                <a:gd name="T22" fmla="*/ 17 w 255"/>
                <a:gd name="T23" fmla="*/ 180 h 1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96"/>
                <a:gd name="T38" fmla="*/ 255 w 255"/>
                <a:gd name="T39" fmla="*/ 196 h 1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96">
                  <a:moveTo>
                    <a:pt x="255" y="196"/>
                  </a:moveTo>
                  <a:lnTo>
                    <a:pt x="0" y="196"/>
                  </a:lnTo>
                  <a:lnTo>
                    <a:pt x="0" y="0"/>
                  </a:lnTo>
                  <a:lnTo>
                    <a:pt x="255" y="0"/>
                  </a:lnTo>
                  <a:lnTo>
                    <a:pt x="255" y="196"/>
                  </a:lnTo>
                  <a:close/>
                  <a:moveTo>
                    <a:pt x="17" y="180"/>
                  </a:moveTo>
                  <a:lnTo>
                    <a:pt x="238" y="180"/>
                  </a:lnTo>
                  <a:lnTo>
                    <a:pt x="238" y="17"/>
                  </a:lnTo>
                  <a:lnTo>
                    <a:pt x="17" y="17"/>
                  </a:lnTo>
                  <a:lnTo>
                    <a:pt x="17" y="18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20" name="Freeform 53"/>
            <p:cNvSpPr>
              <a:spLocks noEditPoints="1"/>
            </p:cNvSpPr>
            <p:nvPr/>
          </p:nvSpPr>
          <p:spPr bwMode="auto">
            <a:xfrm>
              <a:off x="5323" y="2996"/>
              <a:ext cx="255" cy="128"/>
            </a:xfrm>
            <a:custGeom>
              <a:avLst/>
              <a:gdLst>
                <a:gd name="T0" fmla="*/ 255 w 255"/>
                <a:gd name="T1" fmla="*/ 128 h 128"/>
                <a:gd name="T2" fmla="*/ 0 w 255"/>
                <a:gd name="T3" fmla="*/ 128 h 128"/>
                <a:gd name="T4" fmla="*/ 0 w 255"/>
                <a:gd name="T5" fmla="*/ 0 h 128"/>
                <a:gd name="T6" fmla="*/ 255 w 255"/>
                <a:gd name="T7" fmla="*/ 0 h 128"/>
                <a:gd name="T8" fmla="*/ 255 w 255"/>
                <a:gd name="T9" fmla="*/ 128 h 128"/>
                <a:gd name="T10" fmla="*/ 255 w 255"/>
                <a:gd name="T11" fmla="*/ 128 h 128"/>
                <a:gd name="T12" fmla="*/ 17 w 255"/>
                <a:gd name="T13" fmla="*/ 111 h 128"/>
                <a:gd name="T14" fmla="*/ 238 w 255"/>
                <a:gd name="T15" fmla="*/ 111 h 128"/>
                <a:gd name="T16" fmla="*/ 238 w 255"/>
                <a:gd name="T17" fmla="*/ 18 h 128"/>
                <a:gd name="T18" fmla="*/ 17 w 255"/>
                <a:gd name="T19" fmla="*/ 18 h 128"/>
                <a:gd name="T20" fmla="*/ 17 w 255"/>
                <a:gd name="T21" fmla="*/ 111 h 128"/>
                <a:gd name="T22" fmla="*/ 17 w 255"/>
                <a:gd name="T23" fmla="*/ 111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28"/>
                <a:gd name="T38" fmla="*/ 255 w 255"/>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28">
                  <a:moveTo>
                    <a:pt x="255" y="128"/>
                  </a:moveTo>
                  <a:lnTo>
                    <a:pt x="0" y="128"/>
                  </a:lnTo>
                  <a:lnTo>
                    <a:pt x="0" y="0"/>
                  </a:lnTo>
                  <a:lnTo>
                    <a:pt x="255" y="0"/>
                  </a:lnTo>
                  <a:lnTo>
                    <a:pt x="255" y="128"/>
                  </a:lnTo>
                  <a:close/>
                  <a:moveTo>
                    <a:pt x="17" y="111"/>
                  </a:moveTo>
                  <a:lnTo>
                    <a:pt x="238" y="111"/>
                  </a:lnTo>
                  <a:lnTo>
                    <a:pt x="238" y="18"/>
                  </a:lnTo>
                  <a:lnTo>
                    <a:pt x="17" y="18"/>
                  </a:lnTo>
                  <a:lnTo>
                    <a:pt x="17" y="111"/>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sp>
        <p:nvSpPr>
          <p:cNvPr id="908412" name="Freeform 134"/>
          <p:cNvSpPr>
            <a:spLocks noEditPoints="1"/>
          </p:cNvSpPr>
          <p:nvPr/>
        </p:nvSpPr>
        <p:spPr bwMode="auto">
          <a:xfrm>
            <a:off x="4375150" y="6081713"/>
            <a:ext cx="428625" cy="319087"/>
          </a:xfrm>
          <a:custGeom>
            <a:avLst/>
            <a:gdLst>
              <a:gd name="T0" fmla="*/ 0 w 703"/>
              <a:gd name="T1" fmla="*/ 0 h 458"/>
              <a:gd name="T2" fmla="*/ 0 w 703"/>
              <a:gd name="T3" fmla="*/ 0 h 458"/>
              <a:gd name="T4" fmla="*/ 0 w 703"/>
              <a:gd name="T5" fmla="*/ 0 h 458"/>
              <a:gd name="T6" fmla="*/ 0 w 703"/>
              <a:gd name="T7" fmla="*/ 0 h 458"/>
              <a:gd name="T8" fmla="*/ 0 w 703"/>
              <a:gd name="T9" fmla="*/ 0 h 458"/>
              <a:gd name="T10" fmla="*/ 0 w 703"/>
              <a:gd name="T11" fmla="*/ 0 h 458"/>
              <a:gd name="T12" fmla="*/ 0 w 703"/>
              <a:gd name="T13" fmla="*/ 0 h 458"/>
              <a:gd name="T14" fmla="*/ 0 w 703"/>
              <a:gd name="T15" fmla="*/ 0 h 458"/>
              <a:gd name="T16" fmla="*/ 0 w 703"/>
              <a:gd name="T17" fmla="*/ 0 h 458"/>
              <a:gd name="T18" fmla="*/ 0 w 703"/>
              <a:gd name="T19" fmla="*/ 0 h 458"/>
              <a:gd name="T20" fmla="*/ 0 w 703"/>
              <a:gd name="T21" fmla="*/ 0 h 458"/>
              <a:gd name="T22" fmla="*/ 0 w 703"/>
              <a:gd name="T23" fmla="*/ 0 h 458"/>
              <a:gd name="T24" fmla="*/ 0 w 703"/>
              <a:gd name="T25" fmla="*/ 0 h 458"/>
              <a:gd name="T26" fmla="*/ 0 w 703"/>
              <a:gd name="T27" fmla="*/ 0 h 458"/>
              <a:gd name="T28" fmla="*/ 0 w 703"/>
              <a:gd name="T29" fmla="*/ 0 h 458"/>
              <a:gd name="T30" fmla="*/ 0 w 703"/>
              <a:gd name="T31" fmla="*/ 0 h 458"/>
              <a:gd name="T32" fmla="*/ 0 w 703"/>
              <a:gd name="T33" fmla="*/ 0 h 458"/>
              <a:gd name="T34" fmla="*/ 0 w 703"/>
              <a:gd name="T35" fmla="*/ 0 h 458"/>
              <a:gd name="T36" fmla="*/ 0 w 703"/>
              <a:gd name="T37" fmla="*/ 0 h 458"/>
              <a:gd name="T38" fmla="*/ 0 w 703"/>
              <a:gd name="T39" fmla="*/ 0 h 458"/>
              <a:gd name="T40" fmla="*/ 0 w 703"/>
              <a:gd name="T41" fmla="*/ 0 h 458"/>
              <a:gd name="T42" fmla="*/ 0 w 703"/>
              <a:gd name="T43" fmla="*/ 0 h 458"/>
              <a:gd name="T44" fmla="*/ 0 w 703"/>
              <a:gd name="T45" fmla="*/ 0 h 458"/>
              <a:gd name="T46" fmla="*/ 0 w 703"/>
              <a:gd name="T47" fmla="*/ 0 h 458"/>
              <a:gd name="T48" fmla="*/ 0 w 703"/>
              <a:gd name="T49" fmla="*/ 0 h 458"/>
              <a:gd name="T50" fmla="*/ 0 w 703"/>
              <a:gd name="T51" fmla="*/ 0 h 458"/>
              <a:gd name="T52" fmla="*/ 0 w 703"/>
              <a:gd name="T53" fmla="*/ 0 h 458"/>
              <a:gd name="T54" fmla="*/ 0 w 703"/>
              <a:gd name="T55" fmla="*/ 0 h 458"/>
              <a:gd name="T56" fmla="*/ 0 w 703"/>
              <a:gd name="T57" fmla="*/ 0 h 458"/>
              <a:gd name="T58" fmla="*/ 0 w 703"/>
              <a:gd name="T59" fmla="*/ 0 h 458"/>
              <a:gd name="T60" fmla="*/ 0 w 703"/>
              <a:gd name="T61" fmla="*/ 0 h 458"/>
              <a:gd name="T62" fmla="*/ 0 w 703"/>
              <a:gd name="T63" fmla="*/ 0 h 458"/>
              <a:gd name="T64" fmla="*/ 0 w 703"/>
              <a:gd name="T65" fmla="*/ 0 h 458"/>
              <a:gd name="T66" fmla="*/ 0 w 703"/>
              <a:gd name="T67" fmla="*/ 0 h 458"/>
              <a:gd name="T68" fmla="*/ 0 w 703"/>
              <a:gd name="T69" fmla="*/ 0 h 458"/>
              <a:gd name="T70" fmla="*/ 0 w 703"/>
              <a:gd name="T71" fmla="*/ 0 h 458"/>
              <a:gd name="T72" fmla="*/ 0 w 703"/>
              <a:gd name="T73" fmla="*/ 0 h 458"/>
              <a:gd name="T74" fmla="*/ 0 w 703"/>
              <a:gd name="T75" fmla="*/ 0 h 458"/>
              <a:gd name="T76" fmla="*/ 0 w 703"/>
              <a:gd name="T77" fmla="*/ 0 h 458"/>
              <a:gd name="T78" fmla="*/ 0 w 703"/>
              <a:gd name="T79" fmla="*/ 0 h 458"/>
              <a:gd name="T80" fmla="*/ 0 w 703"/>
              <a:gd name="T81" fmla="*/ 0 h 458"/>
              <a:gd name="T82" fmla="*/ 0 w 703"/>
              <a:gd name="T83" fmla="*/ 0 h 458"/>
              <a:gd name="T84" fmla="*/ 0 w 703"/>
              <a:gd name="T85" fmla="*/ 0 h 458"/>
              <a:gd name="T86" fmla="*/ 0 w 703"/>
              <a:gd name="T87" fmla="*/ 0 h 458"/>
              <a:gd name="T88" fmla="*/ 0 w 703"/>
              <a:gd name="T89" fmla="*/ 0 h 458"/>
              <a:gd name="T90" fmla="*/ 0 w 703"/>
              <a:gd name="T91" fmla="*/ 0 h 458"/>
              <a:gd name="T92" fmla="*/ 0 w 703"/>
              <a:gd name="T93" fmla="*/ 0 h 458"/>
              <a:gd name="T94" fmla="*/ 0 w 703"/>
              <a:gd name="T95" fmla="*/ 0 h 458"/>
              <a:gd name="T96" fmla="*/ 0 w 703"/>
              <a:gd name="T97" fmla="*/ 0 h 458"/>
              <a:gd name="T98" fmla="*/ 0 w 703"/>
              <a:gd name="T99" fmla="*/ 0 h 458"/>
              <a:gd name="T100" fmla="*/ 0 w 703"/>
              <a:gd name="T101" fmla="*/ 0 h 458"/>
              <a:gd name="T102" fmla="*/ 0 w 703"/>
              <a:gd name="T103" fmla="*/ 0 h 458"/>
              <a:gd name="T104" fmla="*/ 0 w 703"/>
              <a:gd name="T105" fmla="*/ 0 h 458"/>
              <a:gd name="T106" fmla="*/ 0 w 703"/>
              <a:gd name="T107" fmla="*/ 0 h 458"/>
              <a:gd name="T108" fmla="*/ 0 w 703"/>
              <a:gd name="T109" fmla="*/ 0 h 458"/>
              <a:gd name="T110" fmla="*/ 0 w 703"/>
              <a:gd name="T111" fmla="*/ 0 h 458"/>
              <a:gd name="T112" fmla="*/ 0 w 703"/>
              <a:gd name="T113" fmla="*/ 0 h 458"/>
              <a:gd name="T114" fmla="*/ 0 w 703"/>
              <a:gd name="T115" fmla="*/ 0 h 458"/>
              <a:gd name="T116" fmla="*/ 0 w 703"/>
              <a:gd name="T117" fmla="*/ 0 h 458"/>
              <a:gd name="T118" fmla="*/ 0 w 703"/>
              <a:gd name="T119" fmla="*/ 0 h 458"/>
              <a:gd name="T120" fmla="*/ 0 w 703"/>
              <a:gd name="T121" fmla="*/ 0 h 458"/>
              <a:gd name="T122" fmla="*/ 0 w 703"/>
              <a:gd name="T123" fmla="*/ 0 h 4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03"/>
              <a:gd name="T187" fmla="*/ 0 h 458"/>
              <a:gd name="T188" fmla="*/ 703 w 703"/>
              <a:gd name="T189" fmla="*/ 458 h 4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03" h="458">
                <a:moveTo>
                  <a:pt x="703" y="215"/>
                </a:moveTo>
                <a:lnTo>
                  <a:pt x="703" y="215"/>
                </a:lnTo>
                <a:lnTo>
                  <a:pt x="701" y="212"/>
                </a:lnTo>
                <a:lnTo>
                  <a:pt x="701" y="211"/>
                </a:lnTo>
                <a:lnTo>
                  <a:pt x="700" y="208"/>
                </a:lnTo>
                <a:lnTo>
                  <a:pt x="698" y="207"/>
                </a:lnTo>
                <a:lnTo>
                  <a:pt x="531" y="107"/>
                </a:lnTo>
                <a:lnTo>
                  <a:pt x="531" y="106"/>
                </a:lnTo>
                <a:lnTo>
                  <a:pt x="530" y="106"/>
                </a:lnTo>
                <a:lnTo>
                  <a:pt x="530" y="105"/>
                </a:lnTo>
                <a:lnTo>
                  <a:pt x="527" y="104"/>
                </a:lnTo>
                <a:lnTo>
                  <a:pt x="357" y="2"/>
                </a:lnTo>
                <a:lnTo>
                  <a:pt x="355" y="2"/>
                </a:lnTo>
                <a:lnTo>
                  <a:pt x="354" y="0"/>
                </a:lnTo>
                <a:lnTo>
                  <a:pt x="353" y="0"/>
                </a:lnTo>
                <a:lnTo>
                  <a:pt x="352" y="0"/>
                </a:lnTo>
                <a:lnTo>
                  <a:pt x="351" y="0"/>
                </a:lnTo>
                <a:lnTo>
                  <a:pt x="346" y="2"/>
                </a:lnTo>
                <a:lnTo>
                  <a:pt x="266" y="49"/>
                </a:lnTo>
                <a:lnTo>
                  <a:pt x="175" y="104"/>
                </a:lnTo>
                <a:lnTo>
                  <a:pt x="172" y="107"/>
                </a:lnTo>
                <a:lnTo>
                  <a:pt x="5" y="207"/>
                </a:lnTo>
                <a:lnTo>
                  <a:pt x="2" y="208"/>
                </a:lnTo>
                <a:lnTo>
                  <a:pt x="2" y="209"/>
                </a:lnTo>
                <a:lnTo>
                  <a:pt x="1" y="211"/>
                </a:lnTo>
                <a:lnTo>
                  <a:pt x="0" y="215"/>
                </a:lnTo>
                <a:lnTo>
                  <a:pt x="0" y="346"/>
                </a:lnTo>
                <a:lnTo>
                  <a:pt x="0" y="349"/>
                </a:lnTo>
                <a:lnTo>
                  <a:pt x="1" y="351"/>
                </a:lnTo>
                <a:lnTo>
                  <a:pt x="4" y="353"/>
                </a:lnTo>
                <a:lnTo>
                  <a:pt x="5" y="356"/>
                </a:lnTo>
                <a:lnTo>
                  <a:pt x="175" y="457"/>
                </a:lnTo>
                <a:lnTo>
                  <a:pt x="177" y="458"/>
                </a:lnTo>
                <a:lnTo>
                  <a:pt x="178" y="458"/>
                </a:lnTo>
                <a:lnTo>
                  <a:pt x="181" y="458"/>
                </a:lnTo>
                <a:lnTo>
                  <a:pt x="185" y="458"/>
                </a:lnTo>
                <a:lnTo>
                  <a:pt x="186" y="458"/>
                </a:lnTo>
                <a:lnTo>
                  <a:pt x="186" y="457"/>
                </a:lnTo>
                <a:lnTo>
                  <a:pt x="352" y="359"/>
                </a:lnTo>
                <a:lnTo>
                  <a:pt x="517" y="457"/>
                </a:lnTo>
                <a:lnTo>
                  <a:pt x="519" y="458"/>
                </a:lnTo>
                <a:lnTo>
                  <a:pt x="521" y="458"/>
                </a:lnTo>
                <a:lnTo>
                  <a:pt x="523" y="458"/>
                </a:lnTo>
                <a:lnTo>
                  <a:pt x="526" y="458"/>
                </a:lnTo>
                <a:lnTo>
                  <a:pt x="527" y="457"/>
                </a:lnTo>
                <a:lnTo>
                  <a:pt x="698" y="356"/>
                </a:lnTo>
                <a:lnTo>
                  <a:pt x="700" y="353"/>
                </a:lnTo>
                <a:lnTo>
                  <a:pt x="701" y="351"/>
                </a:lnTo>
                <a:lnTo>
                  <a:pt x="703" y="349"/>
                </a:lnTo>
                <a:lnTo>
                  <a:pt x="703" y="346"/>
                </a:lnTo>
                <a:lnTo>
                  <a:pt x="703" y="215"/>
                </a:lnTo>
                <a:close/>
                <a:moveTo>
                  <a:pt x="331" y="215"/>
                </a:moveTo>
                <a:lnTo>
                  <a:pt x="243" y="269"/>
                </a:lnTo>
                <a:lnTo>
                  <a:pt x="201" y="243"/>
                </a:lnTo>
                <a:lnTo>
                  <a:pt x="289" y="191"/>
                </a:lnTo>
                <a:lnTo>
                  <a:pt x="331" y="215"/>
                </a:lnTo>
                <a:close/>
                <a:moveTo>
                  <a:pt x="341" y="234"/>
                </a:moveTo>
                <a:lnTo>
                  <a:pt x="341" y="327"/>
                </a:lnTo>
                <a:lnTo>
                  <a:pt x="264" y="280"/>
                </a:lnTo>
                <a:lnTo>
                  <a:pt x="341" y="234"/>
                </a:lnTo>
                <a:close/>
                <a:moveTo>
                  <a:pt x="352" y="201"/>
                </a:moveTo>
                <a:lnTo>
                  <a:pt x="311" y="178"/>
                </a:lnTo>
                <a:lnTo>
                  <a:pt x="352" y="154"/>
                </a:lnTo>
                <a:lnTo>
                  <a:pt x="391" y="178"/>
                </a:lnTo>
                <a:lnTo>
                  <a:pt x="352" y="201"/>
                </a:lnTo>
                <a:close/>
                <a:moveTo>
                  <a:pt x="269" y="179"/>
                </a:moveTo>
                <a:lnTo>
                  <a:pt x="192" y="225"/>
                </a:lnTo>
                <a:lnTo>
                  <a:pt x="192" y="133"/>
                </a:lnTo>
                <a:lnTo>
                  <a:pt x="269" y="179"/>
                </a:lnTo>
                <a:close/>
                <a:moveTo>
                  <a:pt x="413" y="191"/>
                </a:moveTo>
                <a:lnTo>
                  <a:pt x="502" y="243"/>
                </a:lnTo>
                <a:lnTo>
                  <a:pt x="460" y="269"/>
                </a:lnTo>
                <a:lnTo>
                  <a:pt x="372" y="215"/>
                </a:lnTo>
                <a:lnTo>
                  <a:pt x="413" y="191"/>
                </a:lnTo>
                <a:close/>
                <a:moveTo>
                  <a:pt x="434" y="179"/>
                </a:moveTo>
                <a:lnTo>
                  <a:pt x="512" y="133"/>
                </a:lnTo>
                <a:lnTo>
                  <a:pt x="512" y="225"/>
                </a:lnTo>
                <a:lnTo>
                  <a:pt x="434" y="179"/>
                </a:lnTo>
                <a:close/>
                <a:moveTo>
                  <a:pt x="502" y="112"/>
                </a:moveTo>
                <a:lnTo>
                  <a:pt x="412" y="165"/>
                </a:lnTo>
                <a:lnTo>
                  <a:pt x="362" y="136"/>
                </a:lnTo>
                <a:lnTo>
                  <a:pt x="362" y="29"/>
                </a:lnTo>
                <a:lnTo>
                  <a:pt x="502" y="112"/>
                </a:lnTo>
                <a:close/>
                <a:moveTo>
                  <a:pt x="341" y="29"/>
                </a:moveTo>
                <a:lnTo>
                  <a:pt x="341" y="136"/>
                </a:lnTo>
                <a:lnTo>
                  <a:pt x="292" y="165"/>
                </a:lnTo>
                <a:lnTo>
                  <a:pt x="201" y="112"/>
                </a:lnTo>
                <a:lnTo>
                  <a:pt x="275" y="69"/>
                </a:lnTo>
                <a:lnTo>
                  <a:pt x="341" y="29"/>
                </a:lnTo>
                <a:close/>
                <a:moveTo>
                  <a:pt x="362" y="327"/>
                </a:moveTo>
                <a:lnTo>
                  <a:pt x="362" y="234"/>
                </a:lnTo>
                <a:lnTo>
                  <a:pt x="440" y="280"/>
                </a:lnTo>
                <a:lnTo>
                  <a:pt x="425" y="288"/>
                </a:lnTo>
                <a:lnTo>
                  <a:pt x="362" y="327"/>
                </a:lnTo>
                <a:close/>
                <a:moveTo>
                  <a:pt x="171" y="430"/>
                </a:moveTo>
                <a:lnTo>
                  <a:pt x="21" y="341"/>
                </a:lnTo>
                <a:lnTo>
                  <a:pt x="21" y="234"/>
                </a:lnTo>
                <a:lnTo>
                  <a:pt x="171" y="323"/>
                </a:lnTo>
                <a:lnTo>
                  <a:pt x="171" y="430"/>
                </a:lnTo>
                <a:close/>
                <a:moveTo>
                  <a:pt x="181" y="305"/>
                </a:moveTo>
                <a:lnTo>
                  <a:pt x="30" y="215"/>
                </a:lnTo>
                <a:lnTo>
                  <a:pt x="171" y="133"/>
                </a:lnTo>
                <a:lnTo>
                  <a:pt x="171" y="243"/>
                </a:lnTo>
                <a:lnTo>
                  <a:pt x="171" y="244"/>
                </a:lnTo>
                <a:lnTo>
                  <a:pt x="171" y="245"/>
                </a:lnTo>
                <a:lnTo>
                  <a:pt x="171" y="247"/>
                </a:lnTo>
                <a:lnTo>
                  <a:pt x="172" y="248"/>
                </a:lnTo>
                <a:lnTo>
                  <a:pt x="173" y="250"/>
                </a:lnTo>
                <a:lnTo>
                  <a:pt x="175" y="252"/>
                </a:lnTo>
                <a:lnTo>
                  <a:pt x="223" y="280"/>
                </a:lnTo>
                <a:lnTo>
                  <a:pt x="181" y="305"/>
                </a:lnTo>
                <a:close/>
                <a:moveTo>
                  <a:pt x="192" y="323"/>
                </a:moveTo>
                <a:lnTo>
                  <a:pt x="243" y="292"/>
                </a:lnTo>
                <a:lnTo>
                  <a:pt x="332" y="345"/>
                </a:lnTo>
                <a:lnTo>
                  <a:pt x="192" y="430"/>
                </a:lnTo>
                <a:lnTo>
                  <a:pt x="192" y="323"/>
                </a:lnTo>
                <a:close/>
                <a:moveTo>
                  <a:pt x="512" y="430"/>
                </a:moveTo>
                <a:lnTo>
                  <a:pt x="371" y="345"/>
                </a:lnTo>
                <a:lnTo>
                  <a:pt x="439" y="305"/>
                </a:lnTo>
                <a:lnTo>
                  <a:pt x="460" y="292"/>
                </a:lnTo>
                <a:lnTo>
                  <a:pt x="512" y="323"/>
                </a:lnTo>
                <a:lnTo>
                  <a:pt x="512" y="430"/>
                </a:lnTo>
                <a:close/>
                <a:moveTo>
                  <a:pt x="521" y="305"/>
                </a:moveTo>
                <a:lnTo>
                  <a:pt x="481" y="280"/>
                </a:lnTo>
                <a:lnTo>
                  <a:pt x="527" y="252"/>
                </a:lnTo>
                <a:lnTo>
                  <a:pt x="530" y="251"/>
                </a:lnTo>
                <a:lnTo>
                  <a:pt x="530" y="250"/>
                </a:lnTo>
                <a:lnTo>
                  <a:pt x="531" y="250"/>
                </a:lnTo>
                <a:lnTo>
                  <a:pt x="531" y="249"/>
                </a:lnTo>
                <a:lnTo>
                  <a:pt x="532" y="248"/>
                </a:lnTo>
                <a:lnTo>
                  <a:pt x="532" y="247"/>
                </a:lnTo>
                <a:lnTo>
                  <a:pt x="532" y="245"/>
                </a:lnTo>
                <a:lnTo>
                  <a:pt x="532" y="244"/>
                </a:lnTo>
                <a:lnTo>
                  <a:pt x="533" y="244"/>
                </a:lnTo>
                <a:lnTo>
                  <a:pt x="533" y="243"/>
                </a:lnTo>
                <a:lnTo>
                  <a:pt x="533" y="133"/>
                </a:lnTo>
                <a:lnTo>
                  <a:pt x="672" y="215"/>
                </a:lnTo>
                <a:lnTo>
                  <a:pt x="521" y="305"/>
                </a:lnTo>
                <a:close/>
                <a:moveTo>
                  <a:pt x="682" y="341"/>
                </a:moveTo>
                <a:lnTo>
                  <a:pt x="532" y="430"/>
                </a:lnTo>
                <a:lnTo>
                  <a:pt x="532" y="323"/>
                </a:lnTo>
                <a:lnTo>
                  <a:pt x="682" y="234"/>
                </a:lnTo>
                <a:lnTo>
                  <a:pt x="682" y="341"/>
                </a:lnTo>
                <a:close/>
              </a:path>
            </a:pathLst>
          </a:custGeom>
          <a:solidFill>
            <a:srgbClr val="0060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grpSp>
        <p:nvGrpSpPr>
          <p:cNvPr id="13" name="Group 54"/>
          <p:cNvGrpSpPr>
            <a:grpSpLocks/>
          </p:cNvGrpSpPr>
          <p:nvPr/>
        </p:nvGrpSpPr>
        <p:grpSpPr bwMode="auto">
          <a:xfrm>
            <a:off x="4451739" y="1675842"/>
            <a:ext cx="230949" cy="391727"/>
            <a:chOff x="4896" y="1991"/>
            <a:chExt cx="291" cy="423"/>
          </a:xfrm>
          <a:solidFill>
            <a:srgbClr val="0070C0"/>
          </a:solidFill>
        </p:grpSpPr>
        <p:sp>
          <p:nvSpPr>
            <p:cNvPr id="223" name="Freeform 55"/>
            <p:cNvSpPr>
              <a:spLocks/>
            </p:cNvSpPr>
            <p:nvPr/>
          </p:nvSpPr>
          <p:spPr bwMode="auto">
            <a:xfrm>
              <a:off x="4896" y="2234"/>
              <a:ext cx="291" cy="180"/>
            </a:xfrm>
            <a:custGeom>
              <a:avLst/>
              <a:gdLst>
                <a:gd name="T0" fmla="*/ 1 w 522"/>
                <a:gd name="T1" fmla="*/ 0 h 322"/>
                <a:gd name="T2" fmla="*/ 1 w 522"/>
                <a:gd name="T3" fmla="*/ 1 h 322"/>
                <a:gd name="T4" fmla="*/ 1 w 522"/>
                <a:gd name="T5" fmla="*/ 1 h 322"/>
                <a:gd name="T6" fmla="*/ 1 w 522"/>
                <a:gd name="T7" fmla="*/ 1 h 322"/>
                <a:gd name="T8" fmla="*/ 1 w 522"/>
                <a:gd name="T9" fmla="*/ 1 h 322"/>
                <a:gd name="T10" fmla="*/ 1 w 522"/>
                <a:gd name="T11" fmla="*/ 1 h 322"/>
                <a:gd name="T12" fmla="*/ 1 w 522"/>
                <a:gd name="T13" fmla="*/ 1 h 322"/>
                <a:gd name="T14" fmla="*/ 1 w 522"/>
                <a:gd name="T15" fmla="*/ 1 h 322"/>
                <a:gd name="T16" fmla="*/ 1 w 522"/>
                <a:gd name="T17" fmla="*/ 1 h 322"/>
                <a:gd name="T18" fmla="*/ 1 w 522"/>
                <a:gd name="T19" fmla="*/ 1 h 322"/>
                <a:gd name="T20" fmla="*/ 1 w 522"/>
                <a:gd name="T21" fmla="*/ 1 h 322"/>
                <a:gd name="T22" fmla="*/ 1 w 522"/>
                <a:gd name="T23" fmla="*/ 1 h 322"/>
                <a:gd name="T24" fmla="*/ 1 w 522"/>
                <a:gd name="T25" fmla="*/ 1 h 322"/>
                <a:gd name="T26" fmla="*/ 1 w 522"/>
                <a:gd name="T27" fmla="*/ 1 h 322"/>
                <a:gd name="T28" fmla="*/ 1 w 522"/>
                <a:gd name="T29" fmla="*/ 1 h 322"/>
                <a:gd name="T30" fmla="*/ 1 w 522"/>
                <a:gd name="T31" fmla="*/ 1 h 322"/>
                <a:gd name="T32" fmla="*/ 1 w 522"/>
                <a:gd name="T33" fmla="*/ 1 h 322"/>
                <a:gd name="T34" fmla="*/ 0 w 522"/>
                <a:gd name="T35" fmla="*/ 1 h 322"/>
                <a:gd name="T36" fmla="*/ 0 w 522"/>
                <a:gd name="T37" fmla="*/ 1 h 322"/>
                <a:gd name="T38" fmla="*/ 1 w 522"/>
                <a:gd name="T39" fmla="*/ 1 h 322"/>
                <a:gd name="T40" fmla="*/ 1 w 522"/>
                <a:gd name="T41" fmla="*/ 0 h 322"/>
                <a:gd name="T42" fmla="*/ 1 w 522"/>
                <a:gd name="T43" fmla="*/ 0 h 3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2"/>
                <a:gd name="T67" fmla="*/ 0 h 322"/>
                <a:gd name="T68" fmla="*/ 522 w 522"/>
                <a:gd name="T69" fmla="*/ 322 h 3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2" h="322">
                  <a:moveTo>
                    <a:pt x="386" y="0"/>
                  </a:moveTo>
                  <a:lnTo>
                    <a:pt x="484" y="99"/>
                  </a:lnTo>
                  <a:lnTo>
                    <a:pt x="522" y="60"/>
                  </a:lnTo>
                  <a:lnTo>
                    <a:pt x="522" y="214"/>
                  </a:lnTo>
                  <a:lnTo>
                    <a:pt x="369" y="214"/>
                  </a:lnTo>
                  <a:lnTo>
                    <a:pt x="410" y="173"/>
                  </a:lnTo>
                  <a:lnTo>
                    <a:pt x="317" y="81"/>
                  </a:lnTo>
                  <a:lnTo>
                    <a:pt x="317" y="214"/>
                  </a:lnTo>
                  <a:lnTo>
                    <a:pt x="369" y="214"/>
                  </a:lnTo>
                  <a:lnTo>
                    <a:pt x="261" y="322"/>
                  </a:lnTo>
                  <a:lnTo>
                    <a:pt x="153" y="214"/>
                  </a:lnTo>
                  <a:lnTo>
                    <a:pt x="205" y="214"/>
                  </a:lnTo>
                  <a:lnTo>
                    <a:pt x="205" y="81"/>
                  </a:lnTo>
                  <a:lnTo>
                    <a:pt x="114" y="173"/>
                  </a:lnTo>
                  <a:lnTo>
                    <a:pt x="153" y="214"/>
                  </a:lnTo>
                  <a:lnTo>
                    <a:pt x="0" y="214"/>
                  </a:lnTo>
                  <a:lnTo>
                    <a:pt x="0" y="60"/>
                  </a:lnTo>
                  <a:lnTo>
                    <a:pt x="38" y="99"/>
                  </a:lnTo>
                  <a:lnTo>
                    <a:pt x="136" y="0"/>
                  </a:lnTo>
                  <a:lnTo>
                    <a:pt x="386" y="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25" name="Freeform 56"/>
            <p:cNvSpPr>
              <a:spLocks/>
            </p:cNvSpPr>
            <p:nvPr/>
          </p:nvSpPr>
          <p:spPr bwMode="auto">
            <a:xfrm>
              <a:off x="4896" y="2140"/>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69" y="115"/>
                  </a:lnTo>
                  <a:lnTo>
                    <a:pt x="81" y="112"/>
                  </a:lnTo>
                  <a:lnTo>
                    <a:pt x="90" y="107"/>
                  </a:lnTo>
                  <a:lnTo>
                    <a:pt x="99" y="99"/>
                  </a:lnTo>
                  <a:lnTo>
                    <a:pt x="105" y="91"/>
                  </a:lnTo>
                  <a:lnTo>
                    <a:pt x="111" y="81"/>
                  </a:lnTo>
                  <a:lnTo>
                    <a:pt x="115" y="70"/>
                  </a:lnTo>
                  <a:lnTo>
                    <a:pt x="116" y="58"/>
                  </a:lnTo>
                  <a:lnTo>
                    <a:pt x="115" y="47"/>
                  </a:lnTo>
                  <a:lnTo>
                    <a:pt x="111" y="36"/>
                  </a:lnTo>
                  <a:lnTo>
                    <a:pt x="105" y="26"/>
                  </a:lnTo>
                  <a:lnTo>
                    <a:pt x="99" y="18"/>
                  </a:lnTo>
                  <a:lnTo>
                    <a:pt x="90" y="11"/>
                  </a:lnTo>
                  <a:lnTo>
                    <a:pt x="81" y="5"/>
                  </a:lnTo>
                  <a:lnTo>
                    <a:pt x="69" y="1"/>
                  </a:lnTo>
                  <a:lnTo>
                    <a:pt x="58" y="0"/>
                  </a:lnTo>
                  <a:lnTo>
                    <a:pt x="46" y="1"/>
                  </a:lnTo>
                  <a:lnTo>
                    <a:pt x="36" y="5"/>
                  </a:lnTo>
                  <a:lnTo>
                    <a:pt x="25" y="11"/>
                  </a:lnTo>
                  <a:lnTo>
                    <a:pt x="17" y="18"/>
                  </a:lnTo>
                  <a:lnTo>
                    <a:pt x="10" y="26"/>
                  </a:lnTo>
                  <a:lnTo>
                    <a:pt x="4" y="36"/>
                  </a:lnTo>
                  <a:lnTo>
                    <a:pt x="1" y="47"/>
                  </a:lnTo>
                  <a:lnTo>
                    <a:pt x="0" y="58"/>
                  </a:lnTo>
                  <a:lnTo>
                    <a:pt x="1" y="70"/>
                  </a:lnTo>
                  <a:lnTo>
                    <a:pt x="4" y="81"/>
                  </a:lnTo>
                  <a:lnTo>
                    <a:pt x="10" y="91"/>
                  </a:lnTo>
                  <a:lnTo>
                    <a:pt x="17" y="99"/>
                  </a:lnTo>
                  <a:lnTo>
                    <a:pt x="25" y="107"/>
                  </a:lnTo>
                  <a:lnTo>
                    <a:pt x="36" y="112"/>
                  </a:lnTo>
                  <a:lnTo>
                    <a:pt x="46"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26" name="Freeform 57"/>
            <p:cNvSpPr>
              <a:spLocks/>
            </p:cNvSpPr>
            <p:nvPr/>
          </p:nvSpPr>
          <p:spPr bwMode="auto">
            <a:xfrm>
              <a:off x="4953" y="2066"/>
              <a:ext cx="64" cy="65"/>
            </a:xfrm>
            <a:custGeom>
              <a:avLst/>
              <a:gdLst>
                <a:gd name="T0" fmla="*/ 1 w 115"/>
                <a:gd name="T1" fmla="*/ 1 h 116"/>
                <a:gd name="T2" fmla="*/ 1 w 115"/>
                <a:gd name="T3" fmla="*/ 1 h 116"/>
                <a:gd name="T4" fmla="*/ 1 w 115"/>
                <a:gd name="T5" fmla="*/ 1 h 116"/>
                <a:gd name="T6" fmla="*/ 1 w 115"/>
                <a:gd name="T7" fmla="*/ 1 h 116"/>
                <a:gd name="T8" fmla="*/ 1 w 115"/>
                <a:gd name="T9" fmla="*/ 1 h 116"/>
                <a:gd name="T10" fmla="*/ 1 w 115"/>
                <a:gd name="T11" fmla="*/ 1 h 116"/>
                <a:gd name="T12" fmla="*/ 1 w 115"/>
                <a:gd name="T13" fmla="*/ 1 h 116"/>
                <a:gd name="T14" fmla="*/ 1 w 115"/>
                <a:gd name="T15" fmla="*/ 1 h 116"/>
                <a:gd name="T16" fmla="*/ 1 w 115"/>
                <a:gd name="T17" fmla="*/ 1 h 116"/>
                <a:gd name="T18" fmla="*/ 1 w 115"/>
                <a:gd name="T19" fmla="*/ 1 h 116"/>
                <a:gd name="T20" fmla="*/ 1 w 115"/>
                <a:gd name="T21" fmla="*/ 1 h 116"/>
                <a:gd name="T22" fmla="*/ 1 w 115"/>
                <a:gd name="T23" fmla="*/ 1 h 116"/>
                <a:gd name="T24" fmla="*/ 1 w 115"/>
                <a:gd name="T25" fmla="*/ 1 h 116"/>
                <a:gd name="T26" fmla="*/ 1 w 115"/>
                <a:gd name="T27" fmla="*/ 1 h 116"/>
                <a:gd name="T28" fmla="*/ 1 w 115"/>
                <a:gd name="T29" fmla="*/ 1 h 116"/>
                <a:gd name="T30" fmla="*/ 1 w 115"/>
                <a:gd name="T31" fmla="*/ 1 h 116"/>
                <a:gd name="T32" fmla="*/ 1 w 115"/>
                <a:gd name="T33" fmla="*/ 1 h 116"/>
                <a:gd name="T34" fmla="*/ 1 w 115"/>
                <a:gd name="T35" fmla="*/ 1 h 116"/>
                <a:gd name="T36" fmla="*/ 1 w 115"/>
                <a:gd name="T37" fmla="*/ 0 h 116"/>
                <a:gd name="T38" fmla="*/ 1 w 115"/>
                <a:gd name="T39" fmla="*/ 0 h 116"/>
                <a:gd name="T40" fmla="*/ 1 w 115"/>
                <a:gd name="T41" fmla="*/ 1 h 116"/>
                <a:gd name="T42" fmla="*/ 1 w 115"/>
                <a:gd name="T43" fmla="*/ 1 h 116"/>
                <a:gd name="T44" fmla="*/ 1 w 115"/>
                <a:gd name="T45" fmla="*/ 1 h 116"/>
                <a:gd name="T46" fmla="*/ 1 w 115"/>
                <a:gd name="T47" fmla="*/ 1 h 116"/>
                <a:gd name="T48" fmla="*/ 1 w 115"/>
                <a:gd name="T49" fmla="*/ 1 h 116"/>
                <a:gd name="T50" fmla="*/ 1 w 115"/>
                <a:gd name="T51" fmla="*/ 1 h 116"/>
                <a:gd name="T52" fmla="*/ 1 w 115"/>
                <a:gd name="T53" fmla="*/ 1 h 116"/>
                <a:gd name="T54" fmla="*/ 0 w 115"/>
                <a:gd name="T55" fmla="*/ 1 h 116"/>
                <a:gd name="T56" fmla="*/ 0 w 115"/>
                <a:gd name="T57" fmla="*/ 1 h 116"/>
                <a:gd name="T58" fmla="*/ 1 w 115"/>
                <a:gd name="T59" fmla="*/ 1 h 116"/>
                <a:gd name="T60" fmla="*/ 1 w 115"/>
                <a:gd name="T61" fmla="*/ 1 h 116"/>
                <a:gd name="T62" fmla="*/ 1 w 115"/>
                <a:gd name="T63" fmla="*/ 1 h 116"/>
                <a:gd name="T64" fmla="*/ 1 w 115"/>
                <a:gd name="T65" fmla="*/ 1 h 116"/>
                <a:gd name="T66" fmla="*/ 1 w 115"/>
                <a:gd name="T67" fmla="*/ 1 h 116"/>
                <a:gd name="T68" fmla="*/ 1 w 115"/>
                <a:gd name="T69" fmla="*/ 1 h 116"/>
                <a:gd name="T70" fmla="*/ 1 w 115"/>
                <a:gd name="T71" fmla="*/ 1 h 116"/>
                <a:gd name="T72" fmla="*/ 1 w 115"/>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116"/>
                <a:gd name="T113" fmla="*/ 115 w 115"/>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116">
                  <a:moveTo>
                    <a:pt x="58" y="116"/>
                  </a:moveTo>
                  <a:lnTo>
                    <a:pt x="58" y="116"/>
                  </a:lnTo>
                  <a:lnTo>
                    <a:pt x="70" y="115"/>
                  </a:lnTo>
                  <a:lnTo>
                    <a:pt x="80" y="111"/>
                  </a:lnTo>
                  <a:lnTo>
                    <a:pt x="91" y="105"/>
                  </a:lnTo>
                  <a:lnTo>
                    <a:pt x="99" y="98"/>
                  </a:lnTo>
                  <a:lnTo>
                    <a:pt x="106" y="90"/>
                  </a:lnTo>
                  <a:lnTo>
                    <a:pt x="111" y="80"/>
                  </a:lnTo>
                  <a:lnTo>
                    <a:pt x="114" y="69"/>
                  </a:lnTo>
                  <a:lnTo>
                    <a:pt x="115" y="58"/>
                  </a:lnTo>
                  <a:lnTo>
                    <a:pt x="114" y="46"/>
                  </a:lnTo>
                  <a:lnTo>
                    <a:pt x="111" y="36"/>
                  </a:lnTo>
                  <a:lnTo>
                    <a:pt x="106" y="25"/>
                  </a:lnTo>
                  <a:lnTo>
                    <a:pt x="99" y="17"/>
                  </a:lnTo>
                  <a:lnTo>
                    <a:pt x="91" y="10"/>
                  </a:lnTo>
                  <a:lnTo>
                    <a:pt x="80" y="4"/>
                  </a:lnTo>
                  <a:lnTo>
                    <a:pt x="70" y="1"/>
                  </a:lnTo>
                  <a:lnTo>
                    <a:pt x="58" y="0"/>
                  </a:lnTo>
                  <a:lnTo>
                    <a:pt x="46" y="1"/>
                  </a:lnTo>
                  <a:lnTo>
                    <a:pt x="35" y="4"/>
                  </a:lnTo>
                  <a:lnTo>
                    <a:pt x="26" y="10"/>
                  </a:lnTo>
                  <a:lnTo>
                    <a:pt x="16" y="17"/>
                  </a:lnTo>
                  <a:lnTo>
                    <a:pt x="9" y="25"/>
                  </a:lnTo>
                  <a:lnTo>
                    <a:pt x="5" y="36"/>
                  </a:lnTo>
                  <a:lnTo>
                    <a:pt x="1" y="46"/>
                  </a:lnTo>
                  <a:lnTo>
                    <a:pt x="0" y="58"/>
                  </a:lnTo>
                  <a:lnTo>
                    <a:pt x="1" y="69"/>
                  </a:lnTo>
                  <a:lnTo>
                    <a:pt x="5" y="80"/>
                  </a:lnTo>
                  <a:lnTo>
                    <a:pt x="9" y="90"/>
                  </a:lnTo>
                  <a:lnTo>
                    <a:pt x="16" y="98"/>
                  </a:lnTo>
                  <a:lnTo>
                    <a:pt x="26" y="105"/>
                  </a:lnTo>
                  <a:lnTo>
                    <a:pt x="35" y="111"/>
                  </a:lnTo>
                  <a:lnTo>
                    <a:pt x="46"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27" name="Freeform 58"/>
            <p:cNvSpPr>
              <a:spLocks/>
            </p:cNvSpPr>
            <p:nvPr/>
          </p:nvSpPr>
          <p:spPr bwMode="auto">
            <a:xfrm>
              <a:off x="5009" y="1991"/>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70" y="115"/>
                  </a:lnTo>
                  <a:lnTo>
                    <a:pt x="81" y="112"/>
                  </a:lnTo>
                  <a:lnTo>
                    <a:pt x="91" y="106"/>
                  </a:lnTo>
                  <a:lnTo>
                    <a:pt x="99" y="99"/>
                  </a:lnTo>
                  <a:lnTo>
                    <a:pt x="106" y="91"/>
                  </a:lnTo>
                  <a:lnTo>
                    <a:pt x="111" y="80"/>
                  </a:lnTo>
                  <a:lnTo>
                    <a:pt x="115" y="70"/>
                  </a:lnTo>
                  <a:lnTo>
                    <a:pt x="116" y="58"/>
                  </a:lnTo>
                  <a:lnTo>
                    <a:pt x="115" y="46"/>
                  </a:lnTo>
                  <a:lnTo>
                    <a:pt x="111" y="35"/>
                  </a:lnTo>
                  <a:lnTo>
                    <a:pt x="106" y="26"/>
                  </a:lnTo>
                  <a:lnTo>
                    <a:pt x="99" y="17"/>
                  </a:lnTo>
                  <a:lnTo>
                    <a:pt x="91" y="9"/>
                  </a:lnTo>
                  <a:lnTo>
                    <a:pt x="81" y="5"/>
                  </a:lnTo>
                  <a:lnTo>
                    <a:pt x="70" y="1"/>
                  </a:lnTo>
                  <a:lnTo>
                    <a:pt x="58" y="0"/>
                  </a:lnTo>
                  <a:lnTo>
                    <a:pt x="46" y="1"/>
                  </a:lnTo>
                  <a:lnTo>
                    <a:pt x="36" y="5"/>
                  </a:lnTo>
                  <a:lnTo>
                    <a:pt x="26" y="9"/>
                  </a:lnTo>
                  <a:lnTo>
                    <a:pt x="17" y="17"/>
                  </a:lnTo>
                  <a:lnTo>
                    <a:pt x="10" y="26"/>
                  </a:lnTo>
                  <a:lnTo>
                    <a:pt x="5" y="35"/>
                  </a:lnTo>
                  <a:lnTo>
                    <a:pt x="1" y="46"/>
                  </a:lnTo>
                  <a:lnTo>
                    <a:pt x="0" y="58"/>
                  </a:lnTo>
                  <a:lnTo>
                    <a:pt x="1" y="70"/>
                  </a:lnTo>
                  <a:lnTo>
                    <a:pt x="5" y="80"/>
                  </a:lnTo>
                  <a:lnTo>
                    <a:pt x="10" y="91"/>
                  </a:lnTo>
                  <a:lnTo>
                    <a:pt x="17" y="99"/>
                  </a:lnTo>
                  <a:lnTo>
                    <a:pt x="26" y="106"/>
                  </a:lnTo>
                  <a:lnTo>
                    <a:pt x="36" y="112"/>
                  </a:lnTo>
                  <a:lnTo>
                    <a:pt x="46"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28" name="Freeform 59"/>
            <p:cNvSpPr>
              <a:spLocks/>
            </p:cNvSpPr>
            <p:nvPr/>
          </p:nvSpPr>
          <p:spPr bwMode="auto">
            <a:xfrm>
              <a:off x="5009" y="2140"/>
              <a:ext cx="65" cy="65"/>
            </a:xfrm>
            <a:custGeom>
              <a:avLst/>
              <a:gdLst>
                <a:gd name="T0" fmla="*/ 1 w 116"/>
                <a:gd name="T1" fmla="*/ 0 h 116"/>
                <a:gd name="T2" fmla="*/ 1 w 116"/>
                <a:gd name="T3" fmla="*/ 0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0 w 116"/>
                <a:gd name="T19" fmla="*/ 1 h 116"/>
                <a:gd name="T20" fmla="*/ 0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1 h 116"/>
                <a:gd name="T38" fmla="*/ 1 w 116"/>
                <a:gd name="T39" fmla="*/ 1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1 w 116"/>
                <a:gd name="T55" fmla="*/ 1 h 116"/>
                <a:gd name="T56" fmla="*/ 1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0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0"/>
                  </a:moveTo>
                  <a:lnTo>
                    <a:pt x="58" y="0"/>
                  </a:lnTo>
                  <a:lnTo>
                    <a:pt x="46" y="1"/>
                  </a:lnTo>
                  <a:lnTo>
                    <a:pt x="36" y="5"/>
                  </a:lnTo>
                  <a:lnTo>
                    <a:pt x="26" y="11"/>
                  </a:lnTo>
                  <a:lnTo>
                    <a:pt x="17" y="18"/>
                  </a:lnTo>
                  <a:lnTo>
                    <a:pt x="10" y="26"/>
                  </a:lnTo>
                  <a:lnTo>
                    <a:pt x="5" y="36"/>
                  </a:lnTo>
                  <a:lnTo>
                    <a:pt x="1" y="47"/>
                  </a:lnTo>
                  <a:lnTo>
                    <a:pt x="0" y="58"/>
                  </a:lnTo>
                  <a:lnTo>
                    <a:pt x="1" y="70"/>
                  </a:lnTo>
                  <a:lnTo>
                    <a:pt x="5" y="81"/>
                  </a:lnTo>
                  <a:lnTo>
                    <a:pt x="10" y="91"/>
                  </a:lnTo>
                  <a:lnTo>
                    <a:pt x="17" y="99"/>
                  </a:lnTo>
                  <a:lnTo>
                    <a:pt x="26" y="107"/>
                  </a:lnTo>
                  <a:lnTo>
                    <a:pt x="36" y="112"/>
                  </a:lnTo>
                  <a:lnTo>
                    <a:pt x="46" y="115"/>
                  </a:lnTo>
                  <a:lnTo>
                    <a:pt x="58" y="116"/>
                  </a:lnTo>
                  <a:lnTo>
                    <a:pt x="70" y="115"/>
                  </a:lnTo>
                  <a:lnTo>
                    <a:pt x="81" y="112"/>
                  </a:lnTo>
                  <a:lnTo>
                    <a:pt x="91" y="107"/>
                  </a:lnTo>
                  <a:lnTo>
                    <a:pt x="99" y="99"/>
                  </a:lnTo>
                  <a:lnTo>
                    <a:pt x="106" y="91"/>
                  </a:lnTo>
                  <a:lnTo>
                    <a:pt x="111" y="81"/>
                  </a:lnTo>
                  <a:lnTo>
                    <a:pt x="115" y="70"/>
                  </a:lnTo>
                  <a:lnTo>
                    <a:pt x="116" y="58"/>
                  </a:lnTo>
                  <a:lnTo>
                    <a:pt x="115" y="47"/>
                  </a:lnTo>
                  <a:lnTo>
                    <a:pt x="111" y="36"/>
                  </a:lnTo>
                  <a:lnTo>
                    <a:pt x="106" y="26"/>
                  </a:lnTo>
                  <a:lnTo>
                    <a:pt x="99" y="18"/>
                  </a:lnTo>
                  <a:lnTo>
                    <a:pt x="91" y="11"/>
                  </a:lnTo>
                  <a:lnTo>
                    <a:pt x="81" y="5"/>
                  </a:lnTo>
                  <a:lnTo>
                    <a:pt x="70" y="1"/>
                  </a:lnTo>
                  <a:lnTo>
                    <a:pt x="58" y="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29" name="Freeform 60"/>
            <p:cNvSpPr>
              <a:spLocks/>
            </p:cNvSpPr>
            <p:nvPr/>
          </p:nvSpPr>
          <p:spPr bwMode="auto">
            <a:xfrm>
              <a:off x="5066" y="2066"/>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70" y="115"/>
                  </a:lnTo>
                  <a:lnTo>
                    <a:pt x="80" y="111"/>
                  </a:lnTo>
                  <a:lnTo>
                    <a:pt x="91" y="105"/>
                  </a:lnTo>
                  <a:lnTo>
                    <a:pt x="99" y="98"/>
                  </a:lnTo>
                  <a:lnTo>
                    <a:pt x="106" y="90"/>
                  </a:lnTo>
                  <a:lnTo>
                    <a:pt x="112" y="80"/>
                  </a:lnTo>
                  <a:lnTo>
                    <a:pt x="115" y="69"/>
                  </a:lnTo>
                  <a:lnTo>
                    <a:pt x="116" y="58"/>
                  </a:lnTo>
                  <a:lnTo>
                    <a:pt x="115" y="46"/>
                  </a:lnTo>
                  <a:lnTo>
                    <a:pt x="112" y="36"/>
                  </a:lnTo>
                  <a:lnTo>
                    <a:pt x="106" y="25"/>
                  </a:lnTo>
                  <a:lnTo>
                    <a:pt x="99" y="17"/>
                  </a:lnTo>
                  <a:lnTo>
                    <a:pt x="91" y="10"/>
                  </a:lnTo>
                  <a:lnTo>
                    <a:pt x="80" y="4"/>
                  </a:lnTo>
                  <a:lnTo>
                    <a:pt x="70" y="1"/>
                  </a:lnTo>
                  <a:lnTo>
                    <a:pt x="58" y="0"/>
                  </a:lnTo>
                  <a:lnTo>
                    <a:pt x="47" y="1"/>
                  </a:lnTo>
                  <a:lnTo>
                    <a:pt x="35" y="4"/>
                  </a:lnTo>
                  <a:lnTo>
                    <a:pt x="26" y="10"/>
                  </a:lnTo>
                  <a:lnTo>
                    <a:pt x="16" y="17"/>
                  </a:lnTo>
                  <a:lnTo>
                    <a:pt x="9" y="25"/>
                  </a:lnTo>
                  <a:lnTo>
                    <a:pt x="5" y="36"/>
                  </a:lnTo>
                  <a:lnTo>
                    <a:pt x="1" y="46"/>
                  </a:lnTo>
                  <a:lnTo>
                    <a:pt x="0" y="58"/>
                  </a:lnTo>
                  <a:lnTo>
                    <a:pt x="1" y="69"/>
                  </a:lnTo>
                  <a:lnTo>
                    <a:pt x="5" y="80"/>
                  </a:lnTo>
                  <a:lnTo>
                    <a:pt x="9" y="90"/>
                  </a:lnTo>
                  <a:lnTo>
                    <a:pt x="16" y="98"/>
                  </a:lnTo>
                  <a:lnTo>
                    <a:pt x="26" y="105"/>
                  </a:lnTo>
                  <a:lnTo>
                    <a:pt x="35" y="111"/>
                  </a:lnTo>
                  <a:lnTo>
                    <a:pt x="47"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30" name="Freeform 61"/>
            <p:cNvSpPr>
              <a:spLocks/>
            </p:cNvSpPr>
            <p:nvPr/>
          </p:nvSpPr>
          <p:spPr bwMode="auto">
            <a:xfrm>
              <a:off x="5122" y="2140"/>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70" y="115"/>
                  </a:lnTo>
                  <a:lnTo>
                    <a:pt x="81" y="112"/>
                  </a:lnTo>
                  <a:lnTo>
                    <a:pt x="91" y="107"/>
                  </a:lnTo>
                  <a:lnTo>
                    <a:pt x="99" y="99"/>
                  </a:lnTo>
                  <a:lnTo>
                    <a:pt x="107" y="91"/>
                  </a:lnTo>
                  <a:lnTo>
                    <a:pt x="112" y="81"/>
                  </a:lnTo>
                  <a:lnTo>
                    <a:pt x="115" y="70"/>
                  </a:lnTo>
                  <a:lnTo>
                    <a:pt x="116" y="58"/>
                  </a:lnTo>
                  <a:lnTo>
                    <a:pt x="115" y="47"/>
                  </a:lnTo>
                  <a:lnTo>
                    <a:pt x="112" y="36"/>
                  </a:lnTo>
                  <a:lnTo>
                    <a:pt x="107" y="26"/>
                  </a:lnTo>
                  <a:lnTo>
                    <a:pt x="99" y="18"/>
                  </a:lnTo>
                  <a:lnTo>
                    <a:pt x="91" y="11"/>
                  </a:lnTo>
                  <a:lnTo>
                    <a:pt x="81" y="5"/>
                  </a:lnTo>
                  <a:lnTo>
                    <a:pt x="70" y="1"/>
                  </a:lnTo>
                  <a:lnTo>
                    <a:pt x="58" y="0"/>
                  </a:lnTo>
                  <a:lnTo>
                    <a:pt x="47" y="1"/>
                  </a:lnTo>
                  <a:lnTo>
                    <a:pt x="36" y="5"/>
                  </a:lnTo>
                  <a:lnTo>
                    <a:pt x="26" y="11"/>
                  </a:lnTo>
                  <a:lnTo>
                    <a:pt x="18" y="18"/>
                  </a:lnTo>
                  <a:lnTo>
                    <a:pt x="11" y="26"/>
                  </a:lnTo>
                  <a:lnTo>
                    <a:pt x="5" y="36"/>
                  </a:lnTo>
                  <a:lnTo>
                    <a:pt x="1" y="47"/>
                  </a:lnTo>
                  <a:lnTo>
                    <a:pt x="0" y="58"/>
                  </a:lnTo>
                  <a:lnTo>
                    <a:pt x="1" y="70"/>
                  </a:lnTo>
                  <a:lnTo>
                    <a:pt x="5" y="81"/>
                  </a:lnTo>
                  <a:lnTo>
                    <a:pt x="11" y="91"/>
                  </a:lnTo>
                  <a:lnTo>
                    <a:pt x="18" y="99"/>
                  </a:lnTo>
                  <a:lnTo>
                    <a:pt x="26" y="107"/>
                  </a:lnTo>
                  <a:lnTo>
                    <a:pt x="36" y="112"/>
                  </a:lnTo>
                  <a:lnTo>
                    <a:pt x="47"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sp>
        <p:nvSpPr>
          <p:cNvPr id="908414" name="Rectangle 31"/>
          <p:cNvSpPr>
            <a:spLocks noChangeArrowheads="1"/>
          </p:cNvSpPr>
          <p:nvPr/>
        </p:nvSpPr>
        <p:spPr bwMode="auto">
          <a:xfrm>
            <a:off x="206375" y="563563"/>
            <a:ext cx="7199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2" tIns="45701" rIns="91402" bIns="45701">
            <a:spAutoFit/>
          </a:bodyPr>
          <a:lstStyle/>
          <a:p>
            <a:pPr>
              <a:lnSpc>
                <a:spcPct val="90000"/>
              </a:lnSpc>
              <a:buFont typeface="Arial" pitchFamily="34" charset="0"/>
              <a:buNone/>
            </a:pPr>
            <a:r>
              <a:rPr lang="en-US" sz="2000">
                <a:solidFill>
                  <a:srgbClr val="000000"/>
                </a:solidFill>
                <a:sym typeface="ITC Lubalin Graph Std Demi"/>
              </a:rPr>
              <a:t>PureFlex truly consolidates the complexity of your data center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path" presetSubtype="0" accel="50000" decel="50000" fill="hold" grpId="0" nodeType="clickEffect">
                                  <p:stCondLst>
                                    <p:cond delay="0"/>
                                  </p:stCondLst>
                                  <p:childTnLst>
                                    <p:animMotion origin="layout" path="M 4.16667E-6 -4.44444E-6 L 0.21336 0.28658 " pathEditMode="relative" rAng="0" ptsTypes="AA">
                                      <p:cBhvr>
                                        <p:cTn id="6" dur="1000" fill="hold"/>
                                        <p:tgtEl>
                                          <p:spTgt spid="181"/>
                                        </p:tgtEl>
                                        <p:attrNameLst>
                                          <p:attrName>ppt_x</p:attrName>
                                          <p:attrName>ppt_y</p:attrName>
                                        </p:attrNameLst>
                                      </p:cBhvr>
                                      <p:rCtr x="10660" y="14329"/>
                                    </p:animMotion>
                                  </p:childTnLst>
                                </p:cTn>
                              </p:par>
                              <p:par>
                                <p:cTn id="7" presetID="49" presetClass="path" presetSubtype="0" accel="50000" decel="50000" fill="hold" grpId="0" nodeType="withEffect">
                                  <p:stCondLst>
                                    <p:cond delay="400"/>
                                  </p:stCondLst>
                                  <p:childTnLst>
                                    <p:animMotion origin="layout" path="M 2.5E-6 -1.48148E-6 L 0.2125 0.21019 " pathEditMode="relative" rAng="0" ptsTypes="AA">
                                      <p:cBhvr>
                                        <p:cTn id="8" dur="1000" fill="hold"/>
                                        <p:tgtEl>
                                          <p:spTgt spid="58"/>
                                        </p:tgtEl>
                                        <p:attrNameLst>
                                          <p:attrName>ppt_x</p:attrName>
                                          <p:attrName>ppt_y</p:attrName>
                                        </p:attrNameLst>
                                      </p:cBhvr>
                                      <p:rCtr x="10625" y="10509"/>
                                    </p:animMotion>
                                  </p:childTnLst>
                                </p:cTn>
                              </p:par>
                              <p:par>
                                <p:cTn id="9" presetID="56" presetClass="path" presetSubtype="0" accel="50000" decel="50000" fill="hold" grpId="0" nodeType="withEffect">
                                  <p:stCondLst>
                                    <p:cond delay="800"/>
                                  </p:stCondLst>
                                  <p:childTnLst>
                                    <p:animMotion origin="layout" path="M 2.5E-6 2.46914E-6 L 0.28489 -0.34105 " pathEditMode="relative" rAng="0" ptsTypes="AA">
                                      <p:cBhvr>
                                        <p:cTn id="10" dur="1000" fill="hold"/>
                                        <p:tgtEl>
                                          <p:spTgt spid="170"/>
                                        </p:tgtEl>
                                        <p:attrNameLst>
                                          <p:attrName>ppt_x</p:attrName>
                                          <p:attrName>ppt_y</p:attrName>
                                        </p:attrNameLst>
                                      </p:cBhvr>
                                      <p:rCtr x="14236" y="-17068"/>
                                    </p:animMotion>
                                  </p:childTnLst>
                                </p:cTn>
                              </p:par>
                              <p:par>
                                <p:cTn id="11" presetID="49" presetClass="path" presetSubtype="0" accel="50000" decel="50000" fill="hold" grpId="0" nodeType="withEffect">
                                  <p:stCondLst>
                                    <p:cond delay="1200"/>
                                  </p:stCondLst>
                                  <p:childTnLst>
                                    <p:animMotion origin="layout" path="M 4.16667E-6 -3.33333E-6 L 0.28611 0.22431 " pathEditMode="relative" rAng="0" ptsTypes="AA">
                                      <p:cBhvr>
                                        <p:cTn id="12" dur="1000" fill="hold"/>
                                        <p:tgtEl>
                                          <p:spTgt spid="184"/>
                                        </p:tgtEl>
                                        <p:attrNameLst>
                                          <p:attrName>ppt_x</p:attrName>
                                          <p:attrName>ppt_y</p:attrName>
                                        </p:attrNameLst>
                                      </p:cBhvr>
                                      <p:rCtr x="14306" y="11204"/>
                                    </p:animMotion>
                                  </p:childTnLst>
                                </p:cTn>
                              </p:par>
                              <p:par>
                                <p:cTn id="13" presetID="56" presetClass="path" presetSubtype="0" accel="50000" decel="50000" fill="hold" grpId="0" nodeType="withEffect">
                                  <p:stCondLst>
                                    <p:cond delay="1600"/>
                                  </p:stCondLst>
                                  <p:childTnLst>
                                    <p:animMotion origin="layout" path="M 2.5E-6 -4.81481E-6 L 0.2125 -0.1787 " pathEditMode="relative" rAng="0" ptsTypes="AA">
                                      <p:cBhvr>
                                        <p:cTn id="14" dur="1000" fill="hold"/>
                                        <p:tgtEl>
                                          <p:spTgt spid="168"/>
                                        </p:tgtEl>
                                        <p:attrNameLst>
                                          <p:attrName>ppt_x</p:attrName>
                                          <p:attrName>ppt_y</p:attrName>
                                        </p:attrNameLst>
                                      </p:cBhvr>
                                      <p:rCtr x="10625" y="-8935"/>
                                    </p:animMotion>
                                  </p:childTnLst>
                                </p:cTn>
                              </p:par>
                              <p:par>
                                <p:cTn id="15" presetID="63" presetClass="path" presetSubtype="0" accel="50000" decel="50000" fill="hold" grpId="0" nodeType="withEffect">
                                  <p:stCondLst>
                                    <p:cond delay="2000"/>
                                  </p:stCondLst>
                                  <p:childTnLst>
                                    <p:animMotion origin="layout" path="M 2.5E-6 3.45679E-6 L 0.28524 -0.07902 " pathEditMode="relative" rAng="0" ptsTypes="AA">
                                      <p:cBhvr>
                                        <p:cTn id="16" dur="1000" fill="hold"/>
                                        <p:tgtEl>
                                          <p:spTgt spid="163"/>
                                        </p:tgtEl>
                                        <p:attrNameLst>
                                          <p:attrName>ppt_x</p:attrName>
                                          <p:attrName>ppt_y</p:attrName>
                                        </p:attrNameLst>
                                      </p:cBhvr>
                                      <p:rCtr x="14253" y="-3951"/>
                                    </p:animMotion>
                                  </p:childTnLst>
                                </p:cTn>
                              </p:par>
                              <p:par>
                                <p:cTn id="17" presetID="49" presetClass="path" presetSubtype="0" accel="50000" decel="50000" fill="hold" grpId="0" nodeType="withEffect">
                                  <p:stCondLst>
                                    <p:cond delay="2400"/>
                                  </p:stCondLst>
                                  <p:childTnLst>
                                    <p:animMotion origin="layout" path="M 2.5E-6 3.7037E-7 L 0.28489 0.08704 " pathEditMode="relative" rAng="0" ptsTypes="AA">
                                      <p:cBhvr>
                                        <p:cTn id="18" dur="1000" fill="hold"/>
                                        <p:tgtEl>
                                          <p:spTgt spid="159804"/>
                                        </p:tgtEl>
                                        <p:attrNameLst>
                                          <p:attrName>ppt_x</p:attrName>
                                          <p:attrName>ppt_y</p:attrName>
                                        </p:attrNameLst>
                                      </p:cBhvr>
                                      <p:rCtr x="14236" y="4352"/>
                                    </p:animMotion>
                                  </p:childTnLst>
                                </p:cTn>
                              </p:par>
                              <p:par>
                                <p:cTn id="19" presetID="56" presetClass="path" presetSubtype="0" accel="50000" decel="50000" fill="hold" grpId="0" nodeType="withEffect">
                                  <p:stCondLst>
                                    <p:cond delay="2800"/>
                                  </p:stCondLst>
                                  <p:childTnLst>
                                    <p:animMotion origin="layout" path="M 2.5E-6 -2.59259E-6 L 0.2118 -0.04352 " pathEditMode="relative" rAng="0" ptsTypes="AA">
                                      <p:cBhvr>
                                        <p:cTn id="20" dur="1000" fill="hold"/>
                                        <p:tgtEl>
                                          <p:spTgt spid="44084"/>
                                        </p:tgtEl>
                                        <p:attrNameLst>
                                          <p:attrName>ppt_x</p:attrName>
                                          <p:attrName>ppt_y</p:attrName>
                                        </p:attrNameLst>
                                      </p:cBhvr>
                                      <p:rCtr x="10590" y="-2176"/>
                                    </p:animMotion>
                                  </p:childTnLst>
                                </p:cTn>
                              </p:par>
                              <p:par>
                                <p:cTn id="21" presetID="35" presetClass="path" presetSubtype="0" accel="50000" decel="50000" fill="hold" grpId="0" nodeType="withEffect">
                                  <p:stCondLst>
                                    <p:cond delay="3200"/>
                                  </p:stCondLst>
                                  <p:childTnLst>
                                    <p:animMotion origin="layout" path="M 5E-6 3.7037E-7 L -0.27518 3.7037E-7 " pathEditMode="relative" rAng="0" ptsTypes="AA">
                                      <p:cBhvr>
                                        <p:cTn id="22" dur="1000" fill="hold"/>
                                        <p:tgtEl>
                                          <p:spTgt spid="224"/>
                                        </p:tgtEl>
                                        <p:attrNameLst>
                                          <p:attrName>ppt_x</p:attrName>
                                          <p:attrName>ppt_y</p:attrName>
                                        </p:attrNameLst>
                                      </p:cBhvr>
                                      <p:rCtr x="-13767" y="0"/>
                                    </p:animMotion>
                                  </p:childTnLst>
                                </p:cTn>
                              </p:par>
                              <p:par>
                                <p:cTn id="23" presetID="49" presetClass="path" presetSubtype="0" accel="50000" decel="50000" fill="hold" grpId="0" nodeType="withEffect">
                                  <p:stCondLst>
                                    <p:cond delay="3200"/>
                                  </p:stCondLst>
                                  <p:childTnLst>
                                    <p:animMotion origin="layout" path="M 4.16667E-6 -3.7037E-7 L 0.28593 0.29514 " pathEditMode="relative" rAng="0" ptsTypes="AA">
                                      <p:cBhvr>
                                        <p:cTn id="24" dur="1000" fill="hold"/>
                                        <p:tgtEl>
                                          <p:spTgt spid="17516"/>
                                        </p:tgtEl>
                                        <p:attrNameLst>
                                          <p:attrName>ppt_x</p:attrName>
                                          <p:attrName>ppt_y</p:attrName>
                                        </p:attrNameLst>
                                      </p:cBhvr>
                                      <p:rCtr x="14288" y="14745"/>
                                    </p:animMotion>
                                  </p:childTnLst>
                                </p:cTn>
                              </p:par>
                            </p:childTnLst>
                          </p:cTn>
                        </p:par>
                        <p:par>
                          <p:cTn id="25" fill="hold" nodeType="afterGroup">
                            <p:stCondLst>
                              <p:cond delay="4200"/>
                            </p:stCondLst>
                            <p:childTnLst>
                              <p:par>
                                <p:cTn id="26" presetID="1" presetClass="emph" presetSubtype="2" fill="hold" nodeType="afterEffect">
                                  <p:stCondLst>
                                    <p:cond delay="0"/>
                                  </p:stCondLst>
                                  <p:childTnLst>
                                    <p:animClr clrSpc="rgb" dir="cw">
                                      <p:cBhvr>
                                        <p:cTn id="27" dur="1000" fill="hold"/>
                                        <p:tgtEl>
                                          <p:spTgt spid="17516"/>
                                        </p:tgtEl>
                                        <p:attrNameLst>
                                          <p:attrName>fillcolor</p:attrName>
                                        </p:attrNameLst>
                                      </p:cBhvr>
                                      <p:to>
                                        <a:srgbClr val="FF3300"/>
                                      </p:to>
                                    </p:animClr>
                                    <p:set>
                                      <p:cBhvr>
                                        <p:cTn id="28" dur="1000" fill="hold"/>
                                        <p:tgtEl>
                                          <p:spTgt spid="17516"/>
                                        </p:tgtEl>
                                        <p:attrNameLst>
                                          <p:attrName>fill.type</p:attrName>
                                        </p:attrNameLst>
                                      </p:cBhvr>
                                      <p:to>
                                        <p:strVal val="solid"/>
                                      </p:to>
                                    </p:set>
                                    <p:set>
                                      <p:cBhvr>
                                        <p:cTn id="29" dur="1000" fill="hold"/>
                                        <p:tgtEl>
                                          <p:spTgt spid="17516"/>
                                        </p:tgtEl>
                                        <p:attrNameLst>
                                          <p:attrName>fill.on</p:attrName>
                                        </p:attrNameLst>
                                      </p:cBhvr>
                                      <p:to>
                                        <p:strVal val="true"/>
                                      </p:to>
                                    </p:set>
                                  </p:childTnLst>
                                </p:cTn>
                              </p:par>
                              <p:par>
                                <p:cTn id="30" presetID="49" presetClass="path" presetSubtype="0" accel="50000" decel="50000" fill="hold" grpId="0" nodeType="withEffect">
                                  <p:stCondLst>
                                    <p:cond delay="0"/>
                                  </p:stCondLst>
                                  <p:childTnLst>
                                    <p:animMotion origin="layout" path="M -3.88889E-6 -4.81481E-6 L 0.21198 0.23264 " pathEditMode="relative" rAng="0" ptsTypes="AA">
                                      <p:cBhvr>
                                        <p:cTn id="31" dur="1000" fill="hold"/>
                                        <p:tgtEl>
                                          <p:spTgt spid="182"/>
                                        </p:tgtEl>
                                        <p:attrNameLst>
                                          <p:attrName>ppt_x</p:attrName>
                                          <p:attrName>ppt_y</p:attrName>
                                        </p:attrNameLst>
                                      </p:cBhvr>
                                      <p:rCtr x="10590" y="11620"/>
                                    </p:animMotion>
                                  </p:childTnLst>
                                </p:cTn>
                              </p:par>
                            </p:childTnLst>
                          </p:cTn>
                        </p:par>
                        <p:par>
                          <p:cTn id="32" fill="hold" nodeType="afterGroup">
                            <p:stCondLst>
                              <p:cond delay="5200"/>
                            </p:stCondLst>
                            <p:childTnLst>
                              <p:par>
                                <p:cTn id="33" presetID="1" presetClass="emph" presetSubtype="2" fill="hold" nodeType="afterEffect">
                                  <p:stCondLst>
                                    <p:cond delay="0"/>
                                  </p:stCondLst>
                                  <p:childTnLst>
                                    <p:animClr clrSpc="rgb" dir="cw">
                                      <p:cBhvr>
                                        <p:cTn id="34" dur="1000" fill="hold"/>
                                        <p:tgtEl>
                                          <p:spTgt spid="182"/>
                                        </p:tgtEl>
                                        <p:attrNameLst>
                                          <p:attrName>fillcolor</p:attrName>
                                        </p:attrNameLst>
                                      </p:cBhvr>
                                      <p:to>
                                        <a:srgbClr val="CC0099"/>
                                      </p:to>
                                    </p:animClr>
                                    <p:set>
                                      <p:cBhvr>
                                        <p:cTn id="35" dur="1000" fill="hold"/>
                                        <p:tgtEl>
                                          <p:spTgt spid="182"/>
                                        </p:tgtEl>
                                        <p:attrNameLst>
                                          <p:attrName>fill.type</p:attrName>
                                        </p:attrNameLst>
                                      </p:cBhvr>
                                      <p:to>
                                        <p:strVal val="solid"/>
                                      </p:to>
                                    </p:set>
                                    <p:set>
                                      <p:cBhvr>
                                        <p:cTn id="36" dur="1000" fill="hold"/>
                                        <p:tgtEl>
                                          <p:spTgt spid="182"/>
                                        </p:tgtEl>
                                        <p:attrNameLst>
                                          <p:attrName>fill.on</p:attrName>
                                        </p:attrNameLst>
                                      </p:cBhvr>
                                      <p:to>
                                        <p:strVal val="tru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35" presetClass="path" presetSubtype="0" accel="50000" decel="50000" fill="hold" grpId="0" nodeType="clickEffect">
                                  <p:stCondLst>
                                    <p:cond delay="0"/>
                                  </p:stCondLst>
                                  <p:childTnLst>
                                    <p:animMotion origin="layout" path="M 3.88889E-6 -1.48148E-6 L -0.29063 0.0125 " pathEditMode="relative" rAng="0" ptsTypes="AA">
                                      <p:cBhvr>
                                        <p:cTn id="40" dur="1000" fill="hold"/>
                                        <p:tgtEl>
                                          <p:spTgt spid="3"/>
                                        </p:tgtEl>
                                        <p:attrNameLst>
                                          <p:attrName>ppt_x</p:attrName>
                                          <p:attrName>ppt_y</p:attrName>
                                        </p:attrNameLst>
                                      </p:cBhvr>
                                      <p:rCtr x="-14531" y="625"/>
                                    </p:animMotion>
                                  </p:childTnLst>
                                </p:cTn>
                              </p:par>
                              <p:par>
                                <p:cTn id="41" presetID="35" presetClass="path" presetSubtype="0" accel="50000" decel="50000" fill="hold" grpId="0" nodeType="withEffect">
                                  <p:stCondLst>
                                    <p:cond delay="400"/>
                                  </p:stCondLst>
                                  <p:childTnLst>
                                    <p:animMotion origin="layout" path="M 3.88889E-6 3.7037E-7 L -0.29063 0.03194 " pathEditMode="relative" rAng="0" ptsTypes="AA">
                                      <p:cBhvr>
                                        <p:cTn id="42" dur="1000" fill="hold"/>
                                        <p:tgtEl>
                                          <p:spTgt spid="11"/>
                                        </p:tgtEl>
                                        <p:attrNameLst>
                                          <p:attrName>ppt_x</p:attrName>
                                          <p:attrName>ppt_y</p:attrName>
                                        </p:attrNameLst>
                                      </p:cBhvr>
                                      <p:rCtr x="-14531" y="1597"/>
                                    </p:animMotion>
                                  </p:childTnLst>
                                </p:cTn>
                              </p:par>
                              <p:par>
                                <p:cTn id="43" presetID="35" presetClass="path" presetSubtype="0" accel="50000" decel="50000" fill="hold" grpId="0" nodeType="withEffect">
                                  <p:stCondLst>
                                    <p:cond delay="800"/>
                                  </p:stCondLst>
                                  <p:childTnLst>
                                    <p:animMotion origin="layout" path="M -2.5E-6 2.96296E-6 L -0.21771 -0.02431 " pathEditMode="relative" rAng="0" ptsTypes="AA">
                                      <p:cBhvr>
                                        <p:cTn id="44" dur="1000" fill="hold"/>
                                        <p:tgtEl>
                                          <p:spTgt spid="38"/>
                                        </p:tgtEl>
                                        <p:attrNameLst>
                                          <p:attrName>ppt_x</p:attrName>
                                          <p:attrName>ppt_y</p:attrName>
                                        </p:attrNameLst>
                                      </p:cBhvr>
                                      <p:rCtr x="-10885" y="-1227"/>
                                    </p:animMotion>
                                  </p:childTnLst>
                                </p:cTn>
                              </p:par>
                              <p:par>
                                <p:cTn id="45" presetID="35" presetClass="path" presetSubtype="0" accel="50000" decel="50000" fill="hold" grpId="0" nodeType="withEffect">
                                  <p:stCondLst>
                                    <p:cond delay="1200"/>
                                  </p:stCondLst>
                                  <p:childTnLst>
                                    <p:animMotion origin="layout" path="M 3.88889E-6 -3.7037E-6 L -0.21823 0.03264 " pathEditMode="relative" rAng="0" ptsTypes="AA">
                                      <p:cBhvr>
                                        <p:cTn id="46" dur="1000" fill="hold"/>
                                        <p:tgtEl>
                                          <p:spTgt spid="9"/>
                                        </p:tgtEl>
                                        <p:attrNameLst>
                                          <p:attrName>ppt_x</p:attrName>
                                          <p:attrName>ppt_y</p:attrName>
                                        </p:attrNameLst>
                                      </p:cBhvr>
                                      <p:rCtr x="-10920" y="1620"/>
                                    </p:animMotion>
                                  </p:childTnLst>
                                </p:cTn>
                              </p:par>
                              <p:par>
                                <p:cTn id="47" presetID="35" presetClass="path" presetSubtype="0" accel="50000" decel="50000" fill="hold" grpId="0" nodeType="withEffect">
                                  <p:stCondLst>
                                    <p:cond delay="1600"/>
                                  </p:stCondLst>
                                  <p:childTnLst>
                                    <p:animMotion origin="layout" path="M 3.88889E-6 4.44444E-6 L -0.29115 -0.03195 " pathEditMode="relative" rAng="0" ptsTypes="AA">
                                      <p:cBhvr>
                                        <p:cTn id="48" dur="1000" fill="hold"/>
                                        <p:tgtEl>
                                          <p:spTgt spid="12"/>
                                        </p:tgtEl>
                                        <p:attrNameLst>
                                          <p:attrName>ppt_x</p:attrName>
                                          <p:attrName>ppt_y</p:attrName>
                                        </p:attrNameLst>
                                      </p:cBhvr>
                                      <p:rCtr x="-14566" y="-1597"/>
                                    </p:animMotion>
                                  </p:childTnLst>
                                </p:cTn>
                              </p:par>
                              <p:par>
                                <p:cTn id="49" presetID="35" presetClass="path" presetSubtype="0" accel="50000" decel="50000" fill="hold" grpId="0" nodeType="withEffect">
                                  <p:stCondLst>
                                    <p:cond delay="2000"/>
                                  </p:stCondLst>
                                  <p:childTnLst>
                                    <p:animMotion origin="layout" path="M 3.88889E-6 -1.48148E-6 L -0.21823 -0.03264 " pathEditMode="relative" rAng="0" ptsTypes="AA">
                                      <p:cBhvr>
                                        <p:cTn id="50" dur="1000" fill="hold"/>
                                        <p:tgtEl>
                                          <p:spTgt spid="10"/>
                                        </p:tgtEl>
                                        <p:attrNameLst>
                                          <p:attrName>ppt_x</p:attrName>
                                          <p:attrName>ppt_y</p:attrName>
                                        </p:attrNameLst>
                                      </p:cBhvr>
                                      <p:rCtr x="-10920" y="-1644"/>
                                    </p:animMotion>
                                  </p:childTnLst>
                                </p:cTn>
                              </p:par>
                              <p:par>
                                <p:cTn id="51" presetID="35" presetClass="path" presetSubtype="0" accel="50000" decel="50000" fill="hold" grpId="0" nodeType="withEffect">
                                  <p:stCondLst>
                                    <p:cond delay="2400"/>
                                  </p:stCondLst>
                                  <p:childTnLst>
                                    <p:animMotion origin="layout" path="M 3.88889E-6 -2.59259E-6 L -0.21823 -0.03125 " pathEditMode="relative" rAng="0" ptsTypes="AA">
                                      <p:cBhvr>
                                        <p:cTn id="52" dur="1000" fill="hold"/>
                                        <p:tgtEl>
                                          <p:spTgt spid="159"/>
                                        </p:tgtEl>
                                        <p:attrNameLst>
                                          <p:attrName>ppt_x</p:attrName>
                                          <p:attrName>ppt_y</p:attrName>
                                        </p:attrNameLst>
                                      </p:cBhvr>
                                      <p:rCtr x="-10920" y="-1574"/>
                                    </p:animMotion>
                                  </p:childTnLst>
                                </p:cTn>
                              </p:par>
                              <p:par>
                                <p:cTn id="53" presetID="35" presetClass="path" presetSubtype="0" accel="50000" decel="50000" fill="hold" grpId="0" nodeType="withEffect">
                                  <p:stCondLst>
                                    <p:cond delay="2800"/>
                                  </p:stCondLst>
                                  <p:childTnLst>
                                    <p:animMotion origin="layout" path="M 3.88889E-6 -7.40741E-7 L -0.29063 0.03195 " pathEditMode="relative" rAng="0" ptsTypes="AA">
                                      <p:cBhvr>
                                        <p:cTn id="54" dur="1000" fill="hold"/>
                                        <p:tgtEl>
                                          <p:spTgt spid="149"/>
                                        </p:tgtEl>
                                        <p:attrNameLst>
                                          <p:attrName>ppt_x</p:attrName>
                                          <p:attrName>ppt_y</p:attrName>
                                        </p:attrNameLst>
                                      </p:cBhvr>
                                      <p:rCtr x="-14531" y="1597"/>
                                    </p:animMotion>
                                  </p:childTnLst>
                                </p:cTn>
                              </p:par>
                              <p:par>
                                <p:cTn id="55" presetID="35" presetClass="path" presetSubtype="0" accel="50000" decel="50000" fill="hold" grpId="0" nodeType="withEffect">
                                  <p:stCondLst>
                                    <p:cond delay="3200"/>
                                  </p:stCondLst>
                                  <p:childTnLst>
                                    <p:animMotion origin="layout" path="M 3.88889E-6 3.7037E-7 L -0.29063 0.03194 " pathEditMode="relative" rAng="0" ptsTypes="AA">
                                      <p:cBhvr>
                                        <p:cTn id="56" dur="1000" fill="hold"/>
                                        <p:tgtEl>
                                          <p:spTgt spid="150"/>
                                        </p:tgtEl>
                                        <p:attrNameLst>
                                          <p:attrName>ppt_x</p:attrName>
                                          <p:attrName>ppt_y</p:attrName>
                                        </p:attrNameLst>
                                      </p:cBhvr>
                                      <p:rCtr x="-14531" y="1597"/>
                                    </p:animMotion>
                                  </p:childTnLst>
                                </p:cTn>
                              </p:par>
                              <p:par>
                                <p:cTn id="57" presetID="35" presetClass="path" presetSubtype="0" accel="50000" decel="50000" fill="hold" grpId="0" nodeType="withEffect">
                                  <p:stCondLst>
                                    <p:cond delay="3600"/>
                                  </p:stCondLst>
                                  <p:childTnLst>
                                    <p:animMotion origin="layout" path="M 3.88889E-6 -3.7037E-6 L -0.21823 0.06528 " pathEditMode="relative" rAng="0" ptsTypes="AA">
                                      <p:cBhvr>
                                        <p:cTn id="58" dur="1000" fill="hold"/>
                                        <p:tgtEl>
                                          <p:spTgt spid="151"/>
                                        </p:tgtEl>
                                        <p:attrNameLst>
                                          <p:attrName>ppt_x</p:attrName>
                                          <p:attrName>ppt_y</p:attrName>
                                        </p:attrNameLst>
                                      </p:cBhvr>
                                      <p:rCtr x="-10920" y="3264"/>
                                    </p:animMotion>
                                  </p:childTnLst>
                                </p:cTn>
                              </p:par>
                              <p:par>
                                <p:cTn id="59" presetID="35" presetClass="path" presetSubtype="0" accel="50000" decel="50000" fill="hold" grpId="0" nodeType="withEffect">
                                  <p:stCondLst>
                                    <p:cond delay="4000"/>
                                  </p:stCondLst>
                                  <p:childTnLst>
                                    <p:animMotion origin="layout" path="M 3.88889E-6 -2.59259E-6 L -0.29063 0.03264 " pathEditMode="relative" rAng="0" ptsTypes="AA">
                                      <p:cBhvr>
                                        <p:cTn id="60" dur="1000" fill="hold"/>
                                        <p:tgtEl>
                                          <p:spTgt spid="155"/>
                                        </p:tgtEl>
                                        <p:attrNameLst>
                                          <p:attrName>ppt_x</p:attrName>
                                          <p:attrName>ppt_y</p:attrName>
                                        </p:attrNameLst>
                                      </p:cBhvr>
                                      <p:rCtr x="-14531" y="1620"/>
                                    </p:animMotion>
                                  </p:childTnLst>
                                </p:cTn>
                              </p:par>
                              <p:par>
                                <p:cTn id="61" presetID="35" presetClass="path" presetSubtype="0" accel="50000" decel="50000" fill="hold" grpId="0" nodeType="withEffect">
                                  <p:stCondLst>
                                    <p:cond delay="4400"/>
                                  </p:stCondLst>
                                  <p:childTnLst>
                                    <p:animMotion origin="layout" path="M 3.88889E-6 -1.11111E-6 L -0.21823 0.02153 " pathEditMode="relative" rAng="0" ptsTypes="AA">
                                      <p:cBhvr>
                                        <p:cTn id="62" dur="1000" fill="hold"/>
                                        <p:tgtEl>
                                          <p:spTgt spid="154"/>
                                        </p:tgtEl>
                                        <p:attrNameLst>
                                          <p:attrName>ppt_x</p:attrName>
                                          <p:attrName>ppt_y</p:attrName>
                                        </p:attrNameLst>
                                      </p:cBhvr>
                                      <p:rCtr x="-10920" y="1065"/>
                                    </p:animMotion>
                                  </p:childTnLst>
                                </p:cTn>
                              </p:par>
                              <p:par>
                                <p:cTn id="63" presetID="35" presetClass="path" presetSubtype="0" accel="50000" decel="50000" fill="hold" grpId="0" nodeType="withEffect">
                                  <p:stCondLst>
                                    <p:cond delay="4800"/>
                                  </p:stCondLst>
                                  <p:childTnLst>
                                    <p:animMotion origin="layout" path="M 3.88889E-6 2.96296E-6 L -0.29011 0.02291 " pathEditMode="relative" rAng="0" ptsTypes="AA">
                                      <p:cBhvr>
                                        <p:cTn id="64" dur="1000" fill="hold"/>
                                        <p:tgtEl>
                                          <p:spTgt spid="152"/>
                                        </p:tgtEl>
                                        <p:attrNameLst>
                                          <p:attrName>ppt_x</p:attrName>
                                          <p:attrName>ppt_y</p:attrName>
                                        </p:attrNameLst>
                                      </p:cBhvr>
                                      <p:rCtr x="-14514" y="1134"/>
                                    </p:animMotion>
                                  </p:childTnLst>
                                </p:cTn>
                              </p:par>
                              <p:par>
                                <p:cTn id="65" presetID="35" presetClass="path" presetSubtype="0" accel="50000" decel="50000" fill="hold" grpId="0" nodeType="withEffect">
                                  <p:stCondLst>
                                    <p:cond delay="5200"/>
                                  </p:stCondLst>
                                  <p:childTnLst>
                                    <p:animMotion origin="layout" path="M 3.88889E-6 -3.7037E-7 L -0.21771 -0.04236 " pathEditMode="relative" rAng="0" ptsTypes="AA">
                                      <p:cBhvr>
                                        <p:cTn id="66" dur="1000" fill="hold"/>
                                        <p:tgtEl>
                                          <p:spTgt spid="158"/>
                                        </p:tgtEl>
                                        <p:attrNameLst>
                                          <p:attrName>ppt_x</p:attrName>
                                          <p:attrName>ppt_y</p:attrName>
                                        </p:attrNameLst>
                                      </p:cBhvr>
                                      <p:rCtr x="-10885" y="-2130"/>
                                    </p:animMotion>
                                  </p:childTnLst>
                                </p:cTn>
                              </p:par>
                              <p:par>
                                <p:cTn id="67" presetID="35" presetClass="path" presetSubtype="0" accel="50000" decel="50000" fill="hold" grpId="0" nodeType="withEffect">
                                  <p:stCondLst>
                                    <p:cond delay="5600"/>
                                  </p:stCondLst>
                                  <p:childTnLst>
                                    <p:animMotion origin="layout" path="M 3.88889E-6 -4.81481E-6 L -0.21823 -0.06597 " pathEditMode="relative" rAng="0" ptsTypes="AA">
                                      <p:cBhvr>
                                        <p:cTn id="68" dur="1000" fill="hold"/>
                                        <p:tgtEl>
                                          <p:spTgt spid="156"/>
                                        </p:tgtEl>
                                        <p:attrNameLst>
                                          <p:attrName>ppt_x</p:attrName>
                                          <p:attrName>ppt_y</p:attrName>
                                        </p:attrNameLst>
                                      </p:cBhvr>
                                      <p:rCtr x="-10920" y="-3310"/>
                                    </p:animMotion>
                                  </p:childTnLst>
                                </p:cTn>
                              </p:par>
                              <p:par>
                                <p:cTn id="69" presetID="35" presetClass="path" presetSubtype="0" accel="50000" decel="50000" fill="hold" grpId="0" nodeType="withEffect">
                                  <p:stCondLst>
                                    <p:cond delay="6000"/>
                                  </p:stCondLst>
                                  <p:childTnLst>
                                    <p:animMotion origin="layout" path="M 3.88889E-6 1.48148E-6 L -0.21823 -0.03195 " pathEditMode="relative" rAng="0" ptsTypes="AA">
                                      <p:cBhvr>
                                        <p:cTn id="70" dur="1000" fill="hold"/>
                                        <p:tgtEl>
                                          <p:spTgt spid="160"/>
                                        </p:tgtEl>
                                        <p:attrNameLst>
                                          <p:attrName>ppt_x</p:attrName>
                                          <p:attrName>ppt_y</p:attrName>
                                        </p:attrNameLst>
                                      </p:cBhvr>
                                      <p:rCtr x="-10920" y="-1597"/>
                                    </p:animMotion>
                                  </p:childTnLst>
                                </p:cTn>
                              </p:par>
                              <p:par>
                                <p:cTn id="71" presetID="35" presetClass="path" presetSubtype="0" accel="50000" decel="50000" fill="hold" grpId="0" nodeType="withEffect">
                                  <p:stCondLst>
                                    <p:cond delay="6400"/>
                                  </p:stCondLst>
                                  <p:childTnLst>
                                    <p:animMotion origin="layout" path="M 3.88889E-6 -2.96296E-6 L -0.29115 -0.03333 " pathEditMode="relative" rAng="0" ptsTypes="AA">
                                      <p:cBhvr>
                                        <p:cTn id="72" dur="1000" fill="hold"/>
                                        <p:tgtEl>
                                          <p:spTgt spid="157"/>
                                        </p:tgtEl>
                                        <p:attrNameLst>
                                          <p:attrName>ppt_x</p:attrName>
                                          <p:attrName>ppt_y</p:attrName>
                                        </p:attrNameLst>
                                      </p:cBhvr>
                                      <p:rCtr x="-14566" y="-1667"/>
                                    </p:animMotion>
                                  </p:childTnLst>
                                </p:cTn>
                              </p:par>
                              <p:par>
                                <p:cTn id="73" presetID="35" presetClass="path" presetSubtype="0" accel="50000" decel="50000" fill="hold" grpId="0" nodeType="withEffect">
                                  <p:stCondLst>
                                    <p:cond delay="6800"/>
                                  </p:stCondLst>
                                  <p:childTnLst>
                                    <p:animMotion origin="layout" path="M 3.88889E-6 -2.96296E-6 L -0.29063 -0.04236 " pathEditMode="relative" rAng="0" ptsTypes="AA">
                                      <p:cBhvr>
                                        <p:cTn id="74" dur="1000" fill="hold"/>
                                        <p:tgtEl>
                                          <p:spTgt spid="153"/>
                                        </p:tgtEl>
                                        <p:attrNameLst>
                                          <p:attrName>ppt_x</p:attrName>
                                          <p:attrName>ppt_y</p:attrName>
                                        </p:attrNameLst>
                                      </p:cBhvr>
                                      <p:rCtr x="-14531" y="-2130"/>
                                    </p:animMotion>
                                  </p:childTnLst>
                                </p:cTn>
                              </p:par>
                              <p:par>
                                <p:cTn id="75" presetID="35" presetClass="path" presetSubtype="0" accel="50000" decel="50000" fill="hold" grpId="0" nodeType="withEffect">
                                  <p:stCondLst>
                                    <p:cond delay="7200"/>
                                  </p:stCondLst>
                                  <p:childTnLst>
                                    <p:animMotion origin="layout" path="M -2.5E-6 -3.7037E-7 L -0.29028 0.06319 " pathEditMode="relative" rAng="0" ptsTypes="AA">
                                      <p:cBhvr>
                                        <p:cTn id="76" dur="1000" fill="hold"/>
                                        <p:tgtEl>
                                          <p:spTgt spid="169"/>
                                        </p:tgtEl>
                                        <p:attrNameLst>
                                          <p:attrName>ppt_x</p:attrName>
                                          <p:attrName>ppt_y</p:attrName>
                                        </p:attrNameLst>
                                      </p:cBhvr>
                                      <p:rCtr x="-14514" y="3148"/>
                                    </p:animMotion>
                                  </p:childTnLst>
                                </p:cTn>
                              </p:par>
                              <p:par>
                                <p:cTn id="77" presetID="35" presetClass="path" presetSubtype="0" accel="50000" decel="50000" fill="hold" grpId="0" nodeType="withEffect">
                                  <p:stCondLst>
                                    <p:cond delay="7600"/>
                                  </p:stCondLst>
                                  <p:childTnLst>
                                    <p:animMotion origin="layout" path="M -2.5E-6 -4.44444E-6 L -0.29062 0.0625 " pathEditMode="relative" rAng="0" ptsTypes="AA">
                                      <p:cBhvr>
                                        <p:cTn id="78" dur="1000" fill="hold"/>
                                        <p:tgtEl>
                                          <p:spTgt spid="166"/>
                                        </p:tgtEl>
                                        <p:attrNameLst>
                                          <p:attrName>ppt_x</p:attrName>
                                          <p:attrName>ppt_y</p:attrName>
                                        </p:attrNameLst>
                                      </p:cBhvr>
                                      <p:rCtr x="-14531" y="3125"/>
                                    </p:animMotion>
                                  </p:childTnLst>
                                </p:cTn>
                              </p:par>
                              <p:par>
                                <p:cTn id="79" presetID="35" presetClass="path" presetSubtype="0" accel="50000" decel="50000" fill="hold" grpId="0" nodeType="withEffect">
                                  <p:stCondLst>
                                    <p:cond delay="8000"/>
                                  </p:stCondLst>
                                  <p:childTnLst>
                                    <p:animMotion origin="layout" path="M -2.5E-6 1.11111E-6 L -0.21823 0.03264 " pathEditMode="relative" rAng="0" ptsTypes="AA">
                                      <p:cBhvr>
                                        <p:cTn id="80" dur="1000" fill="hold"/>
                                        <p:tgtEl>
                                          <p:spTgt spid="171"/>
                                        </p:tgtEl>
                                        <p:attrNameLst>
                                          <p:attrName>ppt_x</p:attrName>
                                          <p:attrName>ppt_y</p:attrName>
                                        </p:attrNameLst>
                                      </p:cBhvr>
                                      <p:rCtr x="-10920" y="1620"/>
                                    </p:animMotion>
                                  </p:childTnLst>
                                </p:cTn>
                              </p:par>
                              <p:par>
                                <p:cTn id="81" presetID="35" presetClass="path" presetSubtype="0" accel="50000" decel="50000" fill="hold" grpId="0" nodeType="withEffect">
                                  <p:stCondLst>
                                    <p:cond delay="8400"/>
                                  </p:stCondLst>
                                  <p:childTnLst>
                                    <p:animMotion origin="layout" path="M -5.55556E-7 -4.81481E-6 L -0.21927 -0.03333 " pathEditMode="relative" rAng="0" ptsTypes="AA">
                                      <p:cBhvr>
                                        <p:cTn id="82" dur="1000" fill="hold"/>
                                        <p:tgtEl>
                                          <p:spTgt spid="167"/>
                                        </p:tgtEl>
                                        <p:attrNameLst>
                                          <p:attrName>ppt_x</p:attrName>
                                          <p:attrName>ppt_y</p:attrName>
                                        </p:attrNameLst>
                                      </p:cBhvr>
                                      <p:rCtr x="-10972" y="-1667"/>
                                    </p:animMotion>
                                  </p:childTnLst>
                                </p:cTn>
                              </p:par>
                              <p:par>
                                <p:cTn id="83" presetID="63" presetClass="path" presetSubtype="0" accel="50000" decel="50000" fill="hold" grpId="0" nodeType="withEffect">
                                  <p:stCondLst>
                                    <p:cond delay="8400"/>
                                  </p:stCondLst>
                                  <p:childTnLst>
                                    <p:animMotion origin="layout" path="M 2.77778E-7 -1.11111E-6 L 0.26476 -1.11111E-6 " pathEditMode="relative" rAng="0" ptsTypes="AA">
                                      <p:cBhvr>
                                        <p:cTn id="84" dur="1000" fill="hold"/>
                                        <p:tgtEl>
                                          <p:spTgt spid="212"/>
                                        </p:tgtEl>
                                        <p:attrNameLst>
                                          <p:attrName>ppt_x</p:attrName>
                                          <p:attrName>ppt_y</p:attrName>
                                        </p:attrNameLst>
                                      </p:cBhvr>
                                      <p:rCtr x="13229" y="0"/>
                                    </p:animMotion>
                                  </p:childTnLst>
                                </p:cTn>
                              </p:par>
                              <p:par>
                                <p:cTn id="85" presetID="10" presetClass="exit" presetSubtype="0" fill="hold" grpId="0" nodeType="withEffect">
                                  <p:stCondLst>
                                    <p:cond delay="9200"/>
                                  </p:stCondLst>
                                  <p:childTnLst>
                                    <p:animEffect transition="out" filter="fade">
                                      <p:cBhvr>
                                        <p:cTn id="86" dur="1000"/>
                                        <p:tgtEl>
                                          <p:spTgt spid="138"/>
                                        </p:tgtEl>
                                      </p:cBhvr>
                                    </p:animEffect>
                                    <p:set>
                                      <p:cBhvr>
                                        <p:cTn id="87" dur="1" fill="hold">
                                          <p:stCondLst>
                                            <p:cond delay="999"/>
                                          </p:stCondLst>
                                        </p:cTn>
                                        <p:tgtEl>
                                          <p:spTgt spid="138"/>
                                        </p:tgtEl>
                                        <p:attrNameLst>
                                          <p:attrName>style.visibility</p:attrName>
                                        </p:attrNameLst>
                                      </p:cBhvr>
                                      <p:to>
                                        <p:strVal val="hidden"/>
                                      </p:to>
                                    </p:set>
                                  </p:childTnLst>
                                </p:cTn>
                              </p:par>
                              <p:par>
                                <p:cTn id="88" presetID="63" presetClass="path" presetSubtype="0" accel="50000" decel="50000" fill="hold" nodeType="withEffect">
                                  <p:stCondLst>
                                    <p:cond delay="8400"/>
                                  </p:stCondLst>
                                  <p:childTnLst>
                                    <p:animMotion origin="layout" path="M 2.22222E-6 -3.7037E-6 L 0.38923 -3.7037E-6 " pathEditMode="relative" rAng="0" ptsTypes="AA">
                                      <p:cBhvr>
                                        <p:cTn id="89" dur="1000" fill="hold"/>
                                        <p:tgtEl>
                                          <p:spTgt spid="2"/>
                                        </p:tgtEl>
                                        <p:attrNameLst>
                                          <p:attrName>ppt_x</p:attrName>
                                          <p:attrName>ppt_y</p:attrName>
                                        </p:attrNameLst>
                                      </p:cBhvr>
                                      <p:rCtr x="1946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212" grpId="0" animBg="1"/>
      <p:bldP spid="224" grpId="0" animBg="1"/>
      <p:bldP spid="3" grpId="0" animBg="1"/>
      <p:bldP spid="9" grpId="0" animBg="1"/>
      <p:bldP spid="10" grpId="0" animBg="1"/>
      <p:bldP spid="11" grpId="0" animBg="1"/>
      <p:bldP spid="12" grpId="0" animBg="1"/>
      <p:bldP spid="38" grpId="0" animBg="1"/>
      <p:bldP spid="58" grpId="0" animBg="1"/>
      <p:bldP spid="159804"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3" grpId="0" animBg="1"/>
      <p:bldP spid="168" grpId="0" animBg="1"/>
      <p:bldP spid="170" grpId="0" animBg="1"/>
      <p:bldP spid="44084" grpId="0" animBg="1"/>
      <p:bldP spid="166" grpId="0" animBg="1"/>
      <p:bldP spid="167" grpId="0" animBg="1"/>
      <p:bldP spid="169" grpId="0" animBg="1"/>
      <p:bldP spid="171" grpId="0" animBg="1"/>
      <p:bldP spid="181" grpId="0" animBg="1"/>
      <p:bldP spid="182" grpId="0" animBg="1"/>
      <p:bldP spid="17516" grpId="0" animBg="1"/>
      <p:bldP spid="18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4931" name="Group 11"/>
          <p:cNvGrpSpPr>
            <a:grpSpLocks/>
          </p:cNvGrpSpPr>
          <p:nvPr/>
        </p:nvGrpSpPr>
        <p:grpSpPr bwMode="auto">
          <a:xfrm>
            <a:off x="204788" y="2146300"/>
            <a:ext cx="5167312" cy="2143125"/>
            <a:chOff x="122" y="986"/>
            <a:chExt cx="3316" cy="1375"/>
          </a:xfrm>
        </p:grpSpPr>
        <p:pic>
          <p:nvPicPr>
            <p:cNvPr id="764932" name="Picture 90"/>
            <p:cNvPicPr>
              <a:picLocks noChangeAspect="1" noChangeArrowheads="1"/>
            </p:cNvPicPr>
            <p:nvPr/>
          </p:nvPicPr>
          <p:blipFill>
            <a:blip r:embed="rId2" cstate="email">
              <a:extLst>
                <a:ext uri="{28A0092B-C50C-407E-A947-70E740481C1C}">
                  <a14:useLocalDpi xmlns:a14="http://schemas.microsoft.com/office/drawing/2010/main"/>
                </a:ext>
              </a:extLst>
            </a:blip>
            <a:srcRect l="-424" t="-293"/>
            <a:stretch>
              <a:fillRect/>
            </a:stretch>
          </p:blipFill>
          <p:spPr bwMode="auto">
            <a:xfrm>
              <a:off x="122" y="986"/>
              <a:ext cx="3316" cy="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EAEAEA"/>
                  </a:solidFill>
                  <a:miter lim="800000"/>
                  <a:headEnd/>
                  <a:tailEnd/>
                </a14:hiddenLine>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grpSp>
          <p:nvGrpSpPr>
            <p:cNvPr id="764933" name="Group 5"/>
            <p:cNvGrpSpPr>
              <a:grpSpLocks/>
            </p:cNvGrpSpPr>
            <p:nvPr/>
          </p:nvGrpSpPr>
          <p:grpSpPr bwMode="auto">
            <a:xfrm>
              <a:off x="3152" y="1190"/>
              <a:ext cx="163" cy="157"/>
              <a:chOff x="-922487" y="2372367"/>
              <a:chExt cx="258455" cy="227652"/>
            </a:xfrm>
          </p:grpSpPr>
          <p:sp>
            <p:nvSpPr>
              <p:cNvPr id="764934" name="Oval 3"/>
              <p:cNvSpPr>
                <a:spLocks noChangeArrowheads="1"/>
              </p:cNvSpPr>
              <p:nvPr/>
            </p:nvSpPr>
            <p:spPr bwMode="auto">
              <a:xfrm>
                <a:off x="-910505" y="2396331"/>
                <a:ext cx="227625" cy="203688"/>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50000"/>
                  </a:spcBef>
                  <a:buClr>
                    <a:schemeClr val="tx1"/>
                  </a:buClr>
                </a:pPr>
                <a:endParaRPr lang="hu-HU" sz="900" b="1"/>
              </a:p>
            </p:txBody>
          </p:sp>
          <p:sp>
            <p:nvSpPr>
              <p:cNvPr id="5" name="TextBox 4"/>
              <p:cNvSpPr txBox="1"/>
              <p:nvPr/>
            </p:nvSpPr>
            <p:spPr>
              <a:xfrm>
                <a:off x="-922908" y="2371937"/>
                <a:ext cx="258453" cy="227437"/>
              </a:xfrm>
              <a:prstGeom prst="rect">
                <a:avLst/>
              </a:prstGeom>
              <a:noFill/>
            </p:spPr>
            <p:txBody>
              <a:bodyPr wrap="none">
                <a:spAutoFit/>
              </a:bodyPr>
              <a:lstStyle/>
              <a:p>
                <a:pPr>
                  <a:defRPr/>
                </a:pPr>
                <a:r>
                  <a:rPr lang="en-US" sz="1050" b="1" dirty="0">
                    <a:solidFill>
                      <a:schemeClr val="bg1"/>
                    </a:solidFill>
                    <a:latin typeface="Arial" charset="0"/>
                    <a:ea typeface="ＭＳ Ｐゴシック" charset="0"/>
                    <a:cs typeface="ＭＳ Ｐゴシック" charset="0"/>
                  </a:rPr>
                  <a:t>1</a:t>
                </a:r>
              </a:p>
            </p:txBody>
          </p:sp>
        </p:grpSp>
      </p:grpSp>
      <p:pic>
        <p:nvPicPr>
          <p:cNvPr id="764936" name="Picture 17" descr="Expert_Integrated_Systems_PPT_MasterGraphics_0209-breaker-blue"/>
          <p:cNvPicPr>
            <a:picLocks noChangeAspect="1" noChangeArrowheads="1"/>
          </p:cNvPicPr>
          <p:nvPr/>
        </p:nvPicPr>
        <p:blipFill>
          <a:blip r:embed="rId3" cstate="email">
            <a:extLst>
              <a:ext uri="{28A0092B-C50C-407E-A947-70E740481C1C}">
                <a14:useLocalDpi xmlns:a14="http://schemas.microsoft.com/office/drawing/2010/main"/>
              </a:ext>
            </a:extLst>
          </a:blip>
          <a:srcRect r="-11" b="8"/>
          <a:stretch>
            <a:fillRect/>
          </a:stretch>
        </p:blipFill>
        <p:spPr bwMode="auto">
          <a:xfrm>
            <a:off x="5494338" y="1962150"/>
            <a:ext cx="34036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36" name="TextBox 11"/>
          <p:cNvSpPr txBox="1">
            <a:spLocks noChangeArrowheads="1"/>
          </p:cNvSpPr>
          <p:nvPr/>
        </p:nvSpPr>
        <p:spPr bwMode="auto">
          <a:xfrm>
            <a:off x="5718175" y="2498725"/>
            <a:ext cx="3246438" cy="146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algn="ctr" rotWithShape="0">
                    <a:schemeClr val="folHlink">
                      <a:alpha val="74997"/>
                    </a:schemeClr>
                  </a:outerShdw>
                </a:effectLst>
              </a14:hiddenEffects>
            </a:ext>
          </a:extLst>
        </p:spPr>
        <p:txBody>
          <a:bodyPr lIns="0" tIns="0" rIns="0" bIns="0">
            <a:spAutoFit/>
          </a:bodyPr>
          <a:lstStyle>
            <a:lvl1pPr marL="225425" indent="-225425"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eaLnBrk="1" hangingPunct="1">
              <a:buFontTx/>
              <a:buAutoNum type="arabicPeriod"/>
              <a:defRPr/>
            </a:pPr>
            <a:r>
              <a:rPr lang="nl-NL" altLang="zh-TW" sz="1600" b="1" smtClean="0">
                <a:solidFill>
                  <a:schemeClr val="bg1"/>
                </a:solidFill>
                <a:ea typeface="PMingLiU" charset="0"/>
                <a:cs typeface="Arial" charset="0"/>
              </a:rPr>
              <a:t>Technology factors</a:t>
            </a:r>
          </a:p>
          <a:p>
            <a:pPr eaLnBrk="1" hangingPunct="1">
              <a:buFontTx/>
              <a:buAutoNum type="arabicPeriod"/>
              <a:defRPr/>
            </a:pPr>
            <a:r>
              <a:rPr lang="nl-NL" altLang="zh-TW" sz="1600" smtClean="0">
                <a:solidFill>
                  <a:schemeClr val="bg1"/>
                </a:solidFill>
                <a:ea typeface="PMingLiU" charset="0"/>
                <a:cs typeface="Arial" charset="0"/>
              </a:rPr>
              <a:t>People skills</a:t>
            </a:r>
          </a:p>
          <a:p>
            <a:pPr eaLnBrk="1" hangingPunct="1">
              <a:buFontTx/>
              <a:buAutoNum type="arabicPeriod"/>
              <a:defRPr/>
            </a:pPr>
            <a:r>
              <a:rPr lang="nl-NL" altLang="zh-TW" sz="1600" smtClean="0">
                <a:solidFill>
                  <a:schemeClr val="bg1"/>
                </a:solidFill>
                <a:ea typeface="PMingLiU" charset="0"/>
                <a:cs typeface="Arial" charset="0"/>
              </a:rPr>
              <a:t>Market factors</a:t>
            </a:r>
          </a:p>
          <a:p>
            <a:pPr eaLnBrk="1" hangingPunct="1">
              <a:buFontTx/>
              <a:buAutoNum type="arabicPeriod"/>
              <a:defRPr/>
            </a:pPr>
            <a:r>
              <a:rPr lang="nl-NL" altLang="zh-TW" sz="1600" smtClean="0">
                <a:solidFill>
                  <a:schemeClr val="bg1"/>
                </a:solidFill>
                <a:ea typeface="PMingLiU" charset="0"/>
                <a:cs typeface="Arial" charset="0"/>
              </a:rPr>
              <a:t>Macro-economic factors</a:t>
            </a:r>
          </a:p>
          <a:p>
            <a:pPr eaLnBrk="1" hangingPunct="1">
              <a:buFontTx/>
              <a:buAutoNum type="arabicPeriod"/>
              <a:defRPr/>
            </a:pPr>
            <a:r>
              <a:rPr lang="nl-NL" altLang="zh-TW" sz="1600" smtClean="0">
                <a:solidFill>
                  <a:schemeClr val="bg1"/>
                </a:solidFill>
                <a:ea typeface="PMingLiU" charset="0"/>
                <a:cs typeface="Arial" charset="0"/>
              </a:rPr>
              <a:t>Regulatory concerns</a:t>
            </a:r>
          </a:p>
          <a:p>
            <a:pPr eaLnBrk="1" hangingPunct="1">
              <a:buFontTx/>
              <a:buAutoNum type="arabicPeriod"/>
              <a:defRPr/>
            </a:pPr>
            <a:r>
              <a:rPr lang="nl-NL" altLang="zh-TW" sz="1600" smtClean="0">
                <a:solidFill>
                  <a:schemeClr val="bg1"/>
                </a:solidFill>
                <a:ea typeface="PMingLiU" charset="0"/>
                <a:cs typeface="Arial" charset="0"/>
              </a:rPr>
              <a:t>Globalization</a:t>
            </a:r>
            <a:endParaRPr lang="en-US" altLang="zh-TW" sz="1600" smtClean="0">
              <a:solidFill>
                <a:schemeClr val="bg1"/>
              </a:solidFill>
              <a:ea typeface="PMingLiU" charset="0"/>
              <a:cs typeface="Arial" charset="0"/>
            </a:endParaRPr>
          </a:p>
        </p:txBody>
      </p:sp>
      <p:sp>
        <p:nvSpPr>
          <p:cNvPr id="764938" name="Text Box 91"/>
          <p:cNvSpPr txBox="1">
            <a:spLocks noChangeArrowheads="1"/>
          </p:cNvSpPr>
          <p:nvPr/>
        </p:nvSpPr>
        <p:spPr bwMode="auto">
          <a:xfrm>
            <a:off x="5570538" y="2028825"/>
            <a:ext cx="3325812" cy="244475"/>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sz="1600" b="1">
                <a:solidFill>
                  <a:schemeClr val="bg1"/>
                </a:solidFill>
              </a:rPr>
              <a:t>Factors impacting organizations:</a:t>
            </a:r>
          </a:p>
        </p:txBody>
      </p:sp>
      <p:sp>
        <p:nvSpPr>
          <p:cNvPr id="764939" name="Rectangle 130"/>
          <p:cNvSpPr>
            <a:spLocks noChangeArrowheads="1"/>
          </p:cNvSpPr>
          <p:nvPr/>
        </p:nvSpPr>
        <p:spPr bwMode="auto">
          <a:xfrm>
            <a:off x="6559550" y="4041775"/>
            <a:ext cx="21812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eaLnBrk="0" hangingPunct="0">
              <a:lnSpc>
                <a:spcPct val="90000"/>
              </a:lnSpc>
            </a:pPr>
            <a:r>
              <a:rPr lang="en-US" altLang="zh-TW" sz="1000">
                <a:solidFill>
                  <a:schemeClr val="bg1"/>
                </a:solidFill>
              </a:rPr>
              <a:t>Source: IBM CEO Study 2012</a:t>
            </a:r>
            <a:r>
              <a:rPr lang="en-US" altLang="zh-TW" sz="1200">
                <a:solidFill>
                  <a:schemeClr val="bg1"/>
                </a:solidFill>
              </a:rPr>
              <a:t> </a:t>
            </a:r>
          </a:p>
        </p:txBody>
      </p:sp>
      <p:sp>
        <p:nvSpPr>
          <p:cNvPr id="764941" name="Rectangle 13"/>
          <p:cNvSpPr>
            <a:spLocks noGrp="1" noChangeArrowheads="1"/>
          </p:cNvSpPr>
          <p:nvPr>
            <p:ph type="title"/>
          </p:nvPr>
        </p:nvSpPr>
        <p:spPr>
          <a:xfrm>
            <a:off x="255588" y="593725"/>
            <a:ext cx="8888412" cy="769441"/>
          </a:xfrm>
        </p:spPr>
        <p:txBody>
          <a:bodyPr/>
          <a:lstStyle/>
          <a:p>
            <a:r>
              <a:rPr lang="en-US" dirty="0"/>
              <a:t>71% of CEOs identify technology as the most important external force impacting their organizations</a:t>
            </a:r>
            <a:endParaRPr lang="en-US" dirty="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71"/>
          <p:cNvSpPr>
            <a:spLocks noChangeArrowheads="1"/>
          </p:cNvSpPr>
          <p:nvPr/>
        </p:nvSpPr>
        <p:spPr bwMode="auto">
          <a:xfrm>
            <a:off x="3019425" y="1309688"/>
            <a:ext cx="3108325" cy="876300"/>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 Management</a:t>
            </a:r>
          </a:p>
        </p:txBody>
      </p:sp>
      <p:pic>
        <p:nvPicPr>
          <p:cNvPr id="904195" name="Picture 6" descr="SharperClou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950" y="960438"/>
            <a:ext cx="2427288"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a:spLocks noChangeArrowheads="1"/>
          </p:cNvSpPr>
          <p:nvPr/>
        </p:nvSpPr>
        <p:spPr bwMode="auto">
          <a:xfrm>
            <a:off x="0" y="954088"/>
            <a:ext cx="2752725" cy="2074862"/>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02" tIns="45701" rIns="91402" bIns="45701"/>
          <a:lstStyle/>
          <a:p>
            <a:pPr marL="171450" indent="-171450" algn="ctr"/>
            <a:endParaRPr lang="hu-HU" sz="1000"/>
          </a:p>
        </p:txBody>
      </p:sp>
      <p:pic>
        <p:nvPicPr>
          <p:cNvPr id="904197" name="Picture 52" descr="PureFlex_Box"/>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5313" y="1465263"/>
            <a:ext cx="190182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4198" name="Picture 6" descr="http://i.crn.com/slideshows/2012/hp_cloud/mccartney_2.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72250" y="1452563"/>
            <a:ext cx="2143125" cy="513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4199" name="Rounded Rectangle 14"/>
          <p:cNvSpPr>
            <a:spLocks noChangeArrowheads="1"/>
          </p:cNvSpPr>
          <p:nvPr/>
        </p:nvSpPr>
        <p:spPr bwMode="auto">
          <a:xfrm>
            <a:off x="6831013" y="4005263"/>
            <a:ext cx="1006475" cy="198437"/>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HP Networking</a:t>
            </a:r>
          </a:p>
        </p:txBody>
      </p:sp>
      <p:sp>
        <p:nvSpPr>
          <p:cNvPr id="904200" name="Rounded Rectangle 14"/>
          <p:cNvSpPr>
            <a:spLocks noChangeArrowheads="1"/>
          </p:cNvSpPr>
          <p:nvPr/>
        </p:nvSpPr>
        <p:spPr bwMode="auto">
          <a:xfrm>
            <a:off x="6831013" y="3784600"/>
            <a:ext cx="1006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HP Itanium</a:t>
            </a:r>
          </a:p>
        </p:txBody>
      </p:sp>
      <p:grpSp>
        <p:nvGrpSpPr>
          <p:cNvPr id="2" name="Group 140"/>
          <p:cNvGrpSpPr>
            <a:grpSpLocks/>
          </p:cNvGrpSpPr>
          <p:nvPr/>
        </p:nvGrpSpPr>
        <p:grpSpPr bwMode="auto">
          <a:xfrm>
            <a:off x="-1527175" y="1350963"/>
            <a:ext cx="1047750" cy="833437"/>
            <a:chOff x="2019299" y="1433510"/>
            <a:chExt cx="1047793" cy="624729"/>
          </a:xfrm>
        </p:grpSpPr>
        <p:grpSp>
          <p:nvGrpSpPr>
            <p:cNvPr id="904202" name="Group 109"/>
            <p:cNvGrpSpPr>
              <a:grpSpLocks/>
            </p:cNvGrpSpPr>
            <p:nvPr/>
          </p:nvGrpSpPr>
          <p:grpSpPr bwMode="auto">
            <a:xfrm>
              <a:off x="2871809" y="1660937"/>
              <a:ext cx="195283" cy="397302"/>
              <a:chOff x="2290763" y="1628775"/>
              <a:chExt cx="138112" cy="280988"/>
            </a:xfrm>
          </p:grpSpPr>
          <p:sp>
            <p:nvSpPr>
              <p:cNvPr id="904203" name="Rounded Rectangle 174"/>
              <p:cNvSpPr>
                <a:spLocks noChangeArrowheads="1"/>
              </p:cNvSpPr>
              <p:nvPr/>
            </p:nvSpPr>
            <p:spPr bwMode="auto">
              <a:xfrm>
                <a:off x="2290771" y="1628290"/>
                <a:ext cx="138104" cy="281473"/>
              </a:xfrm>
              <a:prstGeom prst="roundRect">
                <a:avLst>
                  <a:gd name="adj" fmla="val 16667"/>
                </a:avLst>
              </a:prstGeom>
              <a:noFill/>
              <a:ln w="25400">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91402" tIns="45701" rIns="91402" bIns="45701" anchor="ctr"/>
              <a:lstStyle/>
              <a:p>
                <a:pPr algn="ctr"/>
                <a:endParaRPr lang="hu-HU" sz="1000">
                  <a:solidFill>
                    <a:srgbClr val="FFFFFF"/>
                  </a:solidFill>
                </a:endParaRPr>
              </a:p>
            </p:txBody>
          </p:sp>
          <p:sp>
            <p:nvSpPr>
              <p:cNvPr id="904204" name="Rounded Rectangle 182"/>
              <p:cNvSpPr>
                <a:spLocks noChangeArrowheads="1"/>
              </p:cNvSpPr>
              <p:nvPr/>
            </p:nvSpPr>
            <p:spPr bwMode="auto">
              <a:xfrm>
                <a:off x="2290771" y="1837993"/>
                <a:ext cx="138104" cy="52706"/>
              </a:xfrm>
              <a:prstGeom prst="roundRect">
                <a:avLst>
                  <a:gd name="adj" fmla="val 16667"/>
                </a:avLst>
              </a:prstGeom>
              <a:solidFill>
                <a:srgbClr val="0070C0"/>
              </a:solidFill>
              <a:ln w="25400">
                <a:solidFill>
                  <a:srgbClr val="0070C0"/>
                </a:solidFill>
                <a:round/>
                <a:headEnd/>
                <a:tailEnd/>
              </a:ln>
            </p:spPr>
            <p:txBody>
              <a:bodyPr lIns="91402" tIns="45701" rIns="91402" bIns="45701" anchor="ctr"/>
              <a:lstStyle/>
              <a:p>
                <a:pPr algn="ctr"/>
                <a:endParaRPr lang="hu-HU" sz="1000">
                  <a:solidFill>
                    <a:srgbClr val="FFFFFF"/>
                  </a:solidFill>
                </a:endParaRPr>
              </a:p>
            </p:txBody>
          </p:sp>
          <p:sp>
            <p:nvSpPr>
              <p:cNvPr id="904205" name="Oval 184"/>
              <p:cNvSpPr>
                <a:spLocks noChangeArrowheads="1"/>
              </p:cNvSpPr>
              <p:nvPr/>
            </p:nvSpPr>
            <p:spPr bwMode="auto">
              <a:xfrm>
                <a:off x="2337929" y="1853693"/>
                <a:ext cx="46035" cy="45978"/>
              </a:xfrm>
              <a:prstGeom prst="ellipse">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91402" tIns="45701" rIns="91402" bIns="45701" anchor="ctr"/>
              <a:lstStyle/>
              <a:p>
                <a:pPr algn="ctr"/>
                <a:endParaRPr lang="hu-HU" sz="1000">
                  <a:solidFill>
                    <a:srgbClr val="FFFFFF"/>
                  </a:solidFill>
                </a:endParaRPr>
              </a:p>
            </p:txBody>
          </p:sp>
          <p:sp>
            <p:nvSpPr>
              <p:cNvPr id="904206" name="Oval 192"/>
              <p:cNvSpPr>
                <a:spLocks noChangeAspect="1"/>
              </p:cNvSpPr>
              <p:nvPr/>
            </p:nvSpPr>
            <p:spPr bwMode="auto">
              <a:xfrm>
                <a:off x="2405296" y="1844721"/>
                <a:ext cx="22456" cy="23550"/>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sp>
            <p:nvSpPr>
              <p:cNvPr id="904207" name="Oval 193"/>
              <p:cNvSpPr>
                <a:spLocks noChangeAspect="1"/>
              </p:cNvSpPr>
              <p:nvPr/>
            </p:nvSpPr>
            <p:spPr bwMode="auto">
              <a:xfrm>
                <a:off x="2295263" y="1844721"/>
                <a:ext cx="22456" cy="23550"/>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sp>
            <p:nvSpPr>
              <p:cNvPr id="904208" name="Oval 194"/>
              <p:cNvSpPr>
                <a:spLocks noChangeAspect="1"/>
              </p:cNvSpPr>
              <p:nvPr/>
            </p:nvSpPr>
            <p:spPr bwMode="auto">
              <a:xfrm>
                <a:off x="2408665" y="1882849"/>
                <a:ext cx="16841" cy="16821"/>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sp>
            <p:nvSpPr>
              <p:cNvPr id="904209" name="Oval 195"/>
              <p:cNvSpPr>
                <a:spLocks noChangeAspect="1"/>
              </p:cNvSpPr>
              <p:nvPr/>
            </p:nvSpPr>
            <p:spPr bwMode="auto">
              <a:xfrm>
                <a:off x="2298631" y="1882849"/>
                <a:ext cx="17965" cy="16821"/>
              </a:xfrm>
              <a:prstGeom prst="ellipse">
                <a:avLst/>
              </a:pr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lIns="91402" tIns="45701" rIns="91402" bIns="45701" anchor="ctr"/>
              <a:lstStyle/>
              <a:p>
                <a:pPr algn="ctr"/>
                <a:endParaRPr lang="hu-HU" sz="1000">
                  <a:solidFill>
                    <a:srgbClr val="FFFFFF"/>
                  </a:solidFill>
                </a:endParaRPr>
              </a:p>
            </p:txBody>
          </p:sp>
        </p:grpSp>
        <p:cxnSp>
          <p:nvCxnSpPr>
            <p:cNvPr id="904210" name="Straight Connector 142"/>
            <p:cNvCxnSpPr>
              <a:cxnSpLocks noChangeShapeType="1"/>
            </p:cNvCxnSpPr>
            <p:nvPr/>
          </p:nvCxnSpPr>
          <p:spPr bwMode="auto">
            <a:xfrm flipH="1">
              <a:off x="2019299" y="1847850"/>
              <a:ext cx="859536"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cxnSp>
        <p:grpSp>
          <p:nvGrpSpPr>
            <p:cNvPr id="904211" name="Group 200"/>
            <p:cNvGrpSpPr>
              <a:grpSpLocks/>
            </p:cNvGrpSpPr>
            <p:nvPr/>
          </p:nvGrpSpPr>
          <p:grpSpPr bwMode="auto">
            <a:xfrm>
              <a:off x="2643196" y="1433510"/>
              <a:ext cx="314323" cy="371475"/>
              <a:chOff x="2690813" y="95250"/>
              <a:chExt cx="314323" cy="371475"/>
            </a:xfrm>
          </p:grpSpPr>
          <p:pic>
            <p:nvPicPr>
              <p:cNvPr id="904212" name="Picture 11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690813" y="95250"/>
                <a:ext cx="2952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4213" name="Picture 11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733674" y="122903"/>
                <a:ext cx="261937" cy="32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4214" name="Picture 1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71775" y="152400"/>
                <a:ext cx="227134"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4215" name="Picture 1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09875" y="178209"/>
                <a:ext cx="195261" cy="24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4216" name="Picture 1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43213" y="209550"/>
                <a:ext cx="155207" cy="19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12" name="Rounded Rectangle 211"/>
          <p:cNvSpPr>
            <a:spLocks noChangeArrowheads="1"/>
          </p:cNvSpPr>
          <p:nvPr/>
        </p:nvSpPr>
        <p:spPr bwMode="auto">
          <a:xfrm>
            <a:off x="-1855788" y="1511300"/>
            <a:ext cx="1458913" cy="731838"/>
          </a:xfrm>
          <a:prstGeom prst="roundRect">
            <a:avLst>
              <a:gd name="adj" fmla="val 16667"/>
            </a:avLst>
          </a:prstGeom>
          <a:solidFill>
            <a:srgbClr val="00B0F0"/>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wrap="none" lIns="0" tIns="0" rIns="0" bIns="0"/>
          <a:lstStyle/>
          <a:p>
            <a:pPr algn="ctr"/>
            <a:r>
              <a:rPr lang="en-US" sz="1000" b="1">
                <a:solidFill>
                  <a:srgbClr val="FFFFFF"/>
                </a:solidFill>
              </a:rPr>
              <a:t>Flex System Manager</a:t>
            </a:r>
          </a:p>
        </p:txBody>
      </p:sp>
      <p:sp>
        <p:nvSpPr>
          <p:cNvPr id="224" name="Rounded Rectangle 223"/>
          <p:cNvSpPr>
            <a:spLocks noChangeArrowheads="1"/>
          </p:cNvSpPr>
          <p:nvPr/>
        </p:nvSpPr>
        <p:spPr bwMode="auto">
          <a:xfrm>
            <a:off x="9642475" y="3036888"/>
            <a:ext cx="1460500" cy="733425"/>
          </a:xfrm>
          <a:prstGeom prst="roundRect">
            <a:avLst>
              <a:gd name="adj" fmla="val 16667"/>
            </a:avLst>
          </a:prstGeom>
          <a:solidFill>
            <a:srgbClr val="00B0F0"/>
          </a:solidFill>
          <a:ln>
            <a:noFill/>
          </a:ln>
          <a:effectLst>
            <a:outerShdw blurRad="63500" sx="102000" sy="102000" algn="ctr" rotWithShape="0">
              <a:srgbClr val="000000">
                <a:alpha val="39999"/>
              </a:srgbClr>
            </a:outerShdw>
          </a:effectLst>
          <a:extLst>
            <a:ext uri="{91240B29-F687-4F45-9708-019B960494DF}">
              <a14:hiddenLine xmlns:a14="http://schemas.microsoft.com/office/drawing/2010/main" w="25400">
                <a:solidFill>
                  <a:srgbClr val="000000"/>
                </a:solidFill>
                <a:round/>
                <a:headEnd/>
                <a:tailEnd/>
              </a14:hiddenLine>
            </a:ext>
          </a:extLst>
        </p:spPr>
        <p:txBody>
          <a:bodyPr wrap="none" lIns="0" tIns="0" rIns="0" bIns="0"/>
          <a:lstStyle/>
          <a:p>
            <a:pPr algn="ctr"/>
            <a:r>
              <a:rPr lang="en-US" sz="1000" b="1">
                <a:solidFill>
                  <a:srgbClr val="FFFFFF"/>
                </a:solidFill>
              </a:rPr>
              <a:t>Insight Manager</a:t>
            </a:r>
          </a:p>
        </p:txBody>
      </p:sp>
      <p:sp>
        <p:nvSpPr>
          <p:cNvPr id="176" name="Rounded Rectangle 10"/>
          <p:cNvSpPr>
            <a:spLocks noChangeArrowheads="1"/>
          </p:cNvSpPr>
          <p:nvPr/>
        </p:nvSpPr>
        <p:spPr bwMode="auto">
          <a:xfrm>
            <a:off x="3302000" y="13192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Compute</a:t>
            </a:r>
          </a:p>
        </p:txBody>
      </p:sp>
      <p:sp>
        <p:nvSpPr>
          <p:cNvPr id="904220" name="Rectangle 73"/>
          <p:cNvSpPr>
            <a:spLocks noChangeArrowheads="1"/>
          </p:cNvSpPr>
          <p:nvPr/>
        </p:nvSpPr>
        <p:spPr bwMode="auto">
          <a:xfrm>
            <a:off x="3038475" y="5678488"/>
            <a:ext cx="3098800" cy="879475"/>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Virtualization</a:t>
            </a:r>
          </a:p>
        </p:txBody>
      </p:sp>
      <p:sp>
        <p:nvSpPr>
          <p:cNvPr id="904221" name="Rectangle 73"/>
          <p:cNvSpPr>
            <a:spLocks noChangeArrowheads="1"/>
          </p:cNvSpPr>
          <p:nvPr/>
        </p:nvSpPr>
        <p:spPr bwMode="auto">
          <a:xfrm>
            <a:off x="3038475" y="4764088"/>
            <a:ext cx="3098800" cy="879475"/>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OS</a:t>
            </a:r>
          </a:p>
        </p:txBody>
      </p:sp>
      <p:sp>
        <p:nvSpPr>
          <p:cNvPr id="904222" name="Rectangle 73"/>
          <p:cNvSpPr>
            <a:spLocks noChangeArrowheads="1"/>
          </p:cNvSpPr>
          <p:nvPr/>
        </p:nvSpPr>
        <p:spPr bwMode="auto">
          <a:xfrm>
            <a:off x="3024188" y="3859213"/>
            <a:ext cx="3098800" cy="877887"/>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Network</a:t>
            </a:r>
          </a:p>
        </p:txBody>
      </p:sp>
      <p:sp>
        <p:nvSpPr>
          <p:cNvPr id="904223" name="Rectangle 71"/>
          <p:cNvSpPr>
            <a:spLocks noChangeArrowheads="1"/>
          </p:cNvSpPr>
          <p:nvPr/>
        </p:nvSpPr>
        <p:spPr bwMode="auto">
          <a:xfrm>
            <a:off x="3013075" y="2211388"/>
            <a:ext cx="3124200" cy="722312"/>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Compute</a:t>
            </a:r>
          </a:p>
        </p:txBody>
      </p:sp>
      <p:sp>
        <p:nvSpPr>
          <p:cNvPr id="904224" name="Rectangle 72"/>
          <p:cNvSpPr>
            <a:spLocks noChangeArrowheads="1"/>
          </p:cNvSpPr>
          <p:nvPr/>
        </p:nvSpPr>
        <p:spPr bwMode="auto">
          <a:xfrm>
            <a:off x="3019425" y="2959100"/>
            <a:ext cx="3111500" cy="869950"/>
          </a:xfrm>
          <a:prstGeom prst="rect">
            <a:avLst/>
          </a:prstGeom>
          <a:gradFill rotWithShape="1">
            <a:gsLst>
              <a:gs pos="0">
                <a:srgbClr val="FFFFFF"/>
              </a:gs>
              <a:gs pos="50000">
                <a:srgbClr val="DDDDDD"/>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1402" tIns="45701" rIns="91402" bIns="45701"/>
          <a:lstStyle/>
          <a:p>
            <a:pPr algn="ctr"/>
            <a:r>
              <a:rPr lang="en-US" sz="1200" b="1">
                <a:solidFill>
                  <a:srgbClr val="000000"/>
                </a:solidFill>
              </a:rPr>
              <a:t>Storage</a:t>
            </a:r>
          </a:p>
        </p:txBody>
      </p:sp>
      <p:sp>
        <p:nvSpPr>
          <p:cNvPr id="41060" name="Rounded Rectangle 2"/>
          <p:cNvSpPr>
            <a:spLocks noChangeArrowheads="1"/>
          </p:cNvSpPr>
          <p:nvPr/>
        </p:nvSpPr>
        <p:spPr bwMode="auto">
          <a:xfrm>
            <a:off x="3295650" y="234473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x86</a:t>
            </a:r>
          </a:p>
        </p:txBody>
      </p:sp>
      <p:sp>
        <p:nvSpPr>
          <p:cNvPr id="41061" name="Rounded Rectangle 8"/>
          <p:cNvSpPr>
            <a:spLocks noChangeArrowheads="1"/>
          </p:cNvSpPr>
          <p:nvPr/>
        </p:nvSpPr>
        <p:spPr bwMode="auto">
          <a:xfrm>
            <a:off x="3295650" y="29702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62" name="Rounded Rectangle 9"/>
          <p:cNvSpPr>
            <a:spLocks noChangeArrowheads="1"/>
          </p:cNvSpPr>
          <p:nvPr/>
        </p:nvSpPr>
        <p:spPr bwMode="auto">
          <a:xfrm>
            <a:off x="3295650" y="36306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HP</a:t>
            </a:r>
          </a:p>
        </p:txBody>
      </p:sp>
      <p:sp>
        <p:nvSpPr>
          <p:cNvPr id="41063" name="Rounded Rectangle 10"/>
          <p:cNvSpPr>
            <a:spLocks noChangeArrowheads="1"/>
          </p:cNvSpPr>
          <p:nvPr/>
        </p:nvSpPr>
        <p:spPr bwMode="auto">
          <a:xfrm>
            <a:off x="3295650" y="3189288"/>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EMC</a:t>
            </a:r>
          </a:p>
        </p:txBody>
      </p:sp>
      <p:sp>
        <p:nvSpPr>
          <p:cNvPr id="41064" name="Rounded Rectangle 11"/>
          <p:cNvSpPr>
            <a:spLocks noChangeArrowheads="1"/>
          </p:cNvSpPr>
          <p:nvPr/>
        </p:nvSpPr>
        <p:spPr bwMode="auto">
          <a:xfrm>
            <a:off x="3295650" y="34083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NetApp</a:t>
            </a:r>
          </a:p>
        </p:txBody>
      </p:sp>
      <p:sp>
        <p:nvSpPr>
          <p:cNvPr id="41065" name="Rounded Rectangle 12"/>
          <p:cNvSpPr>
            <a:spLocks noChangeArrowheads="1"/>
          </p:cNvSpPr>
          <p:nvPr/>
        </p:nvSpPr>
        <p:spPr bwMode="auto">
          <a:xfrm>
            <a:off x="3295650" y="3865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66" name="Rounded Rectangle 14"/>
          <p:cNvSpPr>
            <a:spLocks noChangeArrowheads="1"/>
          </p:cNvSpPr>
          <p:nvPr/>
        </p:nvSpPr>
        <p:spPr bwMode="auto">
          <a:xfrm>
            <a:off x="3295650" y="40894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Juniper</a:t>
            </a:r>
          </a:p>
        </p:txBody>
      </p:sp>
      <p:sp>
        <p:nvSpPr>
          <p:cNvPr id="41067" name="Rounded Rectangle 15"/>
          <p:cNvSpPr>
            <a:spLocks noChangeArrowheads="1"/>
          </p:cNvSpPr>
          <p:nvPr/>
        </p:nvSpPr>
        <p:spPr bwMode="auto">
          <a:xfrm>
            <a:off x="3295650" y="476726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Windows</a:t>
            </a:r>
          </a:p>
        </p:txBody>
      </p:sp>
      <p:sp>
        <p:nvSpPr>
          <p:cNvPr id="41068" name="Rounded Rectangle 16"/>
          <p:cNvSpPr>
            <a:spLocks noChangeArrowheads="1"/>
          </p:cNvSpPr>
          <p:nvPr/>
        </p:nvSpPr>
        <p:spPr bwMode="auto">
          <a:xfrm>
            <a:off x="3295650" y="5897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Hyper-V </a:t>
            </a:r>
          </a:p>
        </p:txBody>
      </p:sp>
      <p:sp>
        <p:nvSpPr>
          <p:cNvPr id="41069" name="Rounded Rectangle 17"/>
          <p:cNvSpPr>
            <a:spLocks noChangeArrowheads="1"/>
          </p:cNvSpPr>
          <p:nvPr/>
        </p:nvSpPr>
        <p:spPr bwMode="auto">
          <a:xfrm>
            <a:off x="3295650" y="61198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KVM</a:t>
            </a:r>
          </a:p>
        </p:txBody>
      </p:sp>
      <p:sp>
        <p:nvSpPr>
          <p:cNvPr id="41070" name="Rounded Rectangle 18"/>
          <p:cNvSpPr>
            <a:spLocks noChangeArrowheads="1"/>
          </p:cNvSpPr>
          <p:nvPr/>
        </p:nvSpPr>
        <p:spPr bwMode="auto">
          <a:xfrm>
            <a:off x="3295650" y="56753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PowerVM</a:t>
            </a:r>
          </a:p>
        </p:txBody>
      </p:sp>
      <p:sp>
        <p:nvSpPr>
          <p:cNvPr id="41071" name="Rounded Rectangle 19"/>
          <p:cNvSpPr>
            <a:spLocks noChangeArrowheads="1"/>
          </p:cNvSpPr>
          <p:nvPr/>
        </p:nvSpPr>
        <p:spPr bwMode="auto">
          <a:xfrm>
            <a:off x="3295650" y="4997450"/>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AIX</a:t>
            </a:r>
          </a:p>
        </p:txBody>
      </p:sp>
      <p:sp>
        <p:nvSpPr>
          <p:cNvPr id="41072" name="Rounded Rectangle 20"/>
          <p:cNvSpPr>
            <a:spLocks noChangeArrowheads="1"/>
          </p:cNvSpPr>
          <p:nvPr/>
        </p:nvSpPr>
        <p:spPr bwMode="auto">
          <a:xfrm>
            <a:off x="3295650" y="54467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Linux</a:t>
            </a:r>
          </a:p>
        </p:txBody>
      </p:sp>
      <p:sp>
        <p:nvSpPr>
          <p:cNvPr id="41073" name="Rounded Rectangle 21"/>
          <p:cNvSpPr>
            <a:spLocks noChangeArrowheads="1"/>
          </p:cNvSpPr>
          <p:nvPr/>
        </p:nvSpPr>
        <p:spPr bwMode="auto">
          <a:xfrm>
            <a:off x="3295650" y="52212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 i</a:t>
            </a:r>
          </a:p>
        </p:txBody>
      </p:sp>
      <p:sp>
        <p:nvSpPr>
          <p:cNvPr id="41074" name="Rounded Rectangle 22"/>
          <p:cNvSpPr>
            <a:spLocks noChangeArrowheads="1"/>
          </p:cNvSpPr>
          <p:nvPr/>
        </p:nvSpPr>
        <p:spPr bwMode="auto">
          <a:xfrm>
            <a:off x="3295650" y="63420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VMware</a:t>
            </a:r>
          </a:p>
        </p:txBody>
      </p:sp>
      <p:sp>
        <p:nvSpPr>
          <p:cNvPr id="41075" name="Rounded Rectangle 23"/>
          <p:cNvSpPr>
            <a:spLocks noChangeArrowheads="1"/>
          </p:cNvSpPr>
          <p:nvPr/>
        </p:nvSpPr>
        <p:spPr bwMode="auto">
          <a:xfrm>
            <a:off x="3295650" y="43068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Cisco</a:t>
            </a:r>
          </a:p>
        </p:txBody>
      </p:sp>
      <p:sp>
        <p:nvSpPr>
          <p:cNvPr id="41076" name="Rounded Rectangle 24"/>
          <p:cNvSpPr>
            <a:spLocks noChangeArrowheads="1"/>
          </p:cNvSpPr>
          <p:nvPr/>
        </p:nvSpPr>
        <p:spPr bwMode="auto">
          <a:xfrm>
            <a:off x="3295650" y="452755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Brocade</a:t>
            </a:r>
          </a:p>
        </p:txBody>
      </p:sp>
      <p:sp>
        <p:nvSpPr>
          <p:cNvPr id="41077" name="Rounded Rectangle 37"/>
          <p:cNvSpPr>
            <a:spLocks noChangeArrowheads="1"/>
          </p:cNvSpPr>
          <p:nvPr/>
        </p:nvSpPr>
        <p:spPr bwMode="auto">
          <a:xfrm>
            <a:off x="3295650" y="2597150"/>
            <a:ext cx="627063"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a:t>
            </a:r>
          </a:p>
        </p:txBody>
      </p:sp>
      <p:sp>
        <p:nvSpPr>
          <p:cNvPr id="41042" name="Rounded Rectangle 2"/>
          <p:cNvSpPr>
            <a:spLocks noChangeArrowheads="1"/>
          </p:cNvSpPr>
          <p:nvPr/>
        </p:nvSpPr>
        <p:spPr bwMode="auto">
          <a:xfrm>
            <a:off x="5267325" y="234473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x86</a:t>
            </a:r>
          </a:p>
        </p:txBody>
      </p:sp>
      <p:sp>
        <p:nvSpPr>
          <p:cNvPr id="41043" name="Rounded Rectangle 8"/>
          <p:cNvSpPr>
            <a:spLocks noChangeArrowheads="1"/>
          </p:cNvSpPr>
          <p:nvPr/>
        </p:nvSpPr>
        <p:spPr bwMode="auto">
          <a:xfrm>
            <a:off x="5267325" y="29702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44" name="Rounded Rectangle 9"/>
          <p:cNvSpPr>
            <a:spLocks noChangeArrowheads="1"/>
          </p:cNvSpPr>
          <p:nvPr/>
        </p:nvSpPr>
        <p:spPr bwMode="auto">
          <a:xfrm>
            <a:off x="5267325" y="36306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HP</a:t>
            </a:r>
          </a:p>
        </p:txBody>
      </p:sp>
      <p:sp>
        <p:nvSpPr>
          <p:cNvPr id="41045" name="Rounded Rectangle 10"/>
          <p:cNvSpPr>
            <a:spLocks noChangeArrowheads="1"/>
          </p:cNvSpPr>
          <p:nvPr/>
        </p:nvSpPr>
        <p:spPr bwMode="auto">
          <a:xfrm>
            <a:off x="5267325" y="3189288"/>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EMC</a:t>
            </a:r>
          </a:p>
        </p:txBody>
      </p:sp>
      <p:sp>
        <p:nvSpPr>
          <p:cNvPr id="41046" name="Rounded Rectangle 11"/>
          <p:cNvSpPr>
            <a:spLocks noChangeArrowheads="1"/>
          </p:cNvSpPr>
          <p:nvPr/>
        </p:nvSpPr>
        <p:spPr bwMode="auto">
          <a:xfrm>
            <a:off x="5267325" y="34083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NetApp</a:t>
            </a:r>
          </a:p>
        </p:txBody>
      </p:sp>
      <p:sp>
        <p:nvSpPr>
          <p:cNvPr id="41047" name="Rounded Rectangle 12"/>
          <p:cNvSpPr>
            <a:spLocks noChangeArrowheads="1"/>
          </p:cNvSpPr>
          <p:nvPr/>
        </p:nvSpPr>
        <p:spPr bwMode="auto">
          <a:xfrm>
            <a:off x="5267325" y="3865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a:t>
            </a:r>
          </a:p>
        </p:txBody>
      </p:sp>
      <p:sp>
        <p:nvSpPr>
          <p:cNvPr id="41048" name="Rounded Rectangle 14"/>
          <p:cNvSpPr>
            <a:spLocks noChangeArrowheads="1"/>
          </p:cNvSpPr>
          <p:nvPr/>
        </p:nvSpPr>
        <p:spPr bwMode="auto">
          <a:xfrm>
            <a:off x="5267325" y="40894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Juniper</a:t>
            </a:r>
          </a:p>
        </p:txBody>
      </p:sp>
      <p:sp>
        <p:nvSpPr>
          <p:cNvPr id="41049" name="Rounded Rectangle 15"/>
          <p:cNvSpPr>
            <a:spLocks noChangeArrowheads="1"/>
          </p:cNvSpPr>
          <p:nvPr/>
        </p:nvSpPr>
        <p:spPr bwMode="auto">
          <a:xfrm>
            <a:off x="5267325" y="476726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Windows</a:t>
            </a:r>
          </a:p>
        </p:txBody>
      </p:sp>
      <p:sp>
        <p:nvSpPr>
          <p:cNvPr id="41050" name="Rounded Rectangle 16"/>
          <p:cNvSpPr>
            <a:spLocks noChangeArrowheads="1"/>
          </p:cNvSpPr>
          <p:nvPr/>
        </p:nvSpPr>
        <p:spPr bwMode="auto">
          <a:xfrm>
            <a:off x="5267325" y="58975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Hyper-V </a:t>
            </a:r>
          </a:p>
        </p:txBody>
      </p:sp>
      <p:sp>
        <p:nvSpPr>
          <p:cNvPr id="41051" name="Rounded Rectangle 17"/>
          <p:cNvSpPr>
            <a:spLocks noChangeArrowheads="1"/>
          </p:cNvSpPr>
          <p:nvPr/>
        </p:nvSpPr>
        <p:spPr bwMode="auto">
          <a:xfrm>
            <a:off x="5267325" y="61198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KVM</a:t>
            </a:r>
          </a:p>
        </p:txBody>
      </p:sp>
      <p:sp>
        <p:nvSpPr>
          <p:cNvPr id="41052" name="Rounded Rectangle 18"/>
          <p:cNvSpPr>
            <a:spLocks noChangeArrowheads="1"/>
          </p:cNvSpPr>
          <p:nvPr/>
        </p:nvSpPr>
        <p:spPr bwMode="auto">
          <a:xfrm>
            <a:off x="5267325" y="56753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PowerVM</a:t>
            </a:r>
          </a:p>
        </p:txBody>
      </p:sp>
      <p:sp>
        <p:nvSpPr>
          <p:cNvPr id="41053" name="Rounded Rectangle 19"/>
          <p:cNvSpPr>
            <a:spLocks noChangeArrowheads="1"/>
          </p:cNvSpPr>
          <p:nvPr/>
        </p:nvSpPr>
        <p:spPr bwMode="auto">
          <a:xfrm>
            <a:off x="5267325" y="4997450"/>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AIX</a:t>
            </a:r>
          </a:p>
        </p:txBody>
      </p:sp>
      <p:sp>
        <p:nvSpPr>
          <p:cNvPr id="41054" name="Rounded Rectangle 20"/>
          <p:cNvSpPr>
            <a:spLocks noChangeArrowheads="1"/>
          </p:cNvSpPr>
          <p:nvPr/>
        </p:nvSpPr>
        <p:spPr bwMode="auto">
          <a:xfrm>
            <a:off x="5267325" y="54467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Linux</a:t>
            </a:r>
          </a:p>
        </p:txBody>
      </p:sp>
      <p:sp>
        <p:nvSpPr>
          <p:cNvPr id="41055" name="Rounded Rectangle 21"/>
          <p:cNvSpPr>
            <a:spLocks noChangeArrowheads="1"/>
          </p:cNvSpPr>
          <p:nvPr/>
        </p:nvSpPr>
        <p:spPr bwMode="auto">
          <a:xfrm>
            <a:off x="5267325" y="52212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IBM i</a:t>
            </a:r>
          </a:p>
        </p:txBody>
      </p:sp>
      <p:sp>
        <p:nvSpPr>
          <p:cNvPr id="41056" name="Rounded Rectangle 22"/>
          <p:cNvSpPr>
            <a:spLocks noChangeArrowheads="1"/>
          </p:cNvSpPr>
          <p:nvPr/>
        </p:nvSpPr>
        <p:spPr bwMode="auto">
          <a:xfrm>
            <a:off x="5267325" y="63420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VMware</a:t>
            </a:r>
          </a:p>
        </p:txBody>
      </p:sp>
      <p:sp>
        <p:nvSpPr>
          <p:cNvPr id="41057" name="Rounded Rectangle 23"/>
          <p:cNvSpPr>
            <a:spLocks noChangeArrowheads="1"/>
          </p:cNvSpPr>
          <p:nvPr/>
        </p:nvSpPr>
        <p:spPr bwMode="auto">
          <a:xfrm>
            <a:off x="5267325" y="4306888"/>
            <a:ext cx="625475" cy="201612"/>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Cisco</a:t>
            </a:r>
          </a:p>
        </p:txBody>
      </p:sp>
      <p:sp>
        <p:nvSpPr>
          <p:cNvPr id="41058" name="Rounded Rectangle 24"/>
          <p:cNvSpPr>
            <a:spLocks noChangeArrowheads="1"/>
          </p:cNvSpPr>
          <p:nvPr/>
        </p:nvSpPr>
        <p:spPr bwMode="auto">
          <a:xfrm>
            <a:off x="5267325" y="452755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Brocade</a:t>
            </a:r>
          </a:p>
        </p:txBody>
      </p:sp>
      <p:sp>
        <p:nvSpPr>
          <p:cNvPr id="41059" name="Rounded Rectangle 37"/>
          <p:cNvSpPr>
            <a:spLocks noChangeArrowheads="1"/>
          </p:cNvSpPr>
          <p:nvPr/>
        </p:nvSpPr>
        <p:spPr bwMode="auto">
          <a:xfrm>
            <a:off x="5267325" y="2597150"/>
            <a:ext cx="627063"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Power</a:t>
            </a:r>
          </a:p>
        </p:txBody>
      </p:sp>
      <p:sp>
        <p:nvSpPr>
          <p:cNvPr id="3" name="Rounded Rectangle 2"/>
          <p:cNvSpPr>
            <a:spLocks noChangeArrowheads="1"/>
          </p:cNvSpPr>
          <p:nvPr/>
        </p:nvSpPr>
        <p:spPr bwMode="auto">
          <a:xfrm>
            <a:off x="3295650" y="234473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x86</a:t>
            </a:r>
          </a:p>
        </p:txBody>
      </p:sp>
      <p:sp>
        <p:nvSpPr>
          <p:cNvPr id="9" name="Rounded Rectangle 8"/>
          <p:cNvSpPr>
            <a:spLocks noChangeArrowheads="1"/>
          </p:cNvSpPr>
          <p:nvPr/>
        </p:nvSpPr>
        <p:spPr bwMode="auto">
          <a:xfrm>
            <a:off x="3303588" y="29702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10" name="Rounded Rectangle 9"/>
          <p:cNvSpPr>
            <a:spLocks noChangeArrowheads="1"/>
          </p:cNvSpPr>
          <p:nvPr/>
        </p:nvSpPr>
        <p:spPr bwMode="auto">
          <a:xfrm>
            <a:off x="3303588" y="36306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HP</a:t>
            </a:r>
          </a:p>
        </p:txBody>
      </p:sp>
      <p:sp>
        <p:nvSpPr>
          <p:cNvPr id="11" name="Rounded Rectangle 10"/>
          <p:cNvSpPr>
            <a:spLocks noChangeArrowheads="1"/>
          </p:cNvSpPr>
          <p:nvPr/>
        </p:nvSpPr>
        <p:spPr bwMode="auto">
          <a:xfrm>
            <a:off x="3303588" y="3189288"/>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EMC</a:t>
            </a:r>
          </a:p>
        </p:txBody>
      </p:sp>
      <p:sp>
        <p:nvSpPr>
          <p:cNvPr id="12" name="Rounded Rectangle 11"/>
          <p:cNvSpPr>
            <a:spLocks noChangeArrowheads="1"/>
          </p:cNvSpPr>
          <p:nvPr/>
        </p:nvSpPr>
        <p:spPr bwMode="auto">
          <a:xfrm>
            <a:off x="3303588" y="3408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NetApp</a:t>
            </a:r>
          </a:p>
        </p:txBody>
      </p:sp>
      <p:sp>
        <p:nvSpPr>
          <p:cNvPr id="38" name="Rounded Rectangle 37"/>
          <p:cNvSpPr>
            <a:spLocks noChangeArrowheads="1"/>
          </p:cNvSpPr>
          <p:nvPr/>
        </p:nvSpPr>
        <p:spPr bwMode="auto">
          <a:xfrm>
            <a:off x="3302000" y="2597150"/>
            <a:ext cx="627063"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Power</a:t>
            </a:r>
          </a:p>
        </p:txBody>
      </p:sp>
      <p:sp>
        <p:nvSpPr>
          <p:cNvPr id="58" name="Rounded Rectangle 2"/>
          <p:cNvSpPr>
            <a:spLocks noChangeArrowheads="1"/>
          </p:cNvSpPr>
          <p:nvPr/>
        </p:nvSpPr>
        <p:spPr bwMode="auto">
          <a:xfrm>
            <a:off x="5267325" y="234473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x86</a:t>
            </a:r>
          </a:p>
        </p:txBody>
      </p:sp>
      <p:sp>
        <p:nvSpPr>
          <p:cNvPr id="904268" name="Rounded Rectangle 8"/>
          <p:cNvSpPr>
            <a:spLocks noChangeArrowheads="1"/>
          </p:cNvSpPr>
          <p:nvPr/>
        </p:nvSpPr>
        <p:spPr bwMode="auto">
          <a:xfrm>
            <a:off x="5273675" y="29702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17467" name="Rounded Rectangle 9"/>
          <p:cNvSpPr>
            <a:spLocks noChangeArrowheads="1"/>
          </p:cNvSpPr>
          <p:nvPr/>
        </p:nvSpPr>
        <p:spPr bwMode="auto">
          <a:xfrm>
            <a:off x="5273675" y="36306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HP</a:t>
            </a:r>
          </a:p>
        </p:txBody>
      </p:sp>
      <p:sp>
        <p:nvSpPr>
          <p:cNvPr id="17468" name="Rounded Rectangle 10"/>
          <p:cNvSpPr>
            <a:spLocks noChangeArrowheads="1"/>
          </p:cNvSpPr>
          <p:nvPr/>
        </p:nvSpPr>
        <p:spPr bwMode="auto">
          <a:xfrm>
            <a:off x="5273675" y="3189288"/>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EMC</a:t>
            </a:r>
          </a:p>
        </p:txBody>
      </p:sp>
      <p:sp>
        <p:nvSpPr>
          <p:cNvPr id="904271" name="Rounded Rectangle 11"/>
          <p:cNvSpPr>
            <a:spLocks noChangeArrowheads="1"/>
          </p:cNvSpPr>
          <p:nvPr/>
        </p:nvSpPr>
        <p:spPr bwMode="auto">
          <a:xfrm>
            <a:off x="5273675" y="3408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NetApp</a:t>
            </a:r>
          </a:p>
        </p:txBody>
      </p:sp>
      <p:sp>
        <p:nvSpPr>
          <p:cNvPr id="904272" name="Rounded Rectangle 37"/>
          <p:cNvSpPr>
            <a:spLocks noChangeArrowheads="1"/>
          </p:cNvSpPr>
          <p:nvPr/>
        </p:nvSpPr>
        <p:spPr bwMode="auto">
          <a:xfrm>
            <a:off x="5273675" y="2597150"/>
            <a:ext cx="627063"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Power</a:t>
            </a:r>
          </a:p>
        </p:txBody>
      </p:sp>
      <p:sp>
        <p:nvSpPr>
          <p:cNvPr id="149" name="Rounded Rectangle 148"/>
          <p:cNvSpPr>
            <a:spLocks noChangeArrowheads="1"/>
          </p:cNvSpPr>
          <p:nvPr/>
        </p:nvSpPr>
        <p:spPr bwMode="auto">
          <a:xfrm>
            <a:off x="3303588" y="3865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150" name="Rounded Rectangle 149"/>
          <p:cNvSpPr>
            <a:spLocks noChangeArrowheads="1"/>
          </p:cNvSpPr>
          <p:nvPr/>
        </p:nvSpPr>
        <p:spPr bwMode="auto">
          <a:xfrm>
            <a:off x="3303588" y="408940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Juniper</a:t>
            </a:r>
          </a:p>
        </p:txBody>
      </p:sp>
      <p:sp>
        <p:nvSpPr>
          <p:cNvPr id="151" name="Rounded Rectangle 150"/>
          <p:cNvSpPr>
            <a:spLocks noChangeArrowheads="1"/>
          </p:cNvSpPr>
          <p:nvPr/>
        </p:nvSpPr>
        <p:spPr bwMode="auto">
          <a:xfrm>
            <a:off x="3303588" y="47688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Windows</a:t>
            </a:r>
          </a:p>
        </p:txBody>
      </p:sp>
      <p:sp>
        <p:nvSpPr>
          <p:cNvPr id="152" name="Rounded Rectangle 151"/>
          <p:cNvSpPr>
            <a:spLocks noChangeArrowheads="1"/>
          </p:cNvSpPr>
          <p:nvPr/>
        </p:nvSpPr>
        <p:spPr bwMode="auto">
          <a:xfrm>
            <a:off x="3303588" y="5897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Hyper-V </a:t>
            </a:r>
          </a:p>
        </p:txBody>
      </p:sp>
      <p:sp>
        <p:nvSpPr>
          <p:cNvPr id="153" name="Rounded Rectangle 152"/>
          <p:cNvSpPr>
            <a:spLocks noChangeArrowheads="1"/>
          </p:cNvSpPr>
          <p:nvPr/>
        </p:nvSpPr>
        <p:spPr bwMode="auto">
          <a:xfrm>
            <a:off x="3303588" y="61198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KVM</a:t>
            </a:r>
          </a:p>
        </p:txBody>
      </p:sp>
      <p:sp>
        <p:nvSpPr>
          <p:cNvPr id="154" name="Rounded Rectangle 153"/>
          <p:cNvSpPr>
            <a:spLocks noChangeArrowheads="1"/>
          </p:cNvSpPr>
          <p:nvPr/>
        </p:nvSpPr>
        <p:spPr bwMode="auto">
          <a:xfrm>
            <a:off x="3303588" y="56753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PowerVM</a:t>
            </a:r>
          </a:p>
        </p:txBody>
      </p:sp>
      <p:sp>
        <p:nvSpPr>
          <p:cNvPr id="155" name="Rounded Rectangle 154"/>
          <p:cNvSpPr>
            <a:spLocks noChangeArrowheads="1"/>
          </p:cNvSpPr>
          <p:nvPr/>
        </p:nvSpPr>
        <p:spPr bwMode="auto">
          <a:xfrm>
            <a:off x="3303588" y="49926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AIX</a:t>
            </a:r>
          </a:p>
        </p:txBody>
      </p:sp>
      <p:sp>
        <p:nvSpPr>
          <p:cNvPr id="156" name="Rounded Rectangle 155"/>
          <p:cNvSpPr>
            <a:spLocks noChangeArrowheads="1"/>
          </p:cNvSpPr>
          <p:nvPr/>
        </p:nvSpPr>
        <p:spPr bwMode="auto">
          <a:xfrm>
            <a:off x="3303588" y="54467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Linux</a:t>
            </a:r>
          </a:p>
        </p:txBody>
      </p:sp>
      <p:sp>
        <p:nvSpPr>
          <p:cNvPr id="157" name="Rounded Rectangle 156"/>
          <p:cNvSpPr>
            <a:spLocks noChangeArrowheads="1"/>
          </p:cNvSpPr>
          <p:nvPr/>
        </p:nvSpPr>
        <p:spPr bwMode="auto">
          <a:xfrm>
            <a:off x="3303588" y="521970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 i</a:t>
            </a:r>
          </a:p>
        </p:txBody>
      </p:sp>
      <p:sp>
        <p:nvSpPr>
          <p:cNvPr id="158" name="Rounded Rectangle 157"/>
          <p:cNvSpPr>
            <a:spLocks noChangeArrowheads="1"/>
          </p:cNvSpPr>
          <p:nvPr/>
        </p:nvSpPr>
        <p:spPr bwMode="auto">
          <a:xfrm>
            <a:off x="3303588" y="63420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VMware</a:t>
            </a:r>
          </a:p>
        </p:txBody>
      </p:sp>
      <p:sp>
        <p:nvSpPr>
          <p:cNvPr id="159" name="Rounded Rectangle 158"/>
          <p:cNvSpPr>
            <a:spLocks noChangeArrowheads="1"/>
          </p:cNvSpPr>
          <p:nvPr/>
        </p:nvSpPr>
        <p:spPr bwMode="auto">
          <a:xfrm>
            <a:off x="3303588" y="43068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Cisco</a:t>
            </a:r>
          </a:p>
        </p:txBody>
      </p:sp>
      <p:sp>
        <p:nvSpPr>
          <p:cNvPr id="160" name="Rounded Rectangle 159"/>
          <p:cNvSpPr>
            <a:spLocks noChangeArrowheads="1"/>
          </p:cNvSpPr>
          <p:nvPr/>
        </p:nvSpPr>
        <p:spPr bwMode="auto">
          <a:xfrm>
            <a:off x="3303588" y="45275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Brocade</a:t>
            </a:r>
          </a:p>
        </p:txBody>
      </p:sp>
      <p:sp>
        <p:nvSpPr>
          <p:cNvPr id="904285" name="Rounded Rectangle 12"/>
          <p:cNvSpPr>
            <a:spLocks noChangeArrowheads="1"/>
          </p:cNvSpPr>
          <p:nvPr/>
        </p:nvSpPr>
        <p:spPr bwMode="auto">
          <a:xfrm>
            <a:off x="5273675" y="3865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a:t>
            </a:r>
          </a:p>
        </p:txBody>
      </p:sp>
      <p:sp>
        <p:nvSpPr>
          <p:cNvPr id="904286" name="Rounded Rectangle 14"/>
          <p:cNvSpPr>
            <a:spLocks noChangeArrowheads="1"/>
          </p:cNvSpPr>
          <p:nvPr/>
        </p:nvSpPr>
        <p:spPr bwMode="auto">
          <a:xfrm>
            <a:off x="5273675" y="408940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Juniper</a:t>
            </a:r>
          </a:p>
        </p:txBody>
      </p:sp>
      <p:sp>
        <p:nvSpPr>
          <p:cNvPr id="163" name="Rounded Rectangle 15"/>
          <p:cNvSpPr>
            <a:spLocks noChangeArrowheads="1"/>
          </p:cNvSpPr>
          <p:nvPr/>
        </p:nvSpPr>
        <p:spPr bwMode="auto">
          <a:xfrm>
            <a:off x="5273675" y="47688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Windows</a:t>
            </a:r>
          </a:p>
        </p:txBody>
      </p:sp>
      <p:sp>
        <p:nvSpPr>
          <p:cNvPr id="164" name="Rounded Rectangle 16"/>
          <p:cNvSpPr>
            <a:spLocks noChangeArrowheads="1"/>
          </p:cNvSpPr>
          <p:nvPr/>
        </p:nvSpPr>
        <p:spPr bwMode="auto">
          <a:xfrm>
            <a:off x="5273675" y="58975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Hyper-V </a:t>
            </a:r>
          </a:p>
        </p:txBody>
      </p:sp>
      <p:sp>
        <p:nvSpPr>
          <p:cNvPr id="165" name="Rounded Rectangle 17"/>
          <p:cNvSpPr>
            <a:spLocks noChangeArrowheads="1"/>
          </p:cNvSpPr>
          <p:nvPr/>
        </p:nvSpPr>
        <p:spPr bwMode="auto">
          <a:xfrm>
            <a:off x="5273675" y="61198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KVM</a:t>
            </a:r>
          </a:p>
        </p:txBody>
      </p:sp>
      <p:sp>
        <p:nvSpPr>
          <p:cNvPr id="904290" name="Rounded Rectangle 18"/>
          <p:cNvSpPr>
            <a:spLocks noChangeArrowheads="1"/>
          </p:cNvSpPr>
          <p:nvPr/>
        </p:nvSpPr>
        <p:spPr bwMode="auto">
          <a:xfrm>
            <a:off x="5273675" y="56753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PowerVM</a:t>
            </a:r>
          </a:p>
        </p:txBody>
      </p:sp>
      <p:sp>
        <p:nvSpPr>
          <p:cNvPr id="904291" name="Rounded Rectangle 19"/>
          <p:cNvSpPr>
            <a:spLocks noChangeArrowheads="1"/>
          </p:cNvSpPr>
          <p:nvPr/>
        </p:nvSpPr>
        <p:spPr bwMode="auto">
          <a:xfrm>
            <a:off x="5273675" y="4997450"/>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AIX</a:t>
            </a:r>
          </a:p>
        </p:txBody>
      </p:sp>
      <p:sp>
        <p:nvSpPr>
          <p:cNvPr id="168" name="Rounded Rectangle 20"/>
          <p:cNvSpPr>
            <a:spLocks noChangeArrowheads="1"/>
          </p:cNvSpPr>
          <p:nvPr/>
        </p:nvSpPr>
        <p:spPr bwMode="auto">
          <a:xfrm>
            <a:off x="5273675" y="544671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Linux</a:t>
            </a:r>
          </a:p>
        </p:txBody>
      </p:sp>
      <p:sp>
        <p:nvSpPr>
          <p:cNvPr id="904293" name="Rounded Rectangle 21"/>
          <p:cNvSpPr>
            <a:spLocks noChangeArrowheads="1"/>
          </p:cNvSpPr>
          <p:nvPr/>
        </p:nvSpPr>
        <p:spPr bwMode="auto">
          <a:xfrm>
            <a:off x="5273675" y="52212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IBM i</a:t>
            </a:r>
          </a:p>
        </p:txBody>
      </p:sp>
      <p:sp>
        <p:nvSpPr>
          <p:cNvPr id="170" name="Rounded Rectangle 22"/>
          <p:cNvSpPr>
            <a:spLocks noChangeArrowheads="1"/>
          </p:cNvSpPr>
          <p:nvPr/>
        </p:nvSpPr>
        <p:spPr bwMode="auto">
          <a:xfrm>
            <a:off x="5273675" y="63420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VMware</a:t>
            </a:r>
          </a:p>
        </p:txBody>
      </p:sp>
      <p:sp>
        <p:nvSpPr>
          <p:cNvPr id="44084" name="Rounded Rectangle 23"/>
          <p:cNvSpPr>
            <a:spLocks noChangeArrowheads="1"/>
          </p:cNvSpPr>
          <p:nvPr/>
        </p:nvSpPr>
        <p:spPr bwMode="auto">
          <a:xfrm>
            <a:off x="5273675" y="4306888"/>
            <a:ext cx="625475" cy="201612"/>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Cisco</a:t>
            </a:r>
          </a:p>
        </p:txBody>
      </p:sp>
      <p:sp>
        <p:nvSpPr>
          <p:cNvPr id="17496" name="Rounded Rectangle 24"/>
          <p:cNvSpPr>
            <a:spLocks noChangeArrowheads="1"/>
          </p:cNvSpPr>
          <p:nvPr/>
        </p:nvSpPr>
        <p:spPr bwMode="auto">
          <a:xfrm>
            <a:off x="5273675" y="4527550"/>
            <a:ext cx="625475" cy="201613"/>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Brocade</a:t>
            </a:r>
          </a:p>
        </p:txBody>
      </p:sp>
      <p:sp>
        <p:nvSpPr>
          <p:cNvPr id="145" name="Rounded Rectangle 9"/>
          <p:cNvSpPr>
            <a:spLocks noChangeArrowheads="1"/>
          </p:cNvSpPr>
          <p:nvPr/>
        </p:nvSpPr>
        <p:spPr bwMode="auto">
          <a:xfrm>
            <a:off x="3302000" y="197326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700" b="1">
                <a:solidFill>
                  <a:srgbClr val="FFFFFF"/>
                </a:solidFill>
              </a:rPr>
              <a:t>Virtualization</a:t>
            </a:r>
          </a:p>
        </p:txBody>
      </p:sp>
      <p:sp>
        <p:nvSpPr>
          <p:cNvPr id="146" name="Rounded Rectangle 10"/>
          <p:cNvSpPr>
            <a:spLocks noChangeArrowheads="1"/>
          </p:cNvSpPr>
          <p:nvPr/>
        </p:nvSpPr>
        <p:spPr bwMode="auto">
          <a:xfrm>
            <a:off x="3302000" y="15414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Storage</a:t>
            </a:r>
          </a:p>
        </p:txBody>
      </p:sp>
      <p:sp>
        <p:nvSpPr>
          <p:cNvPr id="147" name="Rounded Rectangle 11"/>
          <p:cNvSpPr>
            <a:spLocks noChangeArrowheads="1"/>
          </p:cNvSpPr>
          <p:nvPr/>
        </p:nvSpPr>
        <p:spPr bwMode="auto">
          <a:xfrm>
            <a:off x="3302000" y="17526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Network</a:t>
            </a:r>
          </a:p>
        </p:txBody>
      </p:sp>
      <p:sp>
        <p:nvSpPr>
          <p:cNvPr id="166" name="Rounded Rectangle 165"/>
          <p:cNvSpPr>
            <a:spLocks noChangeArrowheads="1"/>
          </p:cNvSpPr>
          <p:nvPr/>
        </p:nvSpPr>
        <p:spPr bwMode="auto">
          <a:xfrm>
            <a:off x="3302000" y="13192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Compute</a:t>
            </a:r>
          </a:p>
        </p:txBody>
      </p:sp>
      <p:sp>
        <p:nvSpPr>
          <p:cNvPr id="167" name="Rounded Rectangle 166"/>
          <p:cNvSpPr>
            <a:spLocks noChangeArrowheads="1"/>
          </p:cNvSpPr>
          <p:nvPr/>
        </p:nvSpPr>
        <p:spPr bwMode="auto">
          <a:xfrm>
            <a:off x="3309938" y="197326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700" b="1">
                <a:solidFill>
                  <a:srgbClr val="FFFFFF"/>
                </a:solidFill>
              </a:rPr>
              <a:t>Virtualization</a:t>
            </a:r>
          </a:p>
        </p:txBody>
      </p:sp>
      <p:sp>
        <p:nvSpPr>
          <p:cNvPr id="169" name="Rounded Rectangle 168"/>
          <p:cNvSpPr>
            <a:spLocks noChangeArrowheads="1"/>
          </p:cNvSpPr>
          <p:nvPr/>
        </p:nvSpPr>
        <p:spPr bwMode="auto">
          <a:xfrm>
            <a:off x="3302000" y="15414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Storage</a:t>
            </a:r>
          </a:p>
        </p:txBody>
      </p:sp>
      <p:sp>
        <p:nvSpPr>
          <p:cNvPr id="171" name="Rounded Rectangle 170"/>
          <p:cNvSpPr>
            <a:spLocks noChangeArrowheads="1"/>
          </p:cNvSpPr>
          <p:nvPr/>
        </p:nvSpPr>
        <p:spPr bwMode="auto">
          <a:xfrm>
            <a:off x="3302000" y="1757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Network</a:t>
            </a:r>
          </a:p>
        </p:txBody>
      </p:sp>
      <p:sp>
        <p:nvSpPr>
          <p:cNvPr id="177" name="Rounded Rectangle 10"/>
          <p:cNvSpPr>
            <a:spLocks noChangeArrowheads="1"/>
          </p:cNvSpPr>
          <p:nvPr/>
        </p:nvSpPr>
        <p:spPr bwMode="auto">
          <a:xfrm>
            <a:off x="5264150" y="131921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Compute</a:t>
            </a:r>
          </a:p>
        </p:txBody>
      </p:sp>
      <p:sp>
        <p:nvSpPr>
          <p:cNvPr id="178" name="Rounded Rectangle 9"/>
          <p:cNvSpPr>
            <a:spLocks noChangeArrowheads="1"/>
          </p:cNvSpPr>
          <p:nvPr/>
        </p:nvSpPr>
        <p:spPr bwMode="auto">
          <a:xfrm>
            <a:off x="5264150" y="1979613"/>
            <a:ext cx="625475" cy="200025"/>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700" b="1">
                <a:solidFill>
                  <a:srgbClr val="FFFFFF"/>
                </a:solidFill>
              </a:rPr>
              <a:t>Virtualization</a:t>
            </a:r>
          </a:p>
        </p:txBody>
      </p:sp>
      <p:sp>
        <p:nvSpPr>
          <p:cNvPr id="179" name="Rounded Rectangle 10"/>
          <p:cNvSpPr>
            <a:spLocks noChangeArrowheads="1"/>
          </p:cNvSpPr>
          <p:nvPr/>
        </p:nvSpPr>
        <p:spPr bwMode="auto">
          <a:xfrm>
            <a:off x="5264150" y="1541463"/>
            <a:ext cx="625475" cy="203200"/>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Storage</a:t>
            </a:r>
          </a:p>
        </p:txBody>
      </p:sp>
      <p:sp>
        <p:nvSpPr>
          <p:cNvPr id="180" name="Rounded Rectangle 11"/>
          <p:cNvSpPr>
            <a:spLocks noChangeArrowheads="1"/>
          </p:cNvSpPr>
          <p:nvPr/>
        </p:nvSpPr>
        <p:spPr bwMode="auto">
          <a:xfrm>
            <a:off x="5264150" y="1752600"/>
            <a:ext cx="625475" cy="201613"/>
          </a:xfrm>
          <a:prstGeom prst="roundRect">
            <a:avLst>
              <a:gd name="adj" fmla="val 16667"/>
            </a:avLst>
          </a:prstGeom>
          <a:solidFill>
            <a:schemeClr val="bg1">
              <a:lumMod val="85000"/>
            </a:schemeClr>
          </a:solidFill>
          <a:ln w="25400">
            <a:noFill/>
            <a:round/>
            <a:headEnd/>
            <a:tailEnd/>
          </a:ln>
        </p:spPr>
        <p:txBody>
          <a:bodyPr wrap="none" lIns="0" tIns="0" rIns="0" bIns="0" anchor="ctr"/>
          <a:lstStyle/>
          <a:p>
            <a:pPr algn="ctr"/>
            <a:r>
              <a:rPr lang="en-US" sz="1000" b="1">
                <a:solidFill>
                  <a:srgbClr val="FFFFFF"/>
                </a:solidFill>
              </a:rPr>
              <a:t>Network</a:t>
            </a:r>
          </a:p>
        </p:txBody>
      </p:sp>
      <p:sp>
        <p:nvSpPr>
          <p:cNvPr id="181" name="Rounded Rectangle 180"/>
          <p:cNvSpPr>
            <a:spLocks noChangeArrowheads="1"/>
          </p:cNvSpPr>
          <p:nvPr/>
        </p:nvSpPr>
        <p:spPr bwMode="auto">
          <a:xfrm>
            <a:off x="5264150" y="131921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Compute</a:t>
            </a:r>
          </a:p>
        </p:txBody>
      </p:sp>
      <p:sp>
        <p:nvSpPr>
          <p:cNvPr id="182" name="Rounded Rectangle 181"/>
          <p:cNvSpPr>
            <a:spLocks noChangeArrowheads="1"/>
          </p:cNvSpPr>
          <p:nvPr/>
        </p:nvSpPr>
        <p:spPr bwMode="auto">
          <a:xfrm>
            <a:off x="5272088" y="1973263"/>
            <a:ext cx="625475" cy="200025"/>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700" b="1">
                <a:solidFill>
                  <a:srgbClr val="FFFFFF"/>
                </a:solidFill>
              </a:rPr>
              <a:t>Virtualization</a:t>
            </a:r>
          </a:p>
        </p:txBody>
      </p:sp>
      <p:sp>
        <p:nvSpPr>
          <p:cNvPr id="17516" name="Rounded Rectangle 182"/>
          <p:cNvSpPr>
            <a:spLocks noChangeArrowheads="1"/>
          </p:cNvSpPr>
          <p:nvPr/>
        </p:nvSpPr>
        <p:spPr bwMode="auto">
          <a:xfrm>
            <a:off x="5264150" y="15414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Storage</a:t>
            </a:r>
          </a:p>
        </p:txBody>
      </p:sp>
      <p:sp>
        <p:nvSpPr>
          <p:cNvPr id="184" name="Rounded Rectangle 183"/>
          <p:cNvSpPr>
            <a:spLocks noChangeArrowheads="1"/>
          </p:cNvSpPr>
          <p:nvPr/>
        </p:nvSpPr>
        <p:spPr bwMode="auto">
          <a:xfrm>
            <a:off x="5264150" y="1757363"/>
            <a:ext cx="625475" cy="203200"/>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000000"/>
                </a:solidFill>
                <a:round/>
                <a:headEnd/>
                <a:tailEnd/>
              </a14:hiddenLine>
            </a:ext>
          </a:extLst>
        </p:spPr>
        <p:txBody>
          <a:bodyPr wrap="none" lIns="0" tIns="0" rIns="0" bIns="0" anchor="ctr"/>
          <a:lstStyle/>
          <a:p>
            <a:pPr algn="ctr"/>
            <a:r>
              <a:rPr lang="en-US" sz="1000" b="1">
                <a:solidFill>
                  <a:srgbClr val="FFFFFF"/>
                </a:solidFill>
              </a:rPr>
              <a:t>Network</a:t>
            </a:r>
          </a:p>
        </p:txBody>
      </p:sp>
      <p:sp>
        <p:nvSpPr>
          <p:cNvPr id="904312" name="TextBox 231"/>
          <p:cNvSpPr txBox="1">
            <a:spLocks noChangeArrowheads="1"/>
          </p:cNvSpPr>
          <p:nvPr/>
        </p:nvSpPr>
        <p:spPr bwMode="auto">
          <a:xfrm>
            <a:off x="6664325" y="982663"/>
            <a:ext cx="22320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2" tIns="45701" rIns="91402" bIns="45701">
            <a:spAutoFit/>
          </a:bodyPr>
          <a:lstStyle>
            <a:lvl1pPr defTabSz="457200" eaLnBrk="0" hangingPunct="0">
              <a:defRPr>
                <a:solidFill>
                  <a:schemeClr val="tx1"/>
                </a:solidFill>
                <a:latin typeface="Arial" pitchFamily="34" charset="0"/>
                <a:ea typeface="MS PGothic" pitchFamily="34" charset="-128"/>
              </a:defRPr>
            </a:lvl1pPr>
            <a:lvl2pPr marL="557213" indent="-214313" defTabSz="457200" eaLnBrk="0" hangingPunct="0">
              <a:defRPr>
                <a:solidFill>
                  <a:schemeClr val="tx1"/>
                </a:solidFill>
                <a:latin typeface="Arial" pitchFamily="34" charset="0"/>
                <a:ea typeface="MS PGothic" pitchFamily="34" charset="-128"/>
              </a:defRPr>
            </a:lvl2pPr>
            <a:lvl3pPr marL="857250" indent="-171450" defTabSz="457200" eaLnBrk="0" hangingPunct="0">
              <a:defRPr>
                <a:solidFill>
                  <a:schemeClr val="tx1"/>
                </a:solidFill>
                <a:latin typeface="Arial" pitchFamily="34" charset="0"/>
                <a:ea typeface="MS PGothic" pitchFamily="34" charset="-128"/>
              </a:defRPr>
            </a:lvl3pPr>
            <a:lvl4pPr marL="1200150" indent="-171450" defTabSz="457200" eaLnBrk="0" hangingPunct="0">
              <a:defRPr>
                <a:solidFill>
                  <a:schemeClr val="tx1"/>
                </a:solidFill>
                <a:latin typeface="Arial" pitchFamily="34" charset="0"/>
                <a:ea typeface="MS PGothic" pitchFamily="34" charset="-128"/>
              </a:defRPr>
            </a:lvl4pPr>
            <a:lvl5pPr marL="1543050" indent="-171450" defTabSz="457200" eaLnBrk="0" hangingPunct="0">
              <a:defRPr>
                <a:solidFill>
                  <a:schemeClr val="tx1"/>
                </a:solidFill>
                <a:latin typeface="Arial" pitchFamily="34" charset="0"/>
                <a:ea typeface="MS PGothic" pitchFamily="34" charset="-128"/>
              </a:defRPr>
            </a:lvl5pPr>
            <a:lvl6pPr marL="2000250" indent="-17145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600" b="1">
                <a:solidFill>
                  <a:srgbClr val="808080"/>
                </a:solidFill>
              </a:rPr>
              <a:t>HP CloudSystem Matrix</a:t>
            </a:r>
          </a:p>
        </p:txBody>
      </p:sp>
      <p:pic>
        <p:nvPicPr>
          <p:cNvPr id="904313" name="Picture 63" descr="PureFlex_Bitmap_Black"/>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7225" y="1046163"/>
            <a:ext cx="12509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4314" name="Freeform 16"/>
          <p:cNvSpPr>
            <a:spLocks noEditPoints="1"/>
          </p:cNvSpPr>
          <p:nvPr/>
        </p:nvSpPr>
        <p:spPr bwMode="auto">
          <a:xfrm>
            <a:off x="4445000" y="3354388"/>
            <a:ext cx="260350" cy="336550"/>
          </a:xfrm>
          <a:custGeom>
            <a:avLst/>
            <a:gdLst>
              <a:gd name="T0" fmla="*/ 2147483647 w 393"/>
              <a:gd name="T1" fmla="*/ 2147483647 h 514"/>
              <a:gd name="T2" fmla="*/ 2147483647 w 393"/>
              <a:gd name="T3" fmla="*/ 2147483647 h 514"/>
              <a:gd name="T4" fmla="*/ 2147483647 w 393"/>
              <a:gd name="T5" fmla="*/ 2147483647 h 514"/>
              <a:gd name="T6" fmla="*/ 2147483647 w 393"/>
              <a:gd name="T7" fmla="*/ 2147483647 h 514"/>
              <a:gd name="T8" fmla="*/ 0 w 393"/>
              <a:gd name="T9" fmla="*/ 2147483647 h 514"/>
              <a:gd name="T10" fmla="*/ 2147483647 w 393"/>
              <a:gd name="T11" fmla="*/ 2147483647 h 514"/>
              <a:gd name="T12" fmla="*/ 2147483647 w 393"/>
              <a:gd name="T13" fmla="*/ 2147483647 h 514"/>
              <a:gd name="T14" fmla="*/ 2147483647 w 393"/>
              <a:gd name="T15" fmla="*/ 2147483647 h 514"/>
              <a:gd name="T16" fmla="*/ 2147483647 w 393"/>
              <a:gd name="T17" fmla="*/ 2147483647 h 514"/>
              <a:gd name="T18" fmla="*/ 2147483647 w 393"/>
              <a:gd name="T19" fmla="*/ 2147483647 h 514"/>
              <a:gd name="T20" fmla="*/ 2147483647 w 393"/>
              <a:gd name="T21" fmla="*/ 2147483647 h 514"/>
              <a:gd name="T22" fmla="*/ 2147483647 w 393"/>
              <a:gd name="T23" fmla="*/ 2147483647 h 514"/>
              <a:gd name="T24" fmla="*/ 2147483647 w 393"/>
              <a:gd name="T25" fmla="*/ 2147483647 h 514"/>
              <a:gd name="T26" fmla="*/ 2147483647 w 393"/>
              <a:gd name="T27" fmla="*/ 2147483647 h 514"/>
              <a:gd name="T28" fmla="*/ 2147483647 w 393"/>
              <a:gd name="T29" fmla="*/ 2147483647 h 514"/>
              <a:gd name="T30" fmla="*/ 2147483647 w 393"/>
              <a:gd name="T31" fmla="*/ 2147483647 h 514"/>
              <a:gd name="T32" fmla="*/ 2147483647 w 393"/>
              <a:gd name="T33" fmla="*/ 2147483647 h 514"/>
              <a:gd name="T34" fmla="*/ 2147483647 w 393"/>
              <a:gd name="T35" fmla="*/ 2147483647 h 514"/>
              <a:gd name="T36" fmla="*/ 2147483647 w 393"/>
              <a:gd name="T37" fmla="*/ 2147483647 h 514"/>
              <a:gd name="T38" fmla="*/ 2147483647 w 393"/>
              <a:gd name="T39" fmla="*/ 2147483647 h 514"/>
              <a:gd name="T40" fmla="*/ 2147483647 w 393"/>
              <a:gd name="T41" fmla="*/ 2147483647 h 514"/>
              <a:gd name="T42" fmla="*/ 2147483647 w 393"/>
              <a:gd name="T43" fmla="*/ 2147483647 h 514"/>
              <a:gd name="T44" fmla="*/ 2147483647 w 393"/>
              <a:gd name="T45" fmla="*/ 2147483647 h 514"/>
              <a:gd name="T46" fmla="*/ 2147483647 w 393"/>
              <a:gd name="T47" fmla="*/ 2147483647 h 514"/>
              <a:gd name="T48" fmla="*/ 2147483647 w 393"/>
              <a:gd name="T49" fmla="*/ 2147483647 h 514"/>
              <a:gd name="T50" fmla="*/ 2147483647 w 393"/>
              <a:gd name="T51" fmla="*/ 2147483647 h 514"/>
              <a:gd name="T52" fmla="*/ 2147483647 w 393"/>
              <a:gd name="T53" fmla="*/ 2147483647 h 514"/>
              <a:gd name="T54" fmla="*/ 2147483647 w 393"/>
              <a:gd name="T55" fmla="*/ 2147483647 h 514"/>
              <a:gd name="T56" fmla="*/ 2147483647 w 393"/>
              <a:gd name="T57" fmla="*/ 2147483647 h 514"/>
              <a:gd name="T58" fmla="*/ 2147483647 w 393"/>
              <a:gd name="T59" fmla="*/ 2147483647 h 514"/>
              <a:gd name="T60" fmla="*/ 2147483647 w 393"/>
              <a:gd name="T61" fmla="*/ 2147483647 h 514"/>
              <a:gd name="T62" fmla="*/ 2147483647 w 393"/>
              <a:gd name="T63" fmla="*/ 2147483647 h 514"/>
              <a:gd name="T64" fmla="*/ 2147483647 w 393"/>
              <a:gd name="T65" fmla="*/ 2147483647 h 514"/>
              <a:gd name="T66" fmla="*/ 2147483647 w 393"/>
              <a:gd name="T67" fmla="*/ 2147483647 h 514"/>
              <a:gd name="T68" fmla="*/ 2147483647 w 393"/>
              <a:gd name="T69" fmla="*/ 2147483647 h 514"/>
              <a:gd name="T70" fmla="*/ 2147483647 w 393"/>
              <a:gd name="T71" fmla="*/ 2147483647 h 514"/>
              <a:gd name="T72" fmla="*/ 2147483647 w 393"/>
              <a:gd name="T73" fmla="*/ 2147483647 h 514"/>
              <a:gd name="T74" fmla="*/ 2147483647 w 393"/>
              <a:gd name="T75" fmla="*/ 2147483647 h 514"/>
              <a:gd name="T76" fmla="*/ 2147483647 w 393"/>
              <a:gd name="T77" fmla="*/ 2147483647 h 514"/>
              <a:gd name="T78" fmla="*/ 2147483647 w 393"/>
              <a:gd name="T79" fmla="*/ 2147483647 h 514"/>
              <a:gd name="T80" fmla="*/ 2147483647 w 393"/>
              <a:gd name="T81" fmla="*/ 2147483647 h 514"/>
              <a:gd name="T82" fmla="*/ 2147483647 w 393"/>
              <a:gd name="T83" fmla="*/ 2147483647 h 514"/>
              <a:gd name="T84" fmla="*/ 2147483647 w 393"/>
              <a:gd name="T85" fmla="*/ 2147483647 h 514"/>
              <a:gd name="T86" fmla="*/ 2147483647 w 393"/>
              <a:gd name="T87" fmla="*/ 2147483647 h 514"/>
              <a:gd name="T88" fmla="*/ 2147483647 w 393"/>
              <a:gd name="T89" fmla="*/ 2147483647 h 514"/>
              <a:gd name="T90" fmla="*/ 2147483647 w 393"/>
              <a:gd name="T91" fmla="*/ 2147483647 h 514"/>
              <a:gd name="T92" fmla="*/ 2147483647 w 393"/>
              <a:gd name="T93" fmla="*/ 2147483647 h 514"/>
              <a:gd name="T94" fmla="*/ 2147483647 w 393"/>
              <a:gd name="T95" fmla="*/ 2147483647 h 514"/>
              <a:gd name="T96" fmla="*/ 2147483647 w 393"/>
              <a:gd name="T97" fmla="*/ 2147483647 h 514"/>
              <a:gd name="T98" fmla="*/ 2147483647 w 393"/>
              <a:gd name="T99" fmla="*/ 2147483647 h 514"/>
              <a:gd name="T100" fmla="*/ 2147483647 w 393"/>
              <a:gd name="T101" fmla="*/ 2147483647 h 514"/>
              <a:gd name="T102" fmla="*/ 2147483647 w 393"/>
              <a:gd name="T103" fmla="*/ 2147483647 h 514"/>
              <a:gd name="T104" fmla="*/ 2147483647 w 393"/>
              <a:gd name="T105" fmla="*/ 2147483647 h 514"/>
              <a:gd name="T106" fmla="*/ 2147483647 w 393"/>
              <a:gd name="T107" fmla="*/ 2147483647 h 514"/>
              <a:gd name="T108" fmla="*/ 2147483647 w 393"/>
              <a:gd name="T109" fmla="*/ 2147483647 h 5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3"/>
              <a:gd name="T166" fmla="*/ 0 h 514"/>
              <a:gd name="T167" fmla="*/ 393 w 393"/>
              <a:gd name="T168" fmla="*/ 514 h 51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3" h="514">
                <a:moveTo>
                  <a:pt x="330" y="13"/>
                </a:moveTo>
                <a:lnTo>
                  <a:pt x="330" y="13"/>
                </a:lnTo>
                <a:lnTo>
                  <a:pt x="301" y="7"/>
                </a:lnTo>
                <a:lnTo>
                  <a:pt x="268" y="4"/>
                </a:lnTo>
                <a:lnTo>
                  <a:pt x="233" y="2"/>
                </a:lnTo>
                <a:lnTo>
                  <a:pt x="196" y="0"/>
                </a:lnTo>
                <a:lnTo>
                  <a:pt x="159" y="2"/>
                </a:lnTo>
                <a:lnTo>
                  <a:pt x="124" y="4"/>
                </a:lnTo>
                <a:lnTo>
                  <a:pt x="92" y="7"/>
                </a:lnTo>
                <a:lnTo>
                  <a:pt x="63" y="13"/>
                </a:lnTo>
                <a:lnTo>
                  <a:pt x="48" y="17"/>
                </a:lnTo>
                <a:lnTo>
                  <a:pt x="35" y="20"/>
                </a:lnTo>
                <a:lnTo>
                  <a:pt x="24" y="25"/>
                </a:lnTo>
                <a:lnTo>
                  <a:pt x="15" y="29"/>
                </a:lnTo>
                <a:lnTo>
                  <a:pt x="8" y="35"/>
                </a:lnTo>
                <a:lnTo>
                  <a:pt x="4" y="40"/>
                </a:lnTo>
                <a:lnTo>
                  <a:pt x="1" y="47"/>
                </a:lnTo>
                <a:lnTo>
                  <a:pt x="0" y="53"/>
                </a:lnTo>
                <a:lnTo>
                  <a:pt x="0" y="461"/>
                </a:lnTo>
                <a:lnTo>
                  <a:pt x="1" y="467"/>
                </a:lnTo>
                <a:lnTo>
                  <a:pt x="4" y="473"/>
                </a:lnTo>
                <a:lnTo>
                  <a:pt x="8" y="479"/>
                </a:lnTo>
                <a:lnTo>
                  <a:pt x="15" y="485"/>
                </a:lnTo>
                <a:lnTo>
                  <a:pt x="24" y="489"/>
                </a:lnTo>
                <a:lnTo>
                  <a:pt x="35" y="493"/>
                </a:lnTo>
                <a:lnTo>
                  <a:pt x="48" y="497"/>
                </a:lnTo>
                <a:lnTo>
                  <a:pt x="63" y="501"/>
                </a:lnTo>
                <a:lnTo>
                  <a:pt x="92" y="507"/>
                </a:lnTo>
                <a:lnTo>
                  <a:pt x="124" y="510"/>
                </a:lnTo>
                <a:lnTo>
                  <a:pt x="159" y="512"/>
                </a:lnTo>
                <a:lnTo>
                  <a:pt x="196" y="514"/>
                </a:lnTo>
                <a:lnTo>
                  <a:pt x="233" y="512"/>
                </a:lnTo>
                <a:lnTo>
                  <a:pt x="268" y="510"/>
                </a:lnTo>
                <a:lnTo>
                  <a:pt x="301" y="507"/>
                </a:lnTo>
                <a:lnTo>
                  <a:pt x="330" y="501"/>
                </a:lnTo>
                <a:lnTo>
                  <a:pt x="345" y="497"/>
                </a:lnTo>
                <a:lnTo>
                  <a:pt x="358" y="493"/>
                </a:lnTo>
                <a:lnTo>
                  <a:pt x="368" y="489"/>
                </a:lnTo>
                <a:lnTo>
                  <a:pt x="377" y="485"/>
                </a:lnTo>
                <a:lnTo>
                  <a:pt x="384" y="479"/>
                </a:lnTo>
                <a:lnTo>
                  <a:pt x="389" y="473"/>
                </a:lnTo>
                <a:lnTo>
                  <a:pt x="391" y="467"/>
                </a:lnTo>
                <a:lnTo>
                  <a:pt x="393" y="461"/>
                </a:lnTo>
                <a:lnTo>
                  <a:pt x="393" y="53"/>
                </a:lnTo>
                <a:lnTo>
                  <a:pt x="391" y="47"/>
                </a:lnTo>
                <a:lnTo>
                  <a:pt x="389" y="40"/>
                </a:lnTo>
                <a:lnTo>
                  <a:pt x="384" y="35"/>
                </a:lnTo>
                <a:lnTo>
                  <a:pt x="377" y="29"/>
                </a:lnTo>
                <a:lnTo>
                  <a:pt x="368" y="25"/>
                </a:lnTo>
                <a:lnTo>
                  <a:pt x="358" y="20"/>
                </a:lnTo>
                <a:lnTo>
                  <a:pt x="345" y="17"/>
                </a:lnTo>
                <a:lnTo>
                  <a:pt x="330" y="13"/>
                </a:lnTo>
                <a:close/>
                <a:moveTo>
                  <a:pt x="369" y="461"/>
                </a:moveTo>
                <a:lnTo>
                  <a:pt x="369" y="461"/>
                </a:lnTo>
                <a:lnTo>
                  <a:pt x="365" y="465"/>
                </a:lnTo>
                <a:lnTo>
                  <a:pt x="357" y="468"/>
                </a:lnTo>
                <a:lnTo>
                  <a:pt x="341" y="474"/>
                </a:lnTo>
                <a:lnTo>
                  <a:pt x="318" y="480"/>
                </a:lnTo>
                <a:lnTo>
                  <a:pt x="292" y="483"/>
                </a:lnTo>
                <a:lnTo>
                  <a:pt x="262" y="487"/>
                </a:lnTo>
                <a:lnTo>
                  <a:pt x="230" y="489"/>
                </a:lnTo>
                <a:lnTo>
                  <a:pt x="196" y="490"/>
                </a:lnTo>
                <a:lnTo>
                  <a:pt x="163" y="489"/>
                </a:lnTo>
                <a:lnTo>
                  <a:pt x="130" y="487"/>
                </a:lnTo>
                <a:lnTo>
                  <a:pt x="101" y="483"/>
                </a:lnTo>
                <a:lnTo>
                  <a:pt x="74" y="480"/>
                </a:lnTo>
                <a:lnTo>
                  <a:pt x="51" y="474"/>
                </a:lnTo>
                <a:lnTo>
                  <a:pt x="36" y="468"/>
                </a:lnTo>
                <a:lnTo>
                  <a:pt x="28" y="465"/>
                </a:lnTo>
                <a:lnTo>
                  <a:pt x="23" y="461"/>
                </a:lnTo>
                <a:lnTo>
                  <a:pt x="23" y="352"/>
                </a:lnTo>
                <a:lnTo>
                  <a:pt x="41" y="359"/>
                </a:lnTo>
                <a:lnTo>
                  <a:pt x="63" y="365"/>
                </a:lnTo>
                <a:lnTo>
                  <a:pt x="92" y="370"/>
                </a:lnTo>
                <a:lnTo>
                  <a:pt x="124" y="374"/>
                </a:lnTo>
                <a:lnTo>
                  <a:pt x="159" y="377"/>
                </a:lnTo>
                <a:lnTo>
                  <a:pt x="196" y="377"/>
                </a:lnTo>
                <a:lnTo>
                  <a:pt x="233" y="377"/>
                </a:lnTo>
                <a:lnTo>
                  <a:pt x="268" y="374"/>
                </a:lnTo>
                <a:lnTo>
                  <a:pt x="301" y="370"/>
                </a:lnTo>
                <a:lnTo>
                  <a:pt x="330" y="365"/>
                </a:lnTo>
                <a:lnTo>
                  <a:pt x="352" y="359"/>
                </a:lnTo>
                <a:lnTo>
                  <a:pt x="369" y="352"/>
                </a:lnTo>
                <a:lnTo>
                  <a:pt x="369" y="461"/>
                </a:lnTo>
                <a:close/>
                <a:moveTo>
                  <a:pt x="369" y="53"/>
                </a:moveTo>
                <a:lnTo>
                  <a:pt x="369" y="53"/>
                </a:lnTo>
                <a:lnTo>
                  <a:pt x="365" y="56"/>
                </a:lnTo>
                <a:lnTo>
                  <a:pt x="357" y="61"/>
                </a:lnTo>
                <a:lnTo>
                  <a:pt x="341" y="65"/>
                </a:lnTo>
                <a:lnTo>
                  <a:pt x="318" y="71"/>
                </a:lnTo>
                <a:lnTo>
                  <a:pt x="292" y="76"/>
                </a:lnTo>
                <a:lnTo>
                  <a:pt x="262" y="79"/>
                </a:lnTo>
                <a:lnTo>
                  <a:pt x="230" y="81"/>
                </a:lnTo>
                <a:lnTo>
                  <a:pt x="196" y="82"/>
                </a:lnTo>
                <a:lnTo>
                  <a:pt x="163" y="81"/>
                </a:lnTo>
                <a:lnTo>
                  <a:pt x="130" y="79"/>
                </a:lnTo>
                <a:lnTo>
                  <a:pt x="101" y="76"/>
                </a:lnTo>
                <a:lnTo>
                  <a:pt x="74" y="71"/>
                </a:lnTo>
                <a:lnTo>
                  <a:pt x="51" y="65"/>
                </a:lnTo>
                <a:lnTo>
                  <a:pt x="36" y="61"/>
                </a:lnTo>
                <a:lnTo>
                  <a:pt x="28" y="56"/>
                </a:lnTo>
                <a:lnTo>
                  <a:pt x="23" y="53"/>
                </a:lnTo>
                <a:lnTo>
                  <a:pt x="28" y="49"/>
                </a:lnTo>
                <a:lnTo>
                  <a:pt x="36" y="45"/>
                </a:lnTo>
                <a:lnTo>
                  <a:pt x="51" y="40"/>
                </a:lnTo>
                <a:lnTo>
                  <a:pt x="74" y="34"/>
                </a:lnTo>
                <a:lnTo>
                  <a:pt x="101" y="29"/>
                </a:lnTo>
                <a:lnTo>
                  <a:pt x="130" y="27"/>
                </a:lnTo>
                <a:lnTo>
                  <a:pt x="163" y="25"/>
                </a:lnTo>
                <a:lnTo>
                  <a:pt x="196" y="24"/>
                </a:lnTo>
                <a:lnTo>
                  <a:pt x="230" y="25"/>
                </a:lnTo>
                <a:lnTo>
                  <a:pt x="262" y="27"/>
                </a:lnTo>
                <a:lnTo>
                  <a:pt x="292" y="29"/>
                </a:lnTo>
                <a:lnTo>
                  <a:pt x="318" y="34"/>
                </a:lnTo>
                <a:lnTo>
                  <a:pt x="341" y="40"/>
                </a:lnTo>
                <a:lnTo>
                  <a:pt x="357" y="45"/>
                </a:lnTo>
                <a:lnTo>
                  <a:pt x="365" y="49"/>
                </a:lnTo>
                <a:lnTo>
                  <a:pt x="369" y="53"/>
                </a:lnTo>
                <a:close/>
                <a:moveTo>
                  <a:pt x="369" y="324"/>
                </a:moveTo>
                <a:lnTo>
                  <a:pt x="369" y="324"/>
                </a:lnTo>
                <a:lnTo>
                  <a:pt x="366" y="328"/>
                </a:lnTo>
                <a:lnTo>
                  <a:pt x="358" y="332"/>
                </a:lnTo>
                <a:lnTo>
                  <a:pt x="343" y="338"/>
                </a:lnTo>
                <a:lnTo>
                  <a:pt x="318" y="343"/>
                </a:lnTo>
                <a:lnTo>
                  <a:pt x="292" y="348"/>
                </a:lnTo>
                <a:lnTo>
                  <a:pt x="262" y="351"/>
                </a:lnTo>
                <a:lnTo>
                  <a:pt x="230" y="353"/>
                </a:lnTo>
                <a:lnTo>
                  <a:pt x="196" y="353"/>
                </a:lnTo>
                <a:lnTo>
                  <a:pt x="163" y="353"/>
                </a:lnTo>
                <a:lnTo>
                  <a:pt x="130" y="351"/>
                </a:lnTo>
                <a:lnTo>
                  <a:pt x="101" y="348"/>
                </a:lnTo>
                <a:lnTo>
                  <a:pt x="74" y="343"/>
                </a:lnTo>
                <a:lnTo>
                  <a:pt x="51" y="338"/>
                </a:lnTo>
                <a:lnTo>
                  <a:pt x="35" y="332"/>
                </a:lnTo>
                <a:lnTo>
                  <a:pt x="27" y="328"/>
                </a:lnTo>
                <a:lnTo>
                  <a:pt x="23" y="324"/>
                </a:lnTo>
                <a:lnTo>
                  <a:pt x="23" y="216"/>
                </a:lnTo>
                <a:lnTo>
                  <a:pt x="41" y="223"/>
                </a:lnTo>
                <a:lnTo>
                  <a:pt x="63" y="229"/>
                </a:lnTo>
                <a:lnTo>
                  <a:pt x="92" y="234"/>
                </a:lnTo>
                <a:lnTo>
                  <a:pt x="124" y="237"/>
                </a:lnTo>
                <a:lnTo>
                  <a:pt x="159" y="240"/>
                </a:lnTo>
                <a:lnTo>
                  <a:pt x="196" y="241"/>
                </a:lnTo>
                <a:lnTo>
                  <a:pt x="233" y="240"/>
                </a:lnTo>
                <a:lnTo>
                  <a:pt x="268" y="237"/>
                </a:lnTo>
                <a:lnTo>
                  <a:pt x="301" y="234"/>
                </a:lnTo>
                <a:lnTo>
                  <a:pt x="330" y="229"/>
                </a:lnTo>
                <a:lnTo>
                  <a:pt x="352" y="223"/>
                </a:lnTo>
                <a:lnTo>
                  <a:pt x="369" y="216"/>
                </a:lnTo>
                <a:lnTo>
                  <a:pt x="369" y="324"/>
                </a:lnTo>
                <a:close/>
                <a:moveTo>
                  <a:pt x="369" y="189"/>
                </a:moveTo>
                <a:lnTo>
                  <a:pt x="369" y="189"/>
                </a:lnTo>
                <a:lnTo>
                  <a:pt x="366" y="192"/>
                </a:lnTo>
                <a:lnTo>
                  <a:pt x="358" y="197"/>
                </a:lnTo>
                <a:lnTo>
                  <a:pt x="343" y="201"/>
                </a:lnTo>
                <a:lnTo>
                  <a:pt x="318" y="207"/>
                </a:lnTo>
                <a:lnTo>
                  <a:pt x="292" y="212"/>
                </a:lnTo>
                <a:lnTo>
                  <a:pt x="262" y="215"/>
                </a:lnTo>
                <a:lnTo>
                  <a:pt x="230" y="218"/>
                </a:lnTo>
                <a:lnTo>
                  <a:pt x="196" y="218"/>
                </a:lnTo>
                <a:lnTo>
                  <a:pt x="163" y="218"/>
                </a:lnTo>
                <a:lnTo>
                  <a:pt x="130" y="215"/>
                </a:lnTo>
                <a:lnTo>
                  <a:pt x="101" y="212"/>
                </a:lnTo>
                <a:lnTo>
                  <a:pt x="74" y="207"/>
                </a:lnTo>
                <a:lnTo>
                  <a:pt x="51" y="201"/>
                </a:lnTo>
                <a:lnTo>
                  <a:pt x="35" y="197"/>
                </a:lnTo>
                <a:lnTo>
                  <a:pt x="27" y="192"/>
                </a:lnTo>
                <a:lnTo>
                  <a:pt x="23" y="189"/>
                </a:lnTo>
                <a:lnTo>
                  <a:pt x="23" y="81"/>
                </a:lnTo>
                <a:lnTo>
                  <a:pt x="41" y="86"/>
                </a:lnTo>
                <a:lnTo>
                  <a:pt x="63" y="93"/>
                </a:lnTo>
                <a:lnTo>
                  <a:pt x="92" y="98"/>
                </a:lnTo>
                <a:lnTo>
                  <a:pt x="124" y="101"/>
                </a:lnTo>
                <a:lnTo>
                  <a:pt x="159" y="104"/>
                </a:lnTo>
                <a:lnTo>
                  <a:pt x="196" y="105"/>
                </a:lnTo>
                <a:lnTo>
                  <a:pt x="233" y="104"/>
                </a:lnTo>
                <a:lnTo>
                  <a:pt x="268" y="101"/>
                </a:lnTo>
                <a:lnTo>
                  <a:pt x="301" y="98"/>
                </a:lnTo>
                <a:lnTo>
                  <a:pt x="330" y="93"/>
                </a:lnTo>
                <a:lnTo>
                  <a:pt x="352" y="86"/>
                </a:lnTo>
                <a:lnTo>
                  <a:pt x="369" y="81"/>
                </a:lnTo>
                <a:lnTo>
                  <a:pt x="369" y="18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grpSp>
        <p:nvGrpSpPr>
          <p:cNvPr id="6" name="Group 62"/>
          <p:cNvGrpSpPr>
            <a:grpSpLocks/>
          </p:cNvGrpSpPr>
          <p:nvPr/>
        </p:nvGrpSpPr>
        <p:grpSpPr bwMode="auto">
          <a:xfrm>
            <a:off x="4503405" y="2538477"/>
            <a:ext cx="145128" cy="369618"/>
            <a:chOff x="5350" y="980"/>
            <a:chExt cx="1230" cy="2586"/>
          </a:xfrm>
          <a:solidFill>
            <a:srgbClr val="0070C0"/>
          </a:solidFill>
        </p:grpSpPr>
        <p:sp>
          <p:nvSpPr>
            <p:cNvPr id="201" name="Freeform 63"/>
            <p:cNvSpPr>
              <a:spLocks/>
            </p:cNvSpPr>
            <p:nvPr/>
          </p:nvSpPr>
          <p:spPr bwMode="auto">
            <a:xfrm>
              <a:off x="5369" y="980"/>
              <a:ext cx="1198" cy="82"/>
            </a:xfrm>
            <a:custGeom>
              <a:avLst/>
              <a:gdLst>
                <a:gd name="T0" fmla="*/ 2147483647 w 379"/>
                <a:gd name="T1" fmla="*/ 744478125 h 27"/>
                <a:gd name="T2" fmla="*/ 2147483647 w 379"/>
                <a:gd name="T3" fmla="*/ 0 h 27"/>
                <a:gd name="T4" fmla="*/ 189214684 w 379"/>
                <a:gd name="T5" fmla="*/ 203741868 h 27"/>
                <a:gd name="T6" fmla="*/ 189214684 w 379"/>
                <a:gd name="T7" fmla="*/ 203741868 h 27"/>
                <a:gd name="T8" fmla="*/ 189214684 w 379"/>
                <a:gd name="T9" fmla="*/ 203741868 h 27"/>
                <a:gd name="T10" fmla="*/ 0 w 379"/>
                <a:gd name="T11" fmla="*/ 203741868 h 27"/>
                <a:gd name="T12" fmla="*/ 189214684 w 379"/>
                <a:gd name="T13" fmla="*/ 261750636 h 27"/>
                <a:gd name="T14" fmla="*/ 2147483647 w 379"/>
                <a:gd name="T15" fmla="*/ 1413717356 h 27"/>
                <a:gd name="T16" fmla="*/ 2147483647 w 379"/>
                <a:gd name="T17" fmla="*/ 847289579 h 27"/>
                <a:gd name="T18" fmla="*/ 2147483647 w 379"/>
                <a:gd name="T19" fmla="*/ 847289579 h 27"/>
                <a:gd name="T20" fmla="*/ 2147483647 w 379"/>
                <a:gd name="T21" fmla="*/ 744478125 h 27"/>
                <a:gd name="T22" fmla="*/ 2147483647 w 379"/>
                <a:gd name="T23" fmla="*/ 744478125 h 27"/>
                <a:gd name="T24" fmla="*/ 2147483647 w 379"/>
                <a:gd name="T25" fmla="*/ 744478125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9"/>
                <a:gd name="T40" fmla="*/ 0 h 27"/>
                <a:gd name="T41" fmla="*/ 379 w 379"/>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9" h="27">
                  <a:moveTo>
                    <a:pt x="377" y="14"/>
                  </a:moveTo>
                  <a:lnTo>
                    <a:pt x="231" y="0"/>
                  </a:lnTo>
                  <a:lnTo>
                    <a:pt x="2" y="4"/>
                  </a:lnTo>
                  <a:lnTo>
                    <a:pt x="0" y="4"/>
                  </a:lnTo>
                  <a:lnTo>
                    <a:pt x="2" y="5"/>
                  </a:lnTo>
                  <a:lnTo>
                    <a:pt x="214" y="27"/>
                  </a:lnTo>
                  <a:lnTo>
                    <a:pt x="377" y="16"/>
                  </a:lnTo>
                  <a:lnTo>
                    <a:pt x="379" y="14"/>
                  </a:lnTo>
                  <a:lnTo>
                    <a:pt x="377" y="14"/>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02" name="Freeform 64"/>
            <p:cNvSpPr>
              <a:spLocks noEditPoints="1"/>
            </p:cNvSpPr>
            <p:nvPr/>
          </p:nvSpPr>
          <p:spPr bwMode="auto">
            <a:xfrm>
              <a:off x="5350" y="1031"/>
              <a:ext cx="672" cy="2535"/>
            </a:xfrm>
            <a:custGeom>
              <a:avLst/>
              <a:gdLst>
                <a:gd name="T0" fmla="*/ 454069298 w 211"/>
                <a:gd name="T1" fmla="*/ 0 h 804"/>
                <a:gd name="T2" fmla="*/ 211311206 w 211"/>
                <a:gd name="T3" fmla="*/ 0 h 804"/>
                <a:gd name="T4" fmla="*/ 0 w 211"/>
                <a:gd name="T5" fmla="*/ 2147483647 h 804"/>
                <a:gd name="T6" fmla="*/ 2147483647 w 211"/>
                <a:gd name="T7" fmla="*/ 2147483647 h 804"/>
                <a:gd name="T8" fmla="*/ 2147483647 w 211"/>
                <a:gd name="T9" fmla="*/ 2147483647 h 804"/>
                <a:gd name="T10" fmla="*/ 2147483647 w 211"/>
                <a:gd name="T11" fmla="*/ 2147483647 h 804"/>
                <a:gd name="T12" fmla="*/ 2147483647 w 211"/>
                <a:gd name="T13" fmla="*/ 2147483647 h 804"/>
                <a:gd name="T14" fmla="*/ 2147483647 w 211"/>
                <a:gd name="T15" fmla="*/ 2147483647 h 804"/>
                <a:gd name="T16" fmla="*/ 2147483647 w 211"/>
                <a:gd name="T17" fmla="*/ 2147483647 h 804"/>
                <a:gd name="T18" fmla="*/ 2147483647 w 211"/>
                <a:gd name="T19" fmla="*/ 2147483647 h 804"/>
                <a:gd name="T20" fmla="*/ 2147483647 w 211"/>
                <a:gd name="T21" fmla="*/ 2147483647 h 804"/>
                <a:gd name="T22" fmla="*/ 2147483647 w 211"/>
                <a:gd name="T23" fmla="*/ 2147483647 h 804"/>
                <a:gd name="T24" fmla="*/ 2147483647 w 211"/>
                <a:gd name="T25" fmla="*/ 2147483647 h 804"/>
                <a:gd name="T26" fmla="*/ 2147483647 w 211"/>
                <a:gd name="T27" fmla="*/ 2147483647 h 804"/>
                <a:gd name="T28" fmla="*/ 2147483647 w 211"/>
                <a:gd name="T29" fmla="*/ 2147483647 h 804"/>
                <a:gd name="T30" fmla="*/ 2147483647 w 211"/>
                <a:gd name="T31" fmla="*/ 2147483647 h 804"/>
                <a:gd name="T32" fmla="*/ 2147483647 w 211"/>
                <a:gd name="T33" fmla="*/ 2147483647 h 804"/>
                <a:gd name="T34" fmla="*/ 2147483647 w 211"/>
                <a:gd name="T35" fmla="*/ 2147483647 h 804"/>
                <a:gd name="T36" fmla="*/ 2147483647 w 211"/>
                <a:gd name="T37" fmla="*/ 2147483647 h 804"/>
                <a:gd name="T38" fmla="*/ 2147483647 w 211"/>
                <a:gd name="T39" fmla="*/ 2147483647 h 804"/>
                <a:gd name="T40" fmla="*/ 2147483647 w 211"/>
                <a:gd name="T41" fmla="*/ 2147483647 h 804"/>
                <a:gd name="T42" fmla="*/ 2147483647 w 211"/>
                <a:gd name="T43" fmla="*/ 2147483647 h 804"/>
                <a:gd name="T44" fmla="*/ 2147483647 w 211"/>
                <a:gd name="T45" fmla="*/ 2147483647 h 804"/>
                <a:gd name="T46" fmla="*/ 2147483647 w 211"/>
                <a:gd name="T47" fmla="*/ 2147483647 h 804"/>
                <a:gd name="T48" fmla="*/ 2147483647 w 211"/>
                <a:gd name="T49" fmla="*/ 2147483647 h 804"/>
                <a:gd name="T50" fmla="*/ 2147483647 w 211"/>
                <a:gd name="T51" fmla="*/ 2147483647 h 804"/>
                <a:gd name="T52" fmla="*/ 2147483647 w 211"/>
                <a:gd name="T53" fmla="*/ 2147483647 h 804"/>
                <a:gd name="T54" fmla="*/ 2147483647 w 211"/>
                <a:gd name="T55" fmla="*/ 2147483647 h 804"/>
                <a:gd name="T56" fmla="*/ 2147483647 w 211"/>
                <a:gd name="T57" fmla="*/ 2147483647 h 804"/>
                <a:gd name="T58" fmla="*/ 2147483647 w 211"/>
                <a:gd name="T59" fmla="*/ 2147483647 h 804"/>
                <a:gd name="T60" fmla="*/ 2147483647 w 211"/>
                <a:gd name="T61" fmla="*/ 2147483647 h 804"/>
                <a:gd name="T62" fmla="*/ 2147483647 w 211"/>
                <a:gd name="T63" fmla="*/ 2147483647 h 804"/>
                <a:gd name="T64" fmla="*/ 2147483647 w 211"/>
                <a:gd name="T65" fmla="*/ 2147483647 h 804"/>
                <a:gd name="T66" fmla="*/ 2147483647 w 211"/>
                <a:gd name="T67" fmla="*/ 2147483647 h 804"/>
                <a:gd name="T68" fmla="*/ 2147483647 w 211"/>
                <a:gd name="T69" fmla="*/ 2147483647 h 804"/>
                <a:gd name="T70" fmla="*/ 2147483647 w 211"/>
                <a:gd name="T71" fmla="*/ 2147483647 h 804"/>
                <a:gd name="T72" fmla="*/ 2147483647 w 211"/>
                <a:gd name="T73" fmla="*/ 2147483647 h 804"/>
                <a:gd name="T74" fmla="*/ 2147483647 w 211"/>
                <a:gd name="T75" fmla="*/ 2147483647 h 804"/>
                <a:gd name="T76" fmla="*/ 2147483647 w 211"/>
                <a:gd name="T77" fmla="*/ 2147483647 h 80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1"/>
                <a:gd name="T118" fmla="*/ 0 h 804"/>
                <a:gd name="T119" fmla="*/ 211 w 211"/>
                <a:gd name="T120" fmla="*/ 804 h 80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1" h="804">
                  <a:moveTo>
                    <a:pt x="210" y="23"/>
                  </a:moveTo>
                  <a:lnTo>
                    <a:pt x="4" y="0"/>
                  </a:lnTo>
                  <a:lnTo>
                    <a:pt x="2" y="0"/>
                  </a:lnTo>
                  <a:lnTo>
                    <a:pt x="0" y="2"/>
                  </a:lnTo>
                  <a:lnTo>
                    <a:pt x="0" y="428"/>
                  </a:lnTo>
                  <a:lnTo>
                    <a:pt x="52" y="439"/>
                  </a:lnTo>
                  <a:lnTo>
                    <a:pt x="52" y="747"/>
                  </a:lnTo>
                  <a:lnTo>
                    <a:pt x="210" y="804"/>
                  </a:lnTo>
                  <a:lnTo>
                    <a:pt x="211" y="804"/>
                  </a:lnTo>
                  <a:lnTo>
                    <a:pt x="211" y="802"/>
                  </a:lnTo>
                  <a:lnTo>
                    <a:pt x="211" y="25"/>
                  </a:lnTo>
                  <a:lnTo>
                    <a:pt x="210" y="23"/>
                  </a:lnTo>
                  <a:close/>
                  <a:moveTo>
                    <a:pt x="171" y="420"/>
                  </a:moveTo>
                  <a:lnTo>
                    <a:pt x="171" y="420"/>
                  </a:lnTo>
                  <a:lnTo>
                    <a:pt x="167" y="418"/>
                  </a:lnTo>
                  <a:lnTo>
                    <a:pt x="163" y="416"/>
                  </a:lnTo>
                  <a:lnTo>
                    <a:pt x="162" y="412"/>
                  </a:lnTo>
                  <a:lnTo>
                    <a:pt x="162" y="409"/>
                  </a:lnTo>
                  <a:lnTo>
                    <a:pt x="162" y="405"/>
                  </a:lnTo>
                  <a:lnTo>
                    <a:pt x="163" y="404"/>
                  </a:lnTo>
                  <a:lnTo>
                    <a:pt x="167" y="402"/>
                  </a:lnTo>
                  <a:lnTo>
                    <a:pt x="171" y="400"/>
                  </a:lnTo>
                  <a:lnTo>
                    <a:pt x="174" y="402"/>
                  </a:lnTo>
                  <a:lnTo>
                    <a:pt x="176" y="404"/>
                  </a:lnTo>
                  <a:lnTo>
                    <a:pt x="178" y="407"/>
                  </a:lnTo>
                  <a:lnTo>
                    <a:pt x="179" y="411"/>
                  </a:lnTo>
                  <a:lnTo>
                    <a:pt x="178" y="414"/>
                  </a:lnTo>
                  <a:lnTo>
                    <a:pt x="176" y="418"/>
                  </a:lnTo>
                  <a:lnTo>
                    <a:pt x="174" y="420"/>
                  </a:lnTo>
                  <a:lnTo>
                    <a:pt x="171" y="420"/>
                  </a:lnTo>
                  <a:close/>
                  <a:moveTo>
                    <a:pt x="171" y="384"/>
                  </a:moveTo>
                  <a:lnTo>
                    <a:pt x="171" y="384"/>
                  </a:lnTo>
                  <a:lnTo>
                    <a:pt x="167" y="384"/>
                  </a:lnTo>
                  <a:lnTo>
                    <a:pt x="163" y="382"/>
                  </a:lnTo>
                  <a:lnTo>
                    <a:pt x="162" y="379"/>
                  </a:lnTo>
                  <a:lnTo>
                    <a:pt x="162" y="375"/>
                  </a:lnTo>
                  <a:lnTo>
                    <a:pt x="162" y="372"/>
                  </a:lnTo>
                  <a:lnTo>
                    <a:pt x="163" y="368"/>
                  </a:lnTo>
                  <a:lnTo>
                    <a:pt x="167" y="366"/>
                  </a:lnTo>
                  <a:lnTo>
                    <a:pt x="171" y="366"/>
                  </a:lnTo>
                  <a:lnTo>
                    <a:pt x="174" y="366"/>
                  </a:lnTo>
                  <a:lnTo>
                    <a:pt x="176" y="370"/>
                  </a:lnTo>
                  <a:lnTo>
                    <a:pt x="178" y="372"/>
                  </a:lnTo>
                  <a:lnTo>
                    <a:pt x="179" y="375"/>
                  </a:lnTo>
                  <a:lnTo>
                    <a:pt x="178" y="380"/>
                  </a:lnTo>
                  <a:lnTo>
                    <a:pt x="176" y="382"/>
                  </a:lnTo>
                  <a:lnTo>
                    <a:pt x="174" y="384"/>
                  </a:lnTo>
                  <a:lnTo>
                    <a:pt x="171" y="384"/>
                  </a:lnTo>
                  <a:close/>
                  <a:moveTo>
                    <a:pt x="179" y="322"/>
                  </a:moveTo>
                  <a:lnTo>
                    <a:pt x="30" y="295"/>
                  </a:lnTo>
                  <a:lnTo>
                    <a:pt x="30" y="274"/>
                  </a:lnTo>
                  <a:lnTo>
                    <a:pt x="179" y="301"/>
                  </a:lnTo>
                  <a:lnTo>
                    <a:pt x="179" y="322"/>
                  </a:lnTo>
                  <a:close/>
                  <a:moveTo>
                    <a:pt x="179" y="254"/>
                  </a:moveTo>
                  <a:lnTo>
                    <a:pt x="32" y="229"/>
                  </a:lnTo>
                  <a:lnTo>
                    <a:pt x="32" y="208"/>
                  </a:lnTo>
                  <a:lnTo>
                    <a:pt x="179" y="235"/>
                  </a:lnTo>
                  <a:lnTo>
                    <a:pt x="179" y="254"/>
                  </a:lnTo>
                  <a:close/>
                  <a:moveTo>
                    <a:pt x="179" y="187"/>
                  </a:moveTo>
                  <a:lnTo>
                    <a:pt x="30" y="164"/>
                  </a:lnTo>
                  <a:lnTo>
                    <a:pt x="30" y="144"/>
                  </a:lnTo>
                  <a:lnTo>
                    <a:pt x="179" y="167"/>
                  </a:lnTo>
                  <a:lnTo>
                    <a:pt x="179" y="187"/>
                  </a:lnTo>
                  <a:close/>
                  <a:moveTo>
                    <a:pt x="179" y="121"/>
                  </a:moveTo>
                  <a:lnTo>
                    <a:pt x="30" y="100"/>
                  </a:lnTo>
                  <a:lnTo>
                    <a:pt x="30" y="78"/>
                  </a:lnTo>
                  <a:lnTo>
                    <a:pt x="179" y="100"/>
                  </a:lnTo>
                  <a:lnTo>
                    <a:pt x="179" y="121"/>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03" name="Freeform 65"/>
            <p:cNvSpPr>
              <a:spLocks noEditPoints="1"/>
            </p:cNvSpPr>
            <p:nvPr/>
          </p:nvSpPr>
          <p:spPr bwMode="auto">
            <a:xfrm>
              <a:off x="6066" y="1062"/>
              <a:ext cx="514" cy="2504"/>
            </a:xfrm>
            <a:custGeom>
              <a:avLst/>
              <a:gdLst>
                <a:gd name="T0" fmla="*/ 2147483647 w 161"/>
                <a:gd name="T1" fmla="*/ 2147483647 h 793"/>
                <a:gd name="T2" fmla="*/ 2147483647 w 161"/>
                <a:gd name="T3" fmla="*/ 2147483647 h 793"/>
                <a:gd name="T4" fmla="*/ 2147483647 w 161"/>
                <a:gd name="T5" fmla="*/ 185739565 h 793"/>
                <a:gd name="T6" fmla="*/ 2147483647 w 161"/>
                <a:gd name="T7" fmla="*/ 185739565 h 793"/>
                <a:gd name="T8" fmla="*/ 2147483647 w 161"/>
                <a:gd name="T9" fmla="*/ 185739565 h 793"/>
                <a:gd name="T10" fmla="*/ 2147483647 w 161"/>
                <a:gd name="T11" fmla="*/ 0 h 793"/>
                <a:gd name="T12" fmla="*/ 114492504 w 161"/>
                <a:gd name="T13" fmla="*/ 1176156208 h 793"/>
                <a:gd name="T14" fmla="*/ 114492504 w 161"/>
                <a:gd name="T15" fmla="*/ 1176156208 h 793"/>
                <a:gd name="T16" fmla="*/ 0 w 161"/>
                <a:gd name="T17" fmla="*/ 1361620425 h 793"/>
                <a:gd name="T18" fmla="*/ 0 w 161"/>
                <a:gd name="T19" fmla="*/ 1361620425 h 793"/>
                <a:gd name="T20" fmla="*/ 0 w 161"/>
                <a:gd name="T21" fmla="*/ 2147483647 h 793"/>
                <a:gd name="T22" fmla="*/ 0 w 161"/>
                <a:gd name="T23" fmla="*/ 2147483647 h 793"/>
                <a:gd name="T24" fmla="*/ 0 w 161"/>
                <a:gd name="T25" fmla="*/ 2147483647 h 793"/>
                <a:gd name="T26" fmla="*/ 114492504 w 161"/>
                <a:gd name="T27" fmla="*/ 2147483647 h 793"/>
                <a:gd name="T28" fmla="*/ 2147483647 w 161"/>
                <a:gd name="T29" fmla="*/ 2147483647 h 793"/>
                <a:gd name="T30" fmla="*/ 2147483647 w 161"/>
                <a:gd name="T31" fmla="*/ 2147483647 h 793"/>
                <a:gd name="T32" fmla="*/ 2147483647 w 161"/>
                <a:gd name="T33" fmla="*/ 2147483647 h 793"/>
                <a:gd name="T34" fmla="*/ 2147483647 w 161"/>
                <a:gd name="T35" fmla="*/ 2147483647 h 793"/>
                <a:gd name="T36" fmla="*/ 2147483647 w 161"/>
                <a:gd name="T37" fmla="*/ 2147483647 h 793"/>
                <a:gd name="T38" fmla="*/ 2147483647 w 161"/>
                <a:gd name="T39" fmla="*/ 2147483647 h 793"/>
                <a:gd name="T40" fmla="*/ 2147483647 w 161"/>
                <a:gd name="T41" fmla="*/ 2147483647 h 793"/>
                <a:gd name="T42" fmla="*/ 2147483647 w 161"/>
                <a:gd name="T43" fmla="*/ 2147483647 h 793"/>
                <a:gd name="T44" fmla="*/ 2147483647 w 161"/>
                <a:gd name="T45" fmla="*/ 2147483647 h 793"/>
                <a:gd name="T46" fmla="*/ 2147483647 w 161"/>
                <a:gd name="T47" fmla="*/ 2147483647 h 793"/>
                <a:gd name="T48" fmla="*/ 2147483647 w 161"/>
                <a:gd name="T49" fmla="*/ 2147483647 h 793"/>
                <a:gd name="T50" fmla="*/ 2147483647 w 161"/>
                <a:gd name="T51" fmla="*/ 2147483647 h 793"/>
                <a:gd name="T52" fmla="*/ 2147483647 w 161"/>
                <a:gd name="T53" fmla="*/ 2147483647 h 793"/>
                <a:gd name="T54" fmla="*/ 2147483647 w 161"/>
                <a:gd name="T55" fmla="*/ 2147483647 h 793"/>
                <a:gd name="T56" fmla="*/ 2147483647 w 161"/>
                <a:gd name="T57" fmla="*/ 2147483647 h 793"/>
                <a:gd name="T58" fmla="*/ 2147483647 w 161"/>
                <a:gd name="T59" fmla="*/ 2147483647 h 793"/>
                <a:gd name="T60" fmla="*/ 2147483647 w 161"/>
                <a:gd name="T61" fmla="*/ 2147483647 h 793"/>
                <a:gd name="T62" fmla="*/ 2147483647 w 161"/>
                <a:gd name="T63" fmla="*/ 2147483647 h 793"/>
                <a:gd name="T64" fmla="*/ 2147483647 w 161"/>
                <a:gd name="T65" fmla="*/ 2147483647 h 793"/>
                <a:gd name="T66" fmla="*/ 2147483647 w 161"/>
                <a:gd name="T67" fmla="*/ 2147483647 h 793"/>
                <a:gd name="T68" fmla="*/ 2147483647 w 161"/>
                <a:gd name="T69" fmla="*/ 2147483647 h 793"/>
                <a:gd name="T70" fmla="*/ 2147483647 w 161"/>
                <a:gd name="T71" fmla="*/ 2147483647 h 793"/>
                <a:gd name="T72" fmla="*/ 2147483647 w 161"/>
                <a:gd name="T73" fmla="*/ 2147483647 h 79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1"/>
                <a:gd name="T112" fmla="*/ 0 h 793"/>
                <a:gd name="T113" fmla="*/ 161 w 161"/>
                <a:gd name="T114" fmla="*/ 793 h 79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1" h="793">
                  <a:moveTo>
                    <a:pt x="106" y="295"/>
                  </a:moveTo>
                  <a:lnTo>
                    <a:pt x="161" y="281"/>
                  </a:lnTo>
                  <a:lnTo>
                    <a:pt x="161" y="2"/>
                  </a:lnTo>
                  <a:lnTo>
                    <a:pt x="160" y="0"/>
                  </a:lnTo>
                  <a:lnTo>
                    <a:pt x="1" y="12"/>
                  </a:lnTo>
                  <a:lnTo>
                    <a:pt x="0" y="14"/>
                  </a:lnTo>
                  <a:lnTo>
                    <a:pt x="0" y="791"/>
                  </a:lnTo>
                  <a:lnTo>
                    <a:pt x="0" y="793"/>
                  </a:lnTo>
                  <a:lnTo>
                    <a:pt x="1" y="793"/>
                  </a:lnTo>
                  <a:lnTo>
                    <a:pt x="106" y="743"/>
                  </a:lnTo>
                  <a:lnTo>
                    <a:pt x="106" y="295"/>
                  </a:lnTo>
                  <a:close/>
                  <a:moveTo>
                    <a:pt x="137" y="50"/>
                  </a:moveTo>
                  <a:lnTo>
                    <a:pt x="137" y="50"/>
                  </a:lnTo>
                  <a:lnTo>
                    <a:pt x="140" y="51"/>
                  </a:lnTo>
                  <a:lnTo>
                    <a:pt x="142" y="53"/>
                  </a:lnTo>
                  <a:lnTo>
                    <a:pt x="144" y="55"/>
                  </a:lnTo>
                  <a:lnTo>
                    <a:pt x="145" y="58"/>
                  </a:lnTo>
                  <a:lnTo>
                    <a:pt x="144" y="64"/>
                  </a:lnTo>
                  <a:lnTo>
                    <a:pt x="142" y="66"/>
                  </a:lnTo>
                  <a:lnTo>
                    <a:pt x="140" y="69"/>
                  </a:lnTo>
                  <a:lnTo>
                    <a:pt x="137" y="69"/>
                  </a:lnTo>
                  <a:lnTo>
                    <a:pt x="133" y="69"/>
                  </a:lnTo>
                  <a:lnTo>
                    <a:pt x="129" y="67"/>
                  </a:lnTo>
                  <a:lnTo>
                    <a:pt x="128" y="64"/>
                  </a:lnTo>
                  <a:lnTo>
                    <a:pt x="128" y="60"/>
                  </a:lnTo>
                  <a:lnTo>
                    <a:pt x="128" y="57"/>
                  </a:lnTo>
                  <a:lnTo>
                    <a:pt x="129" y="53"/>
                  </a:lnTo>
                  <a:lnTo>
                    <a:pt x="133" y="51"/>
                  </a:lnTo>
                  <a:lnTo>
                    <a:pt x="137" y="5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04" name="Freeform 66"/>
            <p:cNvSpPr>
              <a:spLocks/>
            </p:cNvSpPr>
            <p:nvPr/>
          </p:nvSpPr>
          <p:spPr bwMode="auto">
            <a:xfrm>
              <a:off x="5350" y="2422"/>
              <a:ext cx="127" cy="954"/>
            </a:xfrm>
            <a:custGeom>
              <a:avLst/>
              <a:gdLst>
                <a:gd name="T0" fmla="*/ 2147483647 w 39"/>
                <a:gd name="T1" fmla="*/ 867105185 h 302"/>
                <a:gd name="T2" fmla="*/ 0 w 39"/>
                <a:gd name="T3" fmla="*/ 0 h 302"/>
                <a:gd name="T4" fmla="*/ 0 w 39"/>
                <a:gd name="T5" fmla="*/ 2147483647 h 302"/>
                <a:gd name="T6" fmla="*/ 0 w 39"/>
                <a:gd name="T7" fmla="*/ 2147483647 h 302"/>
                <a:gd name="T8" fmla="*/ 347164266 w 39"/>
                <a:gd name="T9" fmla="*/ 2147483647 h 302"/>
                <a:gd name="T10" fmla="*/ 633959264 w 39"/>
                <a:gd name="T11" fmla="*/ 2147483647 h 302"/>
                <a:gd name="T12" fmla="*/ 2147483647 w 39"/>
                <a:gd name="T13" fmla="*/ 2147483647 h 302"/>
                <a:gd name="T14" fmla="*/ 2147483647 w 39"/>
                <a:gd name="T15" fmla="*/ 867105185 h 302"/>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302"/>
                <a:gd name="T26" fmla="*/ 39 w 39"/>
                <a:gd name="T27" fmla="*/ 302 h 3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302">
                  <a:moveTo>
                    <a:pt x="39" y="9"/>
                  </a:moveTo>
                  <a:lnTo>
                    <a:pt x="0" y="0"/>
                  </a:lnTo>
                  <a:lnTo>
                    <a:pt x="0" y="286"/>
                  </a:lnTo>
                  <a:lnTo>
                    <a:pt x="2" y="288"/>
                  </a:lnTo>
                  <a:lnTo>
                    <a:pt x="4" y="288"/>
                  </a:lnTo>
                  <a:lnTo>
                    <a:pt x="39" y="302"/>
                  </a:lnTo>
                  <a:lnTo>
                    <a:pt x="39" y="9"/>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05" name="Freeform 67"/>
            <p:cNvSpPr>
              <a:spLocks/>
            </p:cNvSpPr>
            <p:nvPr/>
          </p:nvSpPr>
          <p:spPr bwMode="auto">
            <a:xfrm>
              <a:off x="6447" y="1992"/>
              <a:ext cx="133" cy="1403"/>
            </a:xfrm>
            <a:custGeom>
              <a:avLst/>
              <a:gdLst>
                <a:gd name="T0" fmla="*/ 0 w 42"/>
                <a:gd name="T1" fmla="*/ 1287413286 h 444"/>
                <a:gd name="T2" fmla="*/ 0 w 42"/>
                <a:gd name="T3" fmla="*/ 2147483647 h 444"/>
                <a:gd name="T4" fmla="*/ 2147483647 w 42"/>
                <a:gd name="T5" fmla="*/ 2147483647 h 444"/>
                <a:gd name="T6" fmla="*/ 2147483647 w 42"/>
                <a:gd name="T7" fmla="*/ 2147483647 h 444"/>
                <a:gd name="T8" fmla="*/ 2147483647 w 42"/>
                <a:gd name="T9" fmla="*/ 2147483647 h 444"/>
                <a:gd name="T10" fmla="*/ 2147483647 w 42"/>
                <a:gd name="T11" fmla="*/ 2147483647 h 444"/>
                <a:gd name="T12" fmla="*/ 2147483647 w 42"/>
                <a:gd name="T13" fmla="*/ 0 h 444"/>
                <a:gd name="T14" fmla="*/ 0 w 42"/>
                <a:gd name="T15" fmla="*/ 1287413286 h 44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444"/>
                <a:gd name="T26" fmla="*/ 42 w 42"/>
                <a:gd name="T27" fmla="*/ 444 h 4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444">
                  <a:moveTo>
                    <a:pt x="0" y="13"/>
                  </a:moveTo>
                  <a:lnTo>
                    <a:pt x="0" y="444"/>
                  </a:lnTo>
                  <a:lnTo>
                    <a:pt x="41" y="425"/>
                  </a:lnTo>
                  <a:lnTo>
                    <a:pt x="42" y="425"/>
                  </a:lnTo>
                  <a:lnTo>
                    <a:pt x="42" y="423"/>
                  </a:lnTo>
                  <a:lnTo>
                    <a:pt x="42" y="0"/>
                  </a:lnTo>
                  <a:lnTo>
                    <a:pt x="0" y="13"/>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grpSp>
        <p:nvGrpSpPr>
          <p:cNvPr id="7" name="Group 4"/>
          <p:cNvGrpSpPr>
            <a:grpSpLocks/>
          </p:cNvGrpSpPr>
          <p:nvPr/>
        </p:nvGrpSpPr>
        <p:grpSpPr bwMode="auto">
          <a:xfrm>
            <a:off x="4398573" y="4249227"/>
            <a:ext cx="325438" cy="340768"/>
            <a:chOff x="4918" y="2492"/>
            <a:chExt cx="1471" cy="1285"/>
          </a:xfrm>
          <a:solidFill>
            <a:srgbClr val="0070C0"/>
          </a:solidFill>
        </p:grpSpPr>
        <p:sp>
          <p:nvSpPr>
            <p:cNvPr id="207" name="Freeform 5"/>
            <p:cNvSpPr>
              <a:spLocks/>
            </p:cNvSpPr>
            <p:nvPr/>
          </p:nvSpPr>
          <p:spPr bwMode="auto">
            <a:xfrm>
              <a:off x="5093" y="2663"/>
              <a:ext cx="207" cy="207"/>
            </a:xfrm>
            <a:custGeom>
              <a:avLst/>
              <a:gdLst>
                <a:gd name="T0" fmla="*/ 6495804 w 99"/>
                <a:gd name="T1" fmla="*/ 0 h 99"/>
                <a:gd name="T2" fmla="*/ 6495804 w 99"/>
                <a:gd name="T3" fmla="*/ 0 h 99"/>
                <a:gd name="T4" fmla="*/ 5229253 w 99"/>
                <a:gd name="T5" fmla="*/ 0 h 99"/>
                <a:gd name="T6" fmla="*/ 4027714 w 99"/>
                <a:gd name="T7" fmla="*/ 391255 h 99"/>
                <a:gd name="T8" fmla="*/ 2798009 w 99"/>
                <a:gd name="T9" fmla="*/ 948758 h 99"/>
                <a:gd name="T10" fmla="*/ 1870023 w 99"/>
                <a:gd name="T11" fmla="*/ 1870023 h 99"/>
                <a:gd name="T12" fmla="*/ 1095358 w 99"/>
                <a:gd name="T13" fmla="*/ 2798009 h 99"/>
                <a:gd name="T14" fmla="*/ 391255 w 99"/>
                <a:gd name="T15" fmla="*/ 4027714 h 99"/>
                <a:gd name="T16" fmla="*/ 0 w 99"/>
                <a:gd name="T17" fmla="*/ 5229253 h 99"/>
                <a:gd name="T18" fmla="*/ 0 w 99"/>
                <a:gd name="T19" fmla="*/ 6715747 h 99"/>
                <a:gd name="T20" fmla="*/ 0 w 99"/>
                <a:gd name="T21" fmla="*/ 6715747 h 99"/>
                <a:gd name="T22" fmla="*/ 0 w 99"/>
                <a:gd name="T23" fmla="*/ 7840265 h 99"/>
                <a:gd name="T24" fmla="*/ 391255 w 99"/>
                <a:gd name="T25" fmla="*/ 9183837 h 99"/>
                <a:gd name="T26" fmla="*/ 1095358 w 99"/>
                <a:gd name="T27" fmla="*/ 10132589 h 99"/>
                <a:gd name="T28" fmla="*/ 1870023 w 99"/>
                <a:gd name="T29" fmla="*/ 11109613 h 99"/>
                <a:gd name="T30" fmla="*/ 2798009 w 99"/>
                <a:gd name="T31" fmla="*/ 12116404 h 99"/>
                <a:gd name="T32" fmla="*/ 4027714 w 99"/>
                <a:gd name="T33" fmla="*/ 12569473 h 99"/>
                <a:gd name="T34" fmla="*/ 5229253 w 99"/>
                <a:gd name="T35" fmla="*/ 13101682 h 99"/>
                <a:gd name="T36" fmla="*/ 6495804 w 99"/>
                <a:gd name="T37" fmla="*/ 13211696 h 99"/>
                <a:gd name="T38" fmla="*/ 6495804 w 99"/>
                <a:gd name="T39" fmla="*/ 13211696 h 99"/>
                <a:gd name="T40" fmla="*/ 7974614 w 99"/>
                <a:gd name="T41" fmla="*/ 13101682 h 99"/>
                <a:gd name="T42" fmla="*/ 9183837 w 99"/>
                <a:gd name="T43" fmla="*/ 12569473 h 99"/>
                <a:gd name="T44" fmla="*/ 10412219 w 99"/>
                <a:gd name="T45" fmla="*/ 12116404 h 99"/>
                <a:gd name="T46" fmla="*/ 11360904 w 99"/>
                <a:gd name="T47" fmla="*/ 11109613 h 99"/>
                <a:gd name="T48" fmla="*/ 12002502 w 99"/>
                <a:gd name="T49" fmla="*/ 10132589 h 99"/>
                <a:gd name="T50" fmla="*/ 12820735 w 99"/>
                <a:gd name="T51" fmla="*/ 9183837 h 99"/>
                <a:gd name="T52" fmla="*/ 12954493 w 99"/>
                <a:gd name="T53" fmla="*/ 7840265 h 99"/>
                <a:gd name="T54" fmla="*/ 13211696 w 99"/>
                <a:gd name="T55" fmla="*/ 6715747 h 99"/>
                <a:gd name="T56" fmla="*/ 13211696 w 99"/>
                <a:gd name="T57" fmla="*/ 6715747 h 99"/>
                <a:gd name="T58" fmla="*/ 12954493 w 99"/>
                <a:gd name="T59" fmla="*/ 5229253 h 99"/>
                <a:gd name="T60" fmla="*/ 12820735 w 99"/>
                <a:gd name="T61" fmla="*/ 4027714 h 99"/>
                <a:gd name="T62" fmla="*/ 12002502 w 99"/>
                <a:gd name="T63" fmla="*/ 2798009 h 99"/>
                <a:gd name="T64" fmla="*/ 11360904 w 99"/>
                <a:gd name="T65" fmla="*/ 1870023 h 99"/>
                <a:gd name="T66" fmla="*/ 10412219 w 99"/>
                <a:gd name="T67" fmla="*/ 948758 h 99"/>
                <a:gd name="T68" fmla="*/ 9183837 w 99"/>
                <a:gd name="T69" fmla="*/ 391255 h 99"/>
                <a:gd name="T70" fmla="*/ 7974614 w 99"/>
                <a:gd name="T71" fmla="*/ 0 h 99"/>
                <a:gd name="T72" fmla="*/ 6495804 w 99"/>
                <a:gd name="T73" fmla="*/ 0 h 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99"/>
                <a:gd name="T113" fmla="*/ 99 w 99"/>
                <a:gd name="T114" fmla="*/ 99 h 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99">
                  <a:moveTo>
                    <a:pt x="49" y="0"/>
                  </a:moveTo>
                  <a:lnTo>
                    <a:pt x="49" y="0"/>
                  </a:lnTo>
                  <a:lnTo>
                    <a:pt x="39" y="0"/>
                  </a:lnTo>
                  <a:lnTo>
                    <a:pt x="30" y="3"/>
                  </a:lnTo>
                  <a:lnTo>
                    <a:pt x="21" y="7"/>
                  </a:lnTo>
                  <a:lnTo>
                    <a:pt x="14" y="14"/>
                  </a:lnTo>
                  <a:lnTo>
                    <a:pt x="8" y="21"/>
                  </a:lnTo>
                  <a:lnTo>
                    <a:pt x="3" y="30"/>
                  </a:lnTo>
                  <a:lnTo>
                    <a:pt x="0" y="39"/>
                  </a:lnTo>
                  <a:lnTo>
                    <a:pt x="0" y="50"/>
                  </a:lnTo>
                  <a:lnTo>
                    <a:pt x="0" y="59"/>
                  </a:lnTo>
                  <a:lnTo>
                    <a:pt x="3" y="69"/>
                  </a:lnTo>
                  <a:lnTo>
                    <a:pt x="8" y="76"/>
                  </a:lnTo>
                  <a:lnTo>
                    <a:pt x="14" y="83"/>
                  </a:lnTo>
                  <a:lnTo>
                    <a:pt x="21" y="91"/>
                  </a:lnTo>
                  <a:lnTo>
                    <a:pt x="30" y="94"/>
                  </a:lnTo>
                  <a:lnTo>
                    <a:pt x="39" y="98"/>
                  </a:lnTo>
                  <a:lnTo>
                    <a:pt x="49" y="99"/>
                  </a:lnTo>
                  <a:lnTo>
                    <a:pt x="60" y="98"/>
                  </a:lnTo>
                  <a:lnTo>
                    <a:pt x="69" y="94"/>
                  </a:lnTo>
                  <a:lnTo>
                    <a:pt x="78" y="91"/>
                  </a:lnTo>
                  <a:lnTo>
                    <a:pt x="85" y="83"/>
                  </a:lnTo>
                  <a:lnTo>
                    <a:pt x="90" y="76"/>
                  </a:lnTo>
                  <a:lnTo>
                    <a:pt x="96" y="69"/>
                  </a:lnTo>
                  <a:lnTo>
                    <a:pt x="97" y="59"/>
                  </a:lnTo>
                  <a:lnTo>
                    <a:pt x="99" y="50"/>
                  </a:lnTo>
                  <a:lnTo>
                    <a:pt x="97" y="39"/>
                  </a:lnTo>
                  <a:lnTo>
                    <a:pt x="96" y="30"/>
                  </a:lnTo>
                  <a:lnTo>
                    <a:pt x="90" y="21"/>
                  </a:lnTo>
                  <a:lnTo>
                    <a:pt x="85" y="14"/>
                  </a:lnTo>
                  <a:lnTo>
                    <a:pt x="78" y="7"/>
                  </a:lnTo>
                  <a:lnTo>
                    <a:pt x="69" y="3"/>
                  </a:lnTo>
                  <a:lnTo>
                    <a:pt x="60" y="0"/>
                  </a:lnTo>
                  <a:lnTo>
                    <a:pt x="49" y="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08" name="Freeform 6"/>
            <p:cNvSpPr>
              <a:spLocks noEditPoints="1"/>
            </p:cNvSpPr>
            <p:nvPr/>
          </p:nvSpPr>
          <p:spPr bwMode="auto">
            <a:xfrm>
              <a:off x="4918" y="2492"/>
              <a:ext cx="1471" cy="1285"/>
            </a:xfrm>
            <a:custGeom>
              <a:avLst/>
              <a:gdLst>
                <a:gd name="T0" fmla="*/ 71903023 w 707"/>
                <a:gd name="T1" fmla="*/ 33923155 h 619"/>
                <a:gd name="T2" fmla="*/ 82176092 w 707"/>
                <a:gd name="T3" fmla="*/ 32601469 h 619"/>
                <a:gd name="T4" fmla="*/ 86841625 w 707"/>
                <a:gd name="T5" fmla="*/ 21419607 h 619"/>
                <a:gd name="T6" fmla="*/ 75876071 w 707"/>
                <a:gd name="T7" fmla="*/ 12727751 h 619"/>
                <a:gd name="T8" fmla="*/ 65496506 w 707"/>
                <a:gd name="T9" fmla="*/ 19492277 h 619"/>
                <a:gd name="T10" fmla="*/ 51018853 w 707"/>
                <a:gd name="T11" fmla="*/ 20811953 h 619"/>
                <a:gd name="T12" fmla="*/ 58089873 w 707"/>
                <a:gd name="T13" fmla="*/ 15239303 h 619"/>
                <a:gd name="T14" fmla="*/ 56128654 w 707"/>
                <a:gd name="T15" fmla="*/ 6180377 h 619"/>
                <a:gd name="T16" fmla="*/ 46240138 w 707"/>
                <a:gd name="T17" fmla="*/ 4310303 h 619"/>
                <a:gd name="T18" fmla="*/ 40865776 w 707"/>
                <a:gd name="T19" fmla="*/ 12259392 h 619"/>
                <a:gd name="T20" fmla="*/ 46463990 w 707"/>
                <a:gd name="T21" fmla="*/ 20343452 h 619"/>
                <a:gd name="T22" fmla="*/ 32644068 w 707"/>
                <a:gd name="T23" fmla="*/ 17831972 h 619"/>
                <a:gd name="T24" fmla="*/ 30714998 w 707"/>
                <a:gd name="T25" fmla="*/ 8305619 h 619"/>
                <a:gd name="T26" fmla="*/ 22825428 w 707"/>
                <a:gd name="T27" fmla="*/ 1332979 h 619"/>
                <a:gd name="T28" fmla="*/ 13216132 w 707"/>
                <a:gd name="T29" fmla="*/ 469729 h 619"/>
                <a:gd name="T30" fmla="*/ 3673052 w 707"/>
                <a:gd name="T31" fmla="*/ 5744448 h 619"/>
                <a:gd name="T32" fmla="*/ 0 w 707"/>
                <a:gd name="T33" fmla="*/ 15930797 h 619"/>
                <a:gd name="T34" fmla="*/ 2850605 w 707"/>
                <a:gd name="T35" fmla="*/ 24508568 h 619"/>
                <a:gd name="T36" fmla="*/ 11621046 w 707"/>
                <a:gd name="T37" fmla="*/ 30944857 h 619"/>
                <a:gd name="T38" fmla="*/ 21936274 w 707"/>
                <a:gd name="T39" fmla="*/ 30726198 h 619"/>
                <a:gd name="T40" fmla="*/ 37889111 w 707"/>
                <a:gd name="T41" fmla="*/ 38285811 h 619"/>
                <a:gd name="T42" fmla="*/ 31932302 w 707"/>
                <a:gd name="T43" fmla="*/ 36154351 h 619"/>
                <a:gd name="T44" fmla="*/ 27155677 w 707"/>
                <a:gd name="T45" fmla="*/ 41661002 h 619"/>
                <a:gd name="T46" fmla="*/ 30945737 w 707"/>
                <a:gd name="T47" fmla="*/ 47233698 h 619"/>
                <a:gd name="T48" fmla="*/ 37521546 w 707"/>
                <a:gd name="T49" fmla="*/ 45902043 h 619"/>
                <a:gd name="T50" fmla="*/ 47608728 w 707"/>
                <a:gd name="T51" fmla="*/ 37483313 h 619"/>
                <a:gd name="T52" fmla="*/ 34380110 w 707"/>
                <a:gd name="T53" fmla="*/ 52722581 h 619"/>
                <a:gd name="T54" fmla="*/ 27636359 w 707"/>
                <a:gd name="T55" fmla="*/ 62803129 h 619"/>
                <a:gd name="T56" fmla="*/ 36645306 w 707"/>
                <a:gd name="T57" fmla="*/ 73400018 h 619"/>
                <a:gd name="T58" fmla="*/ 48267409 w 707"/>
                <a:gd name="T59" fmla="*/ 68762447 h 619"/>
                <a:gd name="T60" fmla="*/ 49320098 w 707"/>
                <a:gd name="T61" fmla="*/ 59014721 h 619"/>
                <a:gd name="T62" fmla="*/ 61773474 w 707"/>
                <a:gd name="T63" fmla="*/ 46765358 h 619"/>
                <a:gd name="T64" fmla="*/ 60062701 w 707"/>
                <a:gd name="T65" fmla="*/ 54956448 h 619"/>
                <a:gd name="T66" fmla="*/ 71026265 w 707"/>
                <a:gd name="T67" fmla="*/ 63652274 h 619"/>
                <a:gd name="T68" fmla="*/ 81518952 w 707"/>
                <a:gd name="T69" fmla="*/ 57086594 h 619"/>
                <a:gd name="T70" fmla="*/ 79200779 w 707"/>
                <a:gd name="T71" fmla="*/ 45329861 h 619"/>
                <a:gd name="T72" fmla="*/ 67360286 w 707"/>
                <a:gd name="T73" fmla="*/ 42698603 h 619"/>
                <a:gd name="T74" fmla="*/ 77615078 w 707"/>
                <a:gd name="T75" fmla="*/ 15930797 h 619"/>
                <a:gd name="T76" fmla="*/ 84103578 w 707"/>
                <a:gd name="T77" fmla="*/ 23653580 h 619"/>
                <a:gd name="T78" fmla="*/ 79200779 w 707"/>
                <a:gd name="T79" fmla="*/ 30944857 h 619"/>
                <a:gd name="T80" fmla="*/ 70179346 w 707"/>
                <a:gd name="T81" fmla="*/ 29291357 h 619"/>
                <a:gd name="T82" fmla="*/ 68467244 w 707"/>
                <a:gd name="T83" fmla="*/ 20568432 h 619"/>
                <a:gd name="T84" fmla="*/ 16407130 w 707"/>
                <a:gd name="T85" fmla="*/ 28546682 h 619"/>
                <a:gd name="T86" fmla="*/ 5437790 w 707"/>
                <a:gd name="T87" fmla="*/ 23111738 h 619"/>
                <a:gd name="T88" fmla="*/ 3331434 w 707"/>
                <a:gd name="T89" fmla="*/ 13163046 h 619"/>
                <a:gd name="T90" fmla="*/ 15183194 w 707"/>
                <a:gd name="T91" fmla="*/ 2977162 h 619"/>
                <a:gd name="T92" fmla="*/ 25891067 w 707"/>
                <a:gd name="T93" fmla="*/ 6770393 h 619"/>
                <a:gd name="T94" fmla="*/ 29575820 w 707"/>
                <a:gd name="T95" fmla="*/ 17141223 h 619"/>
                <a:gd name="T96" fmla="*/ 19085834 w 707"/>
                <a:gd name="T97" fmla="*/ 28325739 h 619"/>
                <a:gd name="T98" fmla="*/ 45641133 w 707"/>
                <a:gd name="T99" fmla="*/ 67110632 h 619"/>
                <a:gd name="T100" fmla="*/ 37230715 w 707"/>
                <a:gd name="T101" fmla="*/ 70422042 h 619"/>
                <a:gd name="T102" fmla="*/ 30714998 w 707"/>
                <a:gd name="T103" fmla="*/ 62803129 h 619"/>
                <a:gd name="T104" fmla="*/ 35756003 w 707"/>
                <a:gd name="T105" fmla="*/ 55395256 h 619"/>
                <a:gd name="T106" fmla="*/ 44528144 w 707"/>
                <a:gd name="T107" fmla="*/ 57086594 h 619"/>
                <a:gd name="T108" fmla="*/ 72140638 w 707"/>
                <a:gd name="T109" fmla="*/ 48412363 h 619"/>
                <a:gd name="T110" fmla="*/ 75876071 w 707"/>
                <a:gd name="T111" fmla="*/ 52948782 h 619"/>
                <a:gd name="T112" fmla="*/ 73028467 w 707"/>
                <a:gd name="T113" fmla="*/ 56836584 h 619"/>
                <a:gd name="T114" fmla="*/ 67702234 w 707"/>
                <a:gd name="T115" fmla="*/ 56034086 h 619"/>
                <a:gd name="T116" fmla="*/ 66866388 w 707"/>
                <a:gd name="T117" fmla="*/ 51179447 h 61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07"/>
                <a:gd name="T178" fmla="*/ 0 h 619"/>
                <a:gd name="T179" fmla="*/ 707 w 707"/>
                <a:gd name="T180" fmla="*/ 619 h 61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07" h="619">
                  <a:moveTo>
                    <a:pt x="542" y="253"/>
                  </a:moveTo>
                  <a:lnTo>
                    <a:pt x="542" y="253"/>
                  </a:lnTo>
                  <a:lnTo>
                    <a:pt x="549" y="260"/>
                  </a:lnTo>
                  <a:lnTo>
                    <a:pt x="556" y="267"/>
                  </a:lnTo>
                  <a:lnTo>
                    <a:pt x="565" y="274"/>
                  </a:lnTo>
                  <a:lnTo>
                    <a:pt x="574" y="279"/>
                  </a:lnTo>
                  <a:lnTo>
                    <a:pt x="583" y="285"/>
                  </a:lnTo>
                  <a:lnTo>
                    <a:pt x="594" y="286"/>
                  </a:lnTo>
                  <a:lnTo>
                    <a:pt x="604" y="288"/>
                  </a:lnTo>
                  <a:lnTo>
                    <a:pt x="615" y="290"/>
                  </a:lnTo>
                  <a:lnTo>
                    <a:pt x="634" y="288"/>
                  </a:lnTo>
                  <a:lnTo>
                    <a:pt x="650" y="283"/>
                  </a:lnTo>
                  <a:lnTo>
                    <a:pt x="666" y="274"/>
                  </a:lnTo>
                  <a:lnTo>
                    <a:pt x="679" y="263"/>
                  </a:lnTo>
                  <a:lnTo>
                    <a:pt x="691" y="249"/>
                  </a:lnTo>
                  <a:lnTo>
                    <a:pt x="698" y="235"/>
                  </a:lnTo>
                  <a:lnTo>
                    <a:pt x="704" y="217"/>
                  </a:lnTo>
                  <a:lnTo>
                    <a:pt x="707" y="199"/>
                  </a:lnTo>
                  <a:lnTo>
                    <a:pt x="704" y="180"/>
                  </a:lnTo>
                  <a:lnTo>
                    <a:pt x="698" y="164"/>
                  </a:lnTo>
                  <a:lnTo>
                    <a:pt x="691" y="148"/>
                  </a:lnTo>
                  <a:lnTo>
                    <a:pt x="679" y="134"/>
                  </a:lnTo>
                  <a:lnTo>
                    <a:pt x="666" y="123"/>
                  </a:lnTo>
                  <a:lnTo>
                    <a:pt x="650" y="114"/>
                  </a:lnTo>
                  <a:lnTo>
                    <a:pt x="634" y="109"/>
                  </a:lnTo>
                  <a:lnTo>
                    <a:pt x="615" y="107"/>
                  </a:lnTo>
                  <a:lnTo>
                    <a:pt x="597" y="109"/>
                  </a:lnTo>
                  <a:lnTo>
                    <a:pt x="579" y="114"/>
                  </a:lnTo>
                  <a:lnTo>
                    <a:pt x="565" y="123"/>
                  </a:lnTo>
                  <a:lnTo>
                    <a:pt x="551" y="134"/>
                  </a:lnTo>
                  <a:lnTo>
                    <a:pt x="540" y="148"/>
                  </a:lnTo>
                  <a:lnTo>
                    <a:pt x="531" y="164"/>
                  </a:lnTo>
                  <a:lnTo>
                    <a:pt x="526" y="180"/>
                  </a:lnTo>
                  <a:lnTo>
                    <a:pt x="524" y="199"/>
                  </a:lnTo>
                  <a:lnTo>
                    <a:pt x="526" y="215"/>
                  </a:lnTo>
                  <a:lnTo>
                    <a:pt x="530" y="230"/>
                  </a:lnTo>
                  <a:lnTo>
                    <a:pt x="416" y="274"/>
                  </a:lnTo>
                  <a:lnTo>
                    <a:pt x="414" y="175"/>
                  </a:lnTo>
                  <a:lnTo>
                    <a:pt x="427" y="171"/>
                  </a:lnTo>
                  <a:lnTo>
                    <a:pt x="439" y="166"/>
                  </a:lnTo>
                  <a:lnTo>
                    <a:pt x="450" y="159"/>
                  </a:lnTo>
                  <a:lnTo>
                    <a:pt x="459" y="150"/>
                  </a:lnTo>
                  <a:lnTo>
                    <a:pt x="466" y="139"/>
                  </a:lnTo>
                  <a:lnTo>
                    <a:pt x="471" y="128"/>
                  </a:lnTo>
                  <a:lnTo>
                    <a:pt x="475" y="116"/>
                  </a:lnTo>
                  <a:lnTo>
                    <a:pt x="476" y="103"/>
                  </a:lnTo>
                  <a:lnTo>
                    <a:pt x="475" y="87"/>
                  </a:lnTo>
                  <a:lnTo>
                    <a:pt x="469" y="75"/>
                  </a:lnTo>
                  <a:lnTo>
                    <a:pt x="464" y="63"/>
                  </a:lnTo>
                  <a:lnTo>
                    <a:pt x="455" y="52"/>
                  </a:lnTo>
                  <a:lnTo>
                    <a:pt x="444" y="43"/>
                  </a:lnTo>
                  <a:lnTo>
                    <a:pt x="432" y="36"/>
                  </a:lnTo>
                  <a:lnTo>
                    <a:pt x="418" y="32"/>
                  </a:lnTo>
                  <a:lnTo>
                    <a:pt x="403" y="31"/>
                  </a:lnTo>
                  <a:lnTo>
                    <a:pt x="389" y="32"/>
                  </a:lnTo>
                  <a:lnTo>
                    <a:pt x="375" y="36"/>
                  </a:lnTo>
                  <a:lnTo>
                    <a:pt x="363" y="43"/>
                  </a:lnTo>
                  <a:lnTo>
                    <a:pt x="352" y="52"/>
                  </a:lnTo>
                  <a:lnTo>
                    <a:pt x="343" y="63"/>
                  </a:lnTo>
                  <a:lnTo>
                    <a:pt x="336" y="75"/>
                  </a:lnTo>
                  <a:lnTo>
                    <a:pt x="332" y="87"/>
                  </a:lnTo>
                  <a:lnTo>
                    <a:pt x="331" y="103"/>
                  </a:lnTo>
                  <a:lnTo>
                    <a:pt x="332" y="116"/>
                  </a:lnTo>
                  <a:lnTo>
                    <a:pt x="336" y="128"/>
                  </a:lnTo>
                  <a:lnTo>
                    <a:pt x="341" y="139"/>
                  </a:lnTo>
                  <a:lnTo>
                    <a:pt x="348" y="150"/>
                  </a:lnTo>
                  <a:lnTo>
                    <a:pt x="355" y="159"/>
                  </a:lnTo>
                  <a:lnTo>
                    <a:pt x="366" y="166"/>
                  </a:lnTo>
                  <a:lnTo>
                    <a:pt x="377" y="171"/>
                  </a:lnTo>
                  <a:lnTo>
                    <a:pt x="389" y="175"/>
                  </a:lnTo>
                  <a:lnTo>
                    <a:pt x="391" y="270"/>
                  </a:lnTo>
                  <a:lnTo>
                    <a:pt x="251" y="194"/>
                  </a:lnTo>
                  <a:lnTo>
                    <a:pt x="258" y="180"/>
                  </a:lnTo>
                  <a:lnTo>
                    <a:pt x="261" y="166"/>
                  </a:lnTo>
                  <a:lnTo>
                    <a:pt x="265" y="150"/>
                  </a:lnTo>
                  <a:lnTo>
                    <a:pt x="267" y="134"/>
                  </a:lnTo>
                  <a:lnTo>
                    <a:pt x="265" y="119"/>
                  </a:lnTo>
                  <a:lnTo>
                    <a:pt x="263" y="107"/>
                  </a:lnTo>
                  <a:lnTo>
                    <a:pt x="259" y="95"/>
                  </a:lnTo>
                  <a:lnTo>
                    <a:pt x="256" y="82"/>
                  </a:lnTo>
                  <a:lnTo>
                    <a:pt x="249" y="70"/>
                  </a:lnTo>
                  <a:lnTo>
                    <a:pt x="243" y="59"/>
                  </a:lnTo>
                  <a:lnTo>
                    <a:pt x="235" y="48"/>
                  </a:lnTo>
                  <a:lnTo>
                    <a:pt x="227" y="39"/>
                  </a:lnTo>
                  <a:lnTo>
                    <a:pt x="217" y="31"/>
                  </a:lnTo>
                  <a:lnTo>
                    <a:pt x="208" y="23"/>
                  </a:lnTo>
                  <a:lnTo>
                    <a:pt x="196" y="16"/>
                  </a:lnTo>
                  <a:lnTo>
                    <a:pt x="185" y="11"/>
                  </a:lnTo>
                  <a:lnTo>
                    <a:pt x="172" y="6"/>
                  </a:lnTo>
                  <a:lnTo>
                    <a:pt x="160" y="4"/>
                  </a:lnTo>
                  <a:lnTo>
                    <a:pt x="148" y="0"/>
                  </a:lnTo>
                  <a:lnTo>
                    <a:pt x="133" y="0"/>
                  </a:lnTo>
                  <a:lnTo>
                    <a:pt x="119" y="0"/>
                  </a:lnTo>
                  <a:lnTo>
                    <a:pt x="107" y="4"/>
                  </a:lnTo>
                  <a:lnTo>
                    <a:pt x="94" y="6"/>
                  </a:lnTo>
                  <a:lnTo>
                    <a:pt x="82" y="11"/>
                  </a:lnTo>
                  <a:lnTo>
                    <a:pt x="69" y="16"/>
                  </a:lnTo>
                  <a:lnTo>
                    <a:pt x="59" y="23"/>
                  </a:lnTo>
                  <a:lnTo>
                    <a:pt x="48" y="31"/>
                  </a:lnTo>
                  <a:lnTo>
                    <a:pt x="39" y="39"/>
                  </a:lnTo>
                  <a:lnTo>
                    <a:pt x="30" y="48"/>
                  </a:lnTo>
                  <a:lnTo>
                    <a:pt x="23" y="59"/>
                  </a:lnTo>
                  <a:lnTo>
                    <a:pt x="16" y="70"/>
                  </a:lnTo>
                  <a:lnTo>
                    <a:pt x="11" y="82"/>
                  </a:lnTo>
                  <a:lnTo>
                    <a:pt x="7" y="95"/>
                  </a:lnTo>
                  <a:lnTo>
                    <a:pt x="4" y="107"/>
                  </a:lnTo>
                  <a:lnTo>
                    <a:pt x="2" y="119"/>
                  </a:lnTo>
                  <a:lnTo>
                    <a:pt x="0" y="134"/>
                  </a:lnTo>
                  <a:lnTo>
                    <a:pt x="2" y="146"/>
                  </a:lnTo>
                  <a:lnTo>
                    <a:pt x="4" y="160"/>
                  </a:lnTo>
                  <a:lnTo>
                    <a:pt x="7" y="173"/>
                  </a:lnTo>
                  <a:lnTo>
                    <a:pt x="11" y="185"/>
                  </a:lnTo>
                  <a:lnTo>
                    <a:pt x="16" y="196"/>
                  </a:lnTo>
                  <a:lnTo>
                    <a:pt x="23" y="206"/>
                  </a:lnTo>
                  <a:lnTo>
                    <a:pt x="30" y="217"/>
                  </a:lnTo>
                  <a:lnTo>
                    <a:pt x="39" y="226"/>
                  </a:lnTo>
                  <a:lnTo>
                    <a:pt x="48" y="235"/>
                  </a:lnTo>
                  <a:lnTo>
                    <a:pt x="59" y="244"/>
                  </a:lnTo>
                  <a:lnTo>
                    <a:pt x="69" y="249"/>
                  </a:lnTo>
                  <a:lnTo>
                    <a:pt x="82" y="254"/>
                  </a:lnTo>
                  <a:lnTo>
                    <a:pt x="94" y="260"/>
                  </a:lnTo>
                  <a:lnTo>
                    <a:pt x="107" y="263"/>
                  </a:lnTo>
                  <a:lnTo>
                    <a:pt x="119" y="265"/>
                  </a:lnTo>
                  <a:lnTo>
                    <a:pt x="133" y="265"/>
                  </a:lnTo>
                  <a:lnTo>
                    <a:pt x="149" y="265"/>
                  </a:lnTo>
                  <a:lnTo>
                    <a:pt x="164" y="262"/>
                  </a:lnTo>
                  <a:lnTo>
                    <a:pt x="178" y="258"/>
                  </a:lnTo>
                  <a:lnTo>
                    <a:pt x="192" y="253"/>
                  </a:lnTo>
                  <a:lnTo>
                    <a:pt x="204" y="244"/>
                  </a:lnTo>
                  <a:lnTo>
                    <a:pt x="217" y="235"/>
                  </a:lnTo>
                  <a:lnTo>
                    <a:pt x="227" y="226"/>
                  </a:lnTo>
                  <a:lnTo>
                    <a:pt x="238" y="215"/>
                  </a:lnTo>
                  <a:lnTo>
                    <a:pt x="377" y="292"/>
                  </a:lnTo>
                  <a:lnTo>
                    <a:pt x="307" y="322"/>
                  </a:lnTo>
                  <a:lnTo>
                    <a:pt x="300" y="315"/>
                  </a:lnTo>
                  <a:lnTo>
                    <a:pt x="291" y="308"/>
                  </a:lnTo>
                  <a:lnTo>
                    <a:pt x="281" y="304"/>
                  </a:lnTo>
                  <a:lnTo>
                    <a:pt x="268" y="302"/>
                  </a:lnTo>
                  <a:lnTo>
                    <a:pt x="259" y="304"/>
                  </a:lnTo>
                  <a:lnTo>
                    <a:pt x="251" y="306"/>
                  </a:lnTo>
                  <a:lnTo>
                    <a:pt x="242" y="311"/>
                  </a:lnTo>
                  <a:lnTo>
                    <a:pt x="235" y="317"/>
                  </a:lnTo>
                  <a:lnTo>
                    <a:pt x="229" y="324"/>
                  </a:lnTo>
                  <a:lnTo>
                    <a:pt x="224" y="333"/>
                  </a:lnTo>
                  <a:lnTo>
                    <a:pt x="222" y="342"/>
                  </a:lnTo>
                  <a:lnTo>
                    <a:pt x="220" y="350"/>
                  </a:lnTo>
                  <a:lnTo>
                    <a:pt x="222" y="361"/>
                  </a:lnTo>
                  <a:lnTo>
                    <a:pt x="224" y="370"/>
                  </a:lnTo>
                  <a:lnTo>
                    <a:pt x="229" y="379"/>
                  </a:lnTo>
                  <a:lnTo>
                    <a:pt x="235" y="386"/>
                  </a:lnTo>
                  <a:lnTo>
                    <a:pt x="242" y="391"/>
                  </a:lnTo>
                  <a:lnTo>
                    <a:pt x="251" y="397"/>
                  </a:lnTo>
                  <a:lnTo>
                    <a:pt x="259" y="398"/>
                  </a:lnTo>
                  <a:lnTo>
                    <a:pt x="268" y="400"/>
                  </a:lnTo>
                  <a:lnTo>
                    <a:pt x="279" y="398"/>
                  </a:lnTo>
                  <a:lnTo>
                    <a:pt x="288" y="397"/>
                  </a:lnTo>
                  <a:lnTo>
                    <a:pt x="297" y="391"/>
                  </a:lnTo>
                  <a:lnTo>
                    <a:pt x="304" y="386"/>
                  </a:lnTo>
                  <a:lnTo>
                    <a:pt x="309" y="379"/>
                  </a:lnTo>
                  <a:lnTo>
                    <a:pt x="315" y="370"/>
                  </a:lnTo>
                  <a:lnTo>
                    <a:pt x="316" y="361"/>
                  </a:lnTo>
                  <a:lnTo>
                    <a:pt x="318" y="350"/>
                  </a:lnTo>
                  <a:lnTo>
                    <a:pt x="316" y="345"/>
                  </a:lnTo>
                  <a:lnTo>
                    <a:pt x="386" y="315"/>
                  </a:lnTo>
                  <a:lnTo>
                    <a:pt x="347" y="443"/>
                  </a:lnTo>
                  <a:lnTo>
                    <a:pt x="331" y="438"/>
                  </a:lnTo>
                  <a:lnTo>
                    <a:pt x="315" y="436"/>
                  </a:lnTo>
                  <a:lnTo>
                    <a:pt x="297" y="438"/>
                  </a:lnTo>
                  <a:lnTo>
                    <a:pt x="279" y="443"/>
                  </a:lnTo>
                  <a:lnTo>
                    <a:pt x="263" y="452"/>
                  </a:lnTo>
                  <a:lnTo>
                    <a:pt x="251" y="462"/>
                  </a:lnTo>
                  <a:lnTo>
                    <a:pt x="238" y="477"/>
                  </a:lnTo>
                  <a:lnTo>
                    <a:pt x="231" y="493"/>
                  </a:lnTo>
                  <a:lnTo>
                    <a:pt x="226" y="509"/>
                  </a:lnTo>
                  <a:lnTo>
                    <a:pt x="224" y="528"/>
                  </a:lnTo>
                  <a:lnTo>
                    <a:pt x="226" y="546"/>
                  </a:lnTo>
                  <a:lnTo>
                    <a:pt x="231" y="562"/>
                  </a:lnTo>
                  <a:lnTo>
                    <a:pt x="238" y="578"/>
                  </a:lnTo>
                  <a:lnTo>
                    <a:pt x="251" y="592"/>
                  </a:lnTo>
                  <a:lnTo>
                    <a:pt x="263" y="603"/>
                  </a:lnTo>
                  <a:lnTo>
                    <a:pt x="279" y="612"/>
                  </a:lnTo>
                  <a:lnTo>
                    <a:pt x="297" y="617"/>
                  </a:lnTo>
                  <a:lnTo>
                    <a:pt x="315" y="619"/>
                  </a:lnTo>
                  <a:lnTo>
                    <a:pt x="332" y="617"/>
                  </a:lnTo>
                  <a:lnTo>
                    <a:pt x="350" y="612"/>
                  </a:lnTo>
                  <a:lnTo>
                    <a:pt x="366" y="603"/>
                  </a:lnTo>
                  <a:lnTo>
                    <a:pt x="379" y="592"/>
                  </a:lnTo>
                  <a:lnTo>
                    <a:pt x="391" y="578"/>
                  </a:lnTo>
                  <a:lnTo>
                    <a:pt x="398" y="562"/>
                  </a:lnTo>
                  <a:lnTo>
                    <a:pt x="403" y="546"/>
                  </a:lnTo>
                  <a:lnTo>
                    <a:pt x="405" y="528"/>
                  </a:lnTo>
                  <a:lnTo>
                    <a:pt x="405" y="516"/>
                  </a:lnTo>
                  <a:lnTo>
                    <a:pt x="403" y="505"/>
                  </a:lnTo>
                  <a:lnTo>
                    <a:pt x="400" y="496"/>
                  </a:lnTo>
                  <a:lnTo>
                    <a:pt x="396" y="486"/>
                  </a:lnTo>
                  <a:lnTo>
                    <a:pt x="391" y="477"/>
                  </a:lnTo>
                  <a:lnTo>
                    <a:pt x="384" y="468"/>
                  </a:lnTo>
                  <a:lnTo>
                    <a:pt x="377" y="461"/>
                  </a:lnTo>
                  <a:lnTo>
                    <a:pt x="368" y="454"/>
                  </a:lnTo>
                  <a:lnTo>
                    <a:pt x="411" y="315"/>
                  </a:lnTo>
                  <a:lnTo>
                    <a:pt x="501" y="393"/>
                  </a:lnTo>
                  <a:lnTo>
                    <a:pt x="494" y="404"/>
                  </a:lnTo>
                  <a:lnTo>
                    <a:pt x="489" y="416"/>
                  </a:lnTo>
                  <a:lnTo>
                    <a:pt x="487" y="430"/>
                  </a:lnTo>
                  <a:lnTo>
                    <a:pt x="485" y="445"/>
                  </a:lnTo>
                  <a:lnTo>
                    <a:pt x="487" y="462"/>
                  </a:lnTo>
                  <a:lnTo>
                    <a:pt x="492" y="480"/>
                  </a:lnTo>
                  <a:lnTo>
                    <a:pt x="501" y="496"/>
                  </a:lnTo>
                  <a:lnTo>
                    <a:pt x="512" y="509"/>
                  </a:lnTo>
                  <a:lnTo>
                    <a:pt x="526" y="519"/>
                  </a:lnTo>
                  <a:lnTo>
                    <a:pt x="540" y="528"/>
                  </a:lnTo>
                  <a:lnTo>
                    <a:pt x="558" y="534"/>
                  </a:lnTo>
                  <a:lnTo>
                    <a:pt x="576" y="535"/>
                  </a:lnTo>
                  <a:lnTo>
                    <a:pt x="595" y="534"/>
                  </a:lnTo>
                  <a:lnTo>
                    <a:pt x="611" y="528"/>
                  </a:lnTo>
                  <a:lnTo>
                    <a:pt x="627" y="519"/>
                  </a:lnTo>
                  <a:lnTo>
                    <a:pt x="642" y="509"/>
                  </a:lnTo>
                  <a:lnTo>
                    <a:pt x="652" y="496"/>
                  </a:lnTo>
                  <a:lnTo>
                    <a:pt x="661" y="480"/>
                  </a:lnTo>
                  <a:lnTo>
                    <a:pt x="666" y="462"/>
                  </a:lnTo>
                  <a:lnTo>
                    <a:pt x="668" y="445"/>
                  </a:lnTo>
                  <a:lnTo>
                    <a:pt x="666" y="427"/>
                  </a:lnTo>
                  <a:lnTo>
                    <a:pt x="661" y="409"/>
                  </a:lnTo>
                  <a:lnTo>
                    <a:pt x="652" y="393"/>
                  </a:lnTo>
                  <a:lnTo>
                    <a:pt x="642" y="381"/>
                  </a:lnTo>
                  <a:lnTo>
                    <a:pt x="627" y="368"/>
                  </a:lnTo>
                  <a:lnTo>
                    <a:pt x="611" y="361"/>
                  </a:lnTo>
                  <a:lnTo>
                    <a:pt x="595" y="356"/>
                  </a:lnTo>
                  <a:lnTo>
                    <a:pt x="576" y="354"/>
                  </a:lnTo>
                  <a:lnTo>
                    <a:pt x="560" y="354"/>
                  </a:lnTo>
                  <a:lnTo>
                    <a:pt x="546" y="359"/>
                  </a:lnTo>
                  <a:lnTo>
                    <a:pt x="531" y="366"/>
                  </a:lnTo>
                  <a:lnTo>
                    <a:pt x="519" y="374"/>
                  </a:lnTo>
                  <a:lnTo>
                    <a:pt x="428" y="297"/>
                  </a:lnTo>
                  <a:lnTo>
                    <a:pt x="542" y="253"/>
                  </a:lnTo>
                  <a:close/>
                  <a:moveTo>
                    <a:pt x="615" y="132"/>
                  </a:moveTo>
                  <a:lnTo>
                    <a:pt x="615" y="132"/>
                  </a:lnTo>
                  <a:lnTo>
                    <a:pt x="629" y="134"/>
                  </a:lnTo>
                  <a:lnTo>
                    <a:pt x="642" y="137"/>
                  </a:lnTo>
                  <a:lnTo>
                    <a:pt x="652" y="144"/>
                  </a:lnTo>
                  <a:lnTo>
                    <a:pt x="663" y="151"/>
                  </a:lnTo>
                  <a:lnTo>
                    <a:pt x="670" y="162"/>
                  </a:lnTo>
                  <a:lnTo>
                    <a:pt x="677" y="173"/>
                  </a:lnTo>
                  <a:lnTo>
                    <a:pt x="681" y="185"/>
                  </a:lnTo>
                  <a:lnTo>
                    <a:pt x="682" y="199"/>
                  </a:lnTo>
                  <a:lnTo>
                    <a:pt x="681" y="212"/>
                  </a:lnTo>
                  <a:lnTo>
                    <a:pt x="677" y="224"/>
                  </a:lnTo>
                  <a:lnTo>
                    <a:pt x="670" y="235"/>
                  </a:lnTo>
                  <a:lnTo>
                    <a:pt x="663" y="246"/>
                  </a:lnTo>
                  <a:lnTo>
                    <a:pt x="652" y="253"/>
                  </a:lnTo>
                  <a:lnTo>
                    <a:pt x="642" y="260"/>
                  </a:lnTo>
                  <a:lnTo>
                    <a:pt x="629" y="263"/>
                  </a:lnTo>
                  <a:lnTo>
                    <a:pt x="615" y="265"/>
                  </a:lnTo>
                  <a:lnTo>
                    <a:pt x="602" y="263"/>
                  </a:lnTo>
                  <a:lnTo>
                    <a:pt x="590" y="260"/>
                  </a:lnTo>
                  <a:lnTo>
                    <a:pt x="578" y="253"/>
                  </a:lnTo>
                  <a:lnTo>
                    <a:pt x="569" y="246"/>
                  </a:lnTo>
                  <a:lnTo>
                    <a:pt x="560" y="235"/>
                  </a:lnTo>
                  <a:lnTo>
                    <a:pt x="555" y="224"/>
                  </a:lnTo>
                  <a:lnTo>
                    <a:pt x="551" y="212"/>
                  </a:lnTo>
                  <a:lnTo>
                    <a:pt x="549" y="199"/>
                  </a:lnTo>
                  <a:lnTo>
                    <a:pt x="551" y="185"/>
                  </a:lnTo>
                  <a:lnTo>
                    <a:pt x="555" y="173"/>
                  </a:lnTo>
                  <a:lnTo>
                    <a:pt x="560" y="162"/>
                  </a:lnTo>
                  <a:lnTo>
                    <a:pt x="569" y="151"/>
                  </a:lnTo>
                  <a:lnTo>
                    <a:pt x="578" y="144"/>
                  </a:lnTo>
                  <a:lnTo>
                    <a:pt x="590" y="137"/>
                  </a:lnTo>
                  <a:lnTo>
                    <a:pt x="602" y="134"/>
                  </a:lnTo>
                  <a:lnTo>
                    <a:pt x="615" y="132"/>
                  </a:lnTo>
                  <a:close/>
                  <a:moveTo>
                    <a:pt x="133" y="240"/>
                  </a:moveTo>
                  <a:lnTo>
                    <a:pt x="133" y="240"/>
                  </a:lnTo>
                  <a:lnTo>
                    <a:pt x="123" y="240"/>
                  </a:lnTo>
                  <a:lnTo>
                    <a:pt x="112" y="238"/>
                  </a:lnTo>
                  <a:lnTo>
                    <a:pt x="91" y="233"/>
                  </a:lnTo>
                  <a:lnTo>
                    <a:pt x="73" y="222"/>
                  </a:lnTo>
                  <a:lnTo>
                    <a:pt x="57" y="210"/>
                  </a:lnTo>
                  <a:lnTo>
                    <a:pt x="44" y="194"/>
                  </a:lnTo>
                  <a:lnTo>
                    <a:pt x="34" y="175"/>
                  </a:lnTo>
                  <a:lnTo>
                    <a:pt x="27" y="155"/>
                  </a:lnTo>
                  <a:lnTo>
                    <a:pt x="27" y="144"/>
                  </a:lnTo>
                  <a:lnTo>
                    <a:pt x="25" y="134"/>
                  </a:lnTo>
                  <a:lnTo>
                    <a:pt x="27" y="121"/>
                  </a:lnTo>
                  <a:lnTo>
                    <a:pt x="27" y="111"/>
                  </a:lnTo>
                  <a:lnTo>
                    <a:pt x="34" y="91"/>
                  </a:lnTo>
                  <a:lnTo>
                    <a:pt x="44" y="73"/>
                  </a:lnTo>
                  <a:lnTo>
                    <a:pt x="57" y="57"/>
                  </a:lnTo>
                  <a:lnTo>
                    <a:pt x="73" y="43"/>
                  </a:lnTo>
                  <a:lnTo>
                    <a:pt x="91" y="34"/>
                  </a:lnTo>
                  <a:lnTo>
                    <a:pt x="112" y="27"/>
                  </a:lnTo>
                  <a:lnTo>
                    <a:pt x="123" y="25"/>
                  </a:lnTo>
                  <a:lnTo>
                    <a:pt x="133" y="25"/>
                  </a:lnTo>
                  <a:lnTo>
                    <a:pt x="144" y="25"/>
                  </a:lnTo>
                  <a:lnTo>
                    <a:pt x="155" y="27"/>
                  </a:lnTo>
                  <a:lnTo>
                    <a:pt x="174" y="34"/>
                  </a:lnTo>
                  <a:lnTo>
                    <a:pt x="194" y="43"/>
                  </a:lnTo>
                  <a:lnTo>
                    <a:pt x="210" y="57"/>
                  </a:lnTo>
                  <a:lnTo>
                    <a:pt x="222" y="73"/>
                  </a:lnTo>
                  <a:lnTo>
                    <a:pt x="233" y="91"/>
                  </a:lnTo>
                  <a:lnTo>
                    <a:pt x="238" y="111"/>
                  </a:lnTo>
                  <a:lnTo>
                    <a:pt x="240" y="121"/>
                  </a:lnTo>
                  <a:lnTo>
                    <a:pt x="242" y="134"/>
                  </a:lnTo>
                  <a:lnTo>
                    <a:pt x="240" y="144"/>
                  </a:lnTo>
                  <a:lnTo>
                    <a:pt x="238" y="155"/>
                  </a:lnTo>
                  <a:lnTo>
                    <a:pt x="233" y="175"/>
                  </a:lnTo>
                  <a:lnTo>
                    <a:pt x="222" y="194"/>
                  </a:lnTo>
                  <a:lnTo>
                    <a:pt x="210" y="210"/>
                  </a:lnTo>
                  <a:lnTo>
                    <a:pt x="194" y="222"/>
                  </a:lnTo>
                  <a:lnTo>
                    <a:pt x="174" y="233"/>
                  </a:lnTo>
                  <a:lnTo>
                    <a:pt x="155" y="238"/>
                  </a:lnTo>
                  <a:lnTo>
                    <a:pt x="144" y="240"/>
                  </a:lnTo>
                  <a:lnTo>
                    <a:pt x="133" y="240"/>
                  </a:lnTo>
                  <a:close/>
                  <a:moveTo>
                    <a:pt x="380" y="528"/>
                  </a:moveTo>
                  <a:lnTo>
                    <a:pt x="380" y="528"/>
                  </a:lnTo>
                  <a:lnTo>
                    <a:pt x="380" y="541"/>
                  </a:lnTo>
                  <a:lnTo>
                    <a:pt x="375" y="553"/>
                  </a:lnTo>
                  <a:lnTo>
                    <a:pt x="370" y="564"/>
                  </a:lnTo>
                  <a:lnTo>
                    <a:pt x="361" y="574"/>
                  </a:lnTo>
                  <a:lnTo>
                    <a:pt x="352" y="582"/>
                  </a:lnTo>
                  <a:lnTo>
                    <a:pt x="341" y="589"/>
                  </a:lnTo>
                  <a:lnTo>
                    <a:pt x="329" y="592"/>
                  </a:lnTo>
                  <a:lnTo>
                    <a:pt x="315" y="594"/>
                  </a:lnTo>
                  <a:lnTo>
                    <a:pt x="302" y="592"/>
                  </a:lnTo>
                  <a:lnTo>
                    <a:pt x="290" y="589"/>
                  </a:lnTo>
                  <a:lnTo>
                    <a:pt x="277" y="582"/>
                  </a:lnTo>
                  <a:lnTo>
                    <a:pt x="268" y="574"/>
                  </a:lnTo>
                  <a:lnTo>
                    <a:pt x="259" y="564"/>
                  </a:lnTo>
                  <a:lnTo>
                    <a:pt x="254" y="553"/>
                  </a:lnTo>
                  <a:lnTo>
                    <a:pt x="249" y="541"/>
                  </a:lnTo>
                  <a:lnTo>
                    <a:pt x="249" y="528"/>
                  </a:lnTo>
                  <a:lnTo>
                    <a:pt x="249" y="514"/>
                  </a:lnTo>
                  <a:lnTo>
                    <a:pt x="254" y="502"/>
                  </a:lnTo>
                  <a:lnTo>
                    <a:pt x="259" y="491"/>
                  </a:lnTo>
                  <a:lnTo>
                    <a:pt x="268" y="480"/>
                  </a:lnTo>
                  <a:lnTo>
                    <a:pt x="277" y="473"/>
                  </a:lnTo>
                  <a:lnTo>
                    <a:pt x="290" y="466"/>
                  </a:lnTo>
                  <a:lnTo>
                    <a:pt x="302" y="462"/>
                  </a:lnTo>
                  <a:lnTo>
                    <a:pt x="315" y="461"/>
                  </a:lnTo>
                  <a:lnTo>
                    <a:pt x="329" y="462"/>
                  </a:lnTo>
                  <a:lnTo>
                    <a:pt x="341" y="466"/>
                  </a:lnTo>
                  <a:lnTo>
                    <a:pt x="352" y="473"/>
                  </a:lnTo>
                  <a:lnTo>
                    <a:pt x="361" y="480"/>
                  </a:lnTo>
                  <a:lnTo>
                    <a:pt x="370" y="491"/>
                  </a:lnTo>
                  <a:lnTo>
                    <a:pt x="375" y="502"/>
                  </a:lnTo>
                  <a:lnTo>
                    <a:pt x="380" y="514"/>
                  </a:lnTo>
                  <a:lnTo>
                    <a:pt x="380" y="528"/>
                  </a:lnTo>
                  <a:close/>
                  <a:moveTo>
                    <a:pt x="576" y="407"/>
                  </a:moveTo>
                  <a:lnTo>
                    <a:pt x="576" y="407"/>
                  </a:lnTo>
                  <a:lnTo>
                    <a:pt x="585" y="407"/>
                  </a:lnTo>
                  <a:lnTo>
                    <a:pt x="592" y="409"/>
                  </a:lnTo>
                  <a:lnTo>
                    <a:pt x="597" y="413"/>
                  </a:lnTo>
                  <a:lnTo>
                    <a:pt x="602" y="418"/>
                  </a:lnTo>
                  <a:lnTo>
                    <a:pt x="608" y="423"/>
                  </a:lnTo>
                  <a:lnTo>
                    <a:pt x="611" y="430"/>
                  </a:lnTo>
                  <a:lnTo>
                    <a:pt x="613" y="438"/>
                  </a:lnTo>
                  <a:lnTo>
                    <a:pt x="615" y="445"/>
                  </a:lnTo>
                  <a:lnTo>
                    <a:pt x="613" y="452"/>
                  </a:lnTo>
                  <a:lnTo>
                    <a:pt x="611" y="459"/>
                  </a:lnTo>
                  <a:lnTo>
                    <a:pt x="608" y="466"/>
                  </a:lnTo>
                  <a:lnTo>
                    <a:pt x="602" y="471"/>
                  </a:lnTo>
                  <a:lnTo>
                    <a:pt x="597" y="477"/>
                  </a:lnTo>
                  <a:lnTo>
                    <a:pt x="592" y="478"/>
                  </a:lnTo>
                  <a:lnTo>
                    <a:pt x="585" y="482"/>
                  </a:lnTo>
                  <a:lnTo>
                    <a:pt x="576" y="482"/>
                  </a:lnTo>
                  <a:lnTo>
                    <a:pt x="569" y="482"/>
                  </a:lnTo>
                  <a:lnTo>
                    <a:pt x="562" y="478"/>
                  </a:lnTo>
                  <a:lnTo>
                    <a:pt x="555" y="477"/>
                  </a:lnTo>
                  <a:lnTo>
                    <a:pt x="549" y="471"/>
                  </a:lnTo>
                  <a:lnTo>
                    <a:pt x="546" y="466"/>
                  </a:lnTo>
                  <a:lnTo>
                    <a:pt x="542" y="459"/>
                  </a:lnTo>
                  <a:lnTo>
                    <a:pt x="539" y="452"/>
                  </a:lnTo>
                  <a:lnTo>
                    <a:pt x="539" y="445"/>
                  </a:lnTo>
                  <a:lnTo>
                    <a:pt x="539" y="438"/>
                  </a:lnTo>
                  <a:lnTo>
                    <a:pt x="542" y="430"/>
                  </a:lnTo>
                  <a:lnTo>
                    <a:pt x="546" y="423"/>
                  </a:lnTo>
                  <a:lnTo>
                    <a:pt x="549" y="418"/>
                  </a:lnTo>
                  <a:lnTo>
                    <a:pt x="555" y="413"/>
                  </a:lnTo>
                  <a:lnTo>
                    <a:pt x="562" y="409"/>
                  </a:lnTo>
                  <a:lnTo>
                    <a:pt x="569" y="407"/>
                  </a:lnTo>
                  <a:lnTo>
                    <a:pt x="576" y="407"/>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grpSp>
        <p:nvGrpSpPr>
          <p:cNvPr id="8" name="Group 40"/>
          <p:cNvGrpSpPr>
            <a:grpSpLocks/>
          </p:cNvGrpSpPr>
          <p:nvPr/>
        </p:nvGrpSpPr>
        <p:grpSpPr bwMode="auto">
          <a:xfrm>
            <a:off x="4436991" y="5147052"/>
            <a:ext cx="300971" cy="280568"/>
            <a:chOff x="4804" y="2570"/>
            <a:chExt cx="823" cy="632"/>
          </a:xfrm>
          <a:solidFill>
            <a:srgbClr val="0070C0"/>
          </a:solidFill>
        </p:grpSpPr>
        <p:sp>
          <p:nvSpPr>
            <p:cNvPr id="210" name="Freeform 41"/>
            <p:cNvSpPr>
              <a:spLocks noEditPoints="1"/>
            </p:cNvSpPr>
            <p:nvPr/>
          </p:nvSpPr>
          <p:spPr bwMode="auto">
            <a:xfrm>
              <a:off x="4804" y="2570"/>
              <a:ext cx="823" cy="632"/>
            </a:xfrm>
            <a:custGeom>
              <a:avLst/>
              <a:gdLst>
                <a:gd name="T0" fmla="*/ 823 w 823"/>
                <a:gd name="T1" fmla="*/ 632 h 632"/>
                <a:gd name="T2" fmla="*/ 0 w 823"/>
                <a:gd name="T3" fmla="*/ 632 h 632"/>
                <a:gd name="T4" fmla="*/ 0 w 823"/>
                <a:gd name="T5" fmla="*/ 0 h 632"/>
                <a:gd name="T6" fmla="*/ 823 w 823"/>
                <a:gd name="T7" fmla="*/ 0 h 632"/>
                <a:gd name="T8" fmla="*/ 823 w 823"/>
                <a:gd name="T9" fmla="*/ 632 h 632"/>
                <a:gd name="T10" fmla="*/ 801 w 823"/>
                <a:gd name="T11" fmla="*/ 70 h 632"/>
                <a:gd name="T12" fmla="*/ 23 w 823"/>
                <a:gd name="T13" fmla="*/ 70 h 632"/>
                <a:gd name="T14" fmla="*/ 23 w 823"/>
                <a:gd name="T15" fmla="*/ 605 h 632"/>
                <a:gd name="T16" fmla="*/ 801 w 823"/>
                <a:gd name="T17" fmla="*/ 605 h 632"/>
                <a:gd name="T18" fmla="*/ 801 w 823"/>
                <a:gd name="T19" fmla="*/ 70 h 6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3"/>
                <a:gd name="T31" fmla="*/ 0 h 632"/>
                <a:gd name="T32" fmla="*/ 823 w 823"/>
                <a:gd name="T33" fmla="*/ 632 h 6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3" h="632">
                  <a:moveTo>
                    <a:pt x="823" y="632"/>
                  </a:moveTo>
                  <a:lnTo>
                    <a:pt x="0" y="632"/>
                  </a:lnTo>
                  <a:lnTo>
                    <a:pt x="0" y="0"/>
                  </a:lnTo>
                  <a:lnTo>
                    <a:pt x="823" y="0"/>
                  </a:lnTo>
                  <a:lnTo>
                    <a:pt x="823" y="632"/>
                  </a:lnTo>
                  <a:close/>
                  <a:moveTo>
                    <a:pt x="801" y="70"/>
                  </a:moveTo>
                  <a:lnTo>
                    <a:pt x="23" y="70"/>
                  </a:lnTo>
                  <a:lnTo>
                    <a:pt x="23" y="605"/>
                  </a:lnTo>
                  <a:lnTo>
                    <a:pt x="801" y="605"/>
                  </a:lnTo>
                  <a:lnTo>
                    <a:pt x="801" y="7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11" name="Rectangle 42"/>
            <p:cNvSpPr>
              <a:spLocks noChangeArrowheads="1"/>
            </p:cNvSpPr>
            <p:nvPr/>
          </p:nvSpPr>
          <p:spPr bwMode="auto">
            <a:xfrm>
              <a:off x="4876" y="2681"/>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3" name="Rectangle 43"/>
            <p:cNvSpPr>
              <a:spLocks noChangeArrowheads="1"/>
            </p:cNvSpPr>
            <p:nvPr/>
          </p:nvSpPr>
          <p:spPr bwMode="auto">
            <a:xfrm>
              <a:off x="4876" y="2768"/>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4" name="Rectangle 44"/>
            <p:cNvSpPr>
              <a:spLocks noChangeArrowheads="1"/>
            </p:cNvSpPr>
            <p:nvPr/>
          </p:nvSpPr>
          <p:spPr bwMode="auto">
            <a:xfrm>
              <a:off x="4876" y="2806"/>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5" name="Rectangle 45"/>
            <p:cNvSpPr>
              <a:spLocks noChangeArrowheads="1"/>
            </p:cNvSpPr>
            <p:nvPr/>
          </p:nvSpPr>
          <p:spPr bwMode="auto">
            <a:xfrm>
              <a:off x="4876" y="2844"/>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6" name="Rectangle 46"/>
            <p:cNvSpPr>
              <a:spLocks noChangeArrowheads="1"/>
            </p:cNvSpPr>
            <p:nvPr/>
          </p:nvSpPr>
          <p:spPr bwMode="auto">
            <a:xfrm>
              <a:off x="4876" y="2883"/>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7" name="Rectangle 47"/>
            <p:cNvSpPr>
              <a:spLocks noChangeArrowheads="1"/>
            </p:cNvSpPr>
            <p:nvPr/>
          </p:nvSpPr>
          <p:spPr bwMode="auto">
            <a:xfrm>
              <a:off x="4876" y="2921"/>
              <a:ext cx="261"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8" name="Rectangle 48"/>
            <p:cNvSpPr>
              <a:spLocks noChangeArrowheads="1"/>
            </p:cNvSpPr>
            <p:nvPr/>
          </p:nvSpPr>
          <p:spPr bwMode="auto">
            <a:xfrm>
              <a:off x="4876" y="3002"/>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19" name="Rectangle 49"/>
            <p:cNvSpPr>
              <a:spLocks noChangeArrowheads="1"/>
            </p:cNvSpPr>
            <p:nvPr/>
          </p:nvSpPr>
          <p:spPr bwMode="auto">
            <a:xfrm>
              <a:off x="4876" y="3041"/>
              <a:ext cx="344" cy="22"/>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20" name="Rectangle 50"/>
            <p:cNvSpPr>
              <a:spLocks noChangeArrowheads="1"/>
            </p:cNvSpPr>
            <p:nvPr/>
          </p:nvSpPr>
          <p:spPr bwMode="auto">
            <a:xfrm>
              <a:off x="4876" y="3080"/>
              <a:ext cx="344"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21" name="Rectangle 51"/>
            <p:cNvSpPr>
              <a:spLocks noChangeArrowheads="1"/>
            </p:cNvSpPr>
            <p:nvPr/>
          </p:nvSpPr>
          <p:spPr bwMode="auto">
            <a:xfrm>
              <a:off x="4876" y="3118"/>
              <a:ext cx="261" cy="21"/>
            </a:xfrm>
            <a:prstGeom prst="rect">
              <a:avLst/>
            </a:prstGeom>
            <a:grpFill/>
            <a:ln w="9525">
              <a:noFill/>
              <a:miter lim="800000"/>
              <a:headEnd/>
              <a:tailEnd/>
            </a:ln>
          </p:spPr>
          <p:txBody>
            <a:bodyPr/>
            <a:lstStyle/>
            <a:p>
              <a:pPr algn="ctr">
                <a:defRPr/>
              </a:pPr>
              <a:endParaRPr lang="en-US">
                <a:solidFill>
                  <a:srgbClr val="000000"/>
                </a:solidFill>
              </a:endParaRPr>
            </a:p>
          </p:txBody>
        </p:sp>
        <p:sp>
          <p:nvSpPr>
            <p:cNvPr id="222" name="Freeform 52"/>
            <p:cNvSpPr>
              <a:spLocks noEditPoints="1"/>
            </p:cNvSpPr>
            <p:nvPr/>
          </p:nvSpPr>
          <p:spPr bwMode="auto">
            <a:xfrm>
              <a:off x="5323" y="2699"/>
              <a:ext cx="255" cy="196"/>
            </a:xfrm>
            <a:custGeom>
              <a:avLst/>
              <a:gdLst>
                <a:gd name="T0" fmla="*/ 255 w 255"/>
                <a:gd name="T1" fmla="*/ 196 h 196"/>
                <a:gd name="T2" fmla="*/ 0 w 255"/>
                <a:gd name="T3" fmla="*/ 196 h 196"/>
                <a:gd name="T4" fmla="*/ 0 w 255"/>
                <a:gd name="T5" fmla="*/ 0 h 196"/>
                <a:gd name="T6" fmla="*/ 255 w 255"/>
                <a:gd name="T7" fmla="*/ 0 h 196"/>
                <a:gd name="T8" fmla="*/ 255 w 255"/>
                <a:gd name="T9" fmla="*/ 196 h 196"/>
                <a:gd name="T10" fmla="*/ 255 w 255"/>
                <a:gd name="T11" fmla="*/ 196 h 196"/>
                <a:gd name="T12" fmla="*/ 17 w 255"/>
                <a:gd name="T13" fmla="*/ 180 h 196"/>
                <a:gd name="T14" fmla="*/ 238 w 255"/>
                <a:gd name="T15" fmla="*/ 180 h 196"/>
                <a:gd name="T16" fmla="*/ 238 w 255"/>
                <a:gd name="T17" fmla="*/ 17 h 196"/>
                <a:gd name="T18" fmla="*/ 17 w 255"/>
                <a:gd name="T19" fmla="*/ 17 h 196"/>
                <a:gd name="T20" fmla="*/ 17 w 255"/>
                <a:gd name="T21" fmla="*/ 180 h 196"/>
                <a:gd name="T22" fmla="*/ 17 w 255"/>
                <a:gd name="T23" fmla="*/ 180 h 1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96"/>
                <a:gd name="T38" fmla="*/ 255 w 255"/>
                <a:gd name="T39" fmla="*/ 196 h 1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96">
                  <a:moveTo>
                    <a:pt x="255" y="196"/>
                  </a:moveTo>
                  <a:lnTo>
                    <a:pt x="0" y="196"/>
                  </a:lnTo>
                  <a:lnTo>
                    <a:pt x="0" y="0"/>
                  </a:lnTo>
                  <a:lnTo>
                    <a:pt x="255" y="0"/>
                  </a:lnTo>
                  <a:lnTo>
                    <a:pt x="255" y="196"/>
                  </a:lnTo>
                  <a:close/>
                  <a:moveTo>
                    <a:pt x="17" y="180"/>
                  </a:moveTo>
                  <a:lnTo>
                    <a:pt x="238" y="180"/>
                  </a:lnTo>
                  <a:lnTo>
                    <a:pt x="238" y="17"/>
                  </a:lnTo>
                  <a:lnTo>
                    <a:pt x="17" y="17"/>
                  </a:lnTo>
                  <a:lnTo>
                    <a:pt x="17" y="18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23" name="Freeform 53"/>
            <p:cNvSpPr>
              <a:spLocks noEditPoints="1"/>
            </p:cNvSpPr>
            <p:nvPr/>
          </p:nvSpPr>
          <p:spPr bwMode="auto">
            <a:xfrm>
              <a:off x="5323" y="2996"/>
              <a:ext cx="255" cy="128"/>
            </a:xfrm>
            <a:custGeom>
              <a:avLst/>
              <a:gdLst>
                <a:gd name="T0" fmla="*/ 255 w 255"/>
                <a:gd name="T1" fmla="*/ 128 h 128"/>
                <a:gd name="T2" fmla="*/ 0 w 255"/>
                <a:gd name="T3" fmla="*/ 128 h 128"/>
                <a:gd name="T4" fmla="*/ 0 w 255"/>
                <a:gd name="T5" fmla="*/ 0 h 128"/>
                <a:gd name="T6" fmla="*/ 255 w 255"/>
                <a:gd name="T7" fmla="*/ 0 h 128"/>
                <a:gd name="T8" fmla="*/ 255 w 255"/>
                <a:gd name="T9" fmla="*/ 128 h 128"/>
                <a:gd name="T10" fmla="*/ 255 w 255"/>
                <a:gd name="T11" fmla="*/ 128 h 128"/>
                <a:gd name="T12" fmla="*/ 17 w 255"/>
                <a:gd name="T13" fmla="*/ 111 h 128"/>
                <a:gd name="T14" fmla="*/ 238 w 255"/>
                <a:gd name="T15" fmla="*/ 111 h 128"/>
                <a:gd name="T16" fmla="*/ 238 w 255"/>
                <a:gd name="T17" fmla="*/ 18 h 128"/>
                <a:gd name="T18" fmla="*/ 17 w 255"/>
                <a:gd name="T19" fmla="*/ 18 h 128"/>
                <a:gd name="T20" fmla="*/ 17 w 255"/>
                <a:gd name="T21" fmla="*/ 111 h 128"/>
                <a:gd name="T22" fmla="*/ 17 w 255"/>
                <a:gd name="T23" fmla="*/ 111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28"/>
                <a:gd name="T38" fmla="*/ 255 w 255"/>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28">
                  <a:moveTo>
                    <a:pt x="255" y="128"/>
                  </a:moveTo>
                  <a:lnTo>
                    <a:pt x="0" y="128"/>
                  </a:lnTo>
                  <a:lnTo>
                    <a:pt x="0" y="0"/>
                  </a:lnTo>
                  <a:lnTo>
                    <a:pt x="255" y="0"/>
                  </a:lnTo>
                  <a:lnTo>
                    <a:pt x="255" y="128"/>
                  </a:lnTo>
                  <a:close/>
                  <a:moveTo>
                    <a:pt x="17" y="111"/>
                  </a:moveTo>
                  <a:lnTo>
                    <a:pt x="238" y="111"/>
                  </a:lnTo>
                  <a:lnTo>
                    <a:pt x="238" y="18"/>
                  </a:lnTo>
                  <a:lnTo>
                    <a:pt x="17" y="18"/>
                  </a:lnTo>
                  <a:lnTo>
                    <a:pt x="17" y="111"/>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sp>
        <p:nvSpPr>
          <p:cNvPr id="904318" name="Freeform 134"/>
          <p:cNvSpPr>
            <a:spLocks noEditPoints="1"/>
          </p:cNvSpPr>
          <p:nvPr/>
        </p:nvSpPr>
        <p:spPr bwMode="auto">
          <a:xfrm>
            <a:off x="4375150" y="6081713"/>
            <a:ext cx="428625" cy="319087"/>
          </a:xfrm>
          <a:custGeom>
            <a:avLst/>
            <a:gdLst>
              <a:gd name="T0" fmla="*/ 0 w 703"/>
              <a:gd name="T1" fmla="*/ 0 h 458"/>
              <a:gd name="T2" fmla="*/ 0 w 703"/>
              <a:gd name="T3" fmla="*/ 0 h 458"/>
              <a:gd name="T4" fmla="*/ 0 w 703"/>
              <a:gd name="T5" fmla="*/ 0 h 458"/>
              <a:gd name="T6" fmla="*/ 0 w 703"/>
              <a:gd name="T7" fmla="*/ 0 h 458"/>
              <a:gd name="T8" fmla="*/ 0 w 703"/>
              <a:gd name="T9" fmla="*/ 0 h 458"/>
              <a:gd name="T10" fmla="*/ 0 w 703"/>
              <a:gd name="T11" fmla="*/ 0 h 458"/>
              <a:gd name="T12" fmla="*/ 0 w 703"/>
              <a:gd name="T13" fmla="*/ 0 h 458"/>
              <a:gd name="T14" fmla="*/ 0 w 703"/>
              <a:gd name="T15" fmla="*/ 0 h 458"/>
              <a:gd name="T16" fmla="*/ 0 w 703"/>
              <a:gd name="T17" fmla="*/ 0 h 458"/>
              <a:gd name="T18" fmla="*/ 0 w 703"/>
              <a:gd name="T19" fmla="*/ 0 h 458"/>
              <a:gd name="T20" fmla="*/ 0 w 703"/>
              <a:gd name="T21" fmla="*/ 0 h 458"/>
              <a:gd name="T22" fmla="*/ 0 w 703"/>
              <a:gd name="T23" fmla="*/ 0 h 458"/>
              <a:gd name="T24" fmla="*/ 0 w 703"/>
              <a:gd name="T25" fmla="*/ 0 h 458"/>
              <a:gd name="T26" fmla="*/ 0 w 703"/>
              <a:gd name="T27" fmla="*/ 0 h 458"/>
              <a:gd name="T28" fmla="*/ 0 w 703"/>
              <a:gd name="T29" fmla="*/ 0 h 458"/>
              <a:gd name="T30" fmla="*/ 0 w 703"/>
              <a:gd name="T31" fmla="*/ 0 h 458"/>
              <a:gd name="T32" fmla="*/ 0 w 703"/>
              <a:gd name="T33" fmla="*/ 0 h 458"/>
              <a:gd name="T34" fmla="*/ 0 w 703"/>
              <a:gd name="T35" fmla="*/ 0 h 458"/>
              <a:gd name="T36" fmla="*/ 0 w 703"/>
              <a:gd name="T37" fmla="*/ 0 h 458"/>
              <a:gd name="T38" fmla="*/ 0 w 703"/>
              <a:gd name="T39" fmla="*/ 0 h 458"/>
              <a:gd name="T40" fmla="*/ 0 w 703"/>
              <a:gd name="T41" fmla="*/ 0 h 458"/>
              <a:gd name="T42" fmla="*/ 0 w 703"/>
              <a:gd name="T43" fmla="*/ 0 h 458"/>
              <a:gd name="T44" fmla="*/ 0 w 703"/>
              <a:gd name="T45" fmla="*/ 0 h 458"/>
              <a:gd name="T46" fmla="*/ 0 w 703"/>
              <a:gd name="T47" fmla="*/ 0 h 458"/>
              <a:gd name="T48" fmla="*/ 0 w 703"/>
              <a:gd name="T49" fmla="*/ 0 h 458"/>
              <a:gd name="T50" fmla="*/ 0 w 703"/>
              <a:gd name="T51" fmla="*/ 0 h 458"/>
              <a:gd name="T52" fmla="*/ 0 w 703"/>
              <a:gd name="T53" fmla="*/ 0 h 458"/>
              <a:gd name="T54" fmla="*/ 0 w 703"/>
              <a:gd name="T55" fmla="*/ 0 h 458"/>
              <a:gd name="T56" fmla="*/ 0 w 703"/>
              <a:gd name="T57" fmla="*/ 0 h 458"/>
              <a:gd name="T58" fmla="*/ 0 w 703"/>
              <a:gd name="T59" fmla="*/ 0 h 458"/>
              <a:gd name="T60" fmla="*/ 0 w 703"/>
              <a:gd name="T61" fmla="*/ 0 h 458"/>
              <a:gd name="T62" fmla="*/ 0 w 703"/>
              <a:gd name="T63" fmla="*/ 0 h 458"/>
              <a:gd name="T64" fmla="*/ 0 w 703"/>
              <a:gd name="T65" fmla="*/ 0 h 458"/>
              <a:gd name="T66" fmla="*/ 0 w 703"/>
              <a:gd name="T67" fmla="*/ 0 h 458"/>
              <a:gd name="T68" fmla="*/ 0 w 703"/>
              <a:gd name="T69" fmla="*/ 0 h 458"/>
              <a:gd name="T70" fmla="*/ 0 w 703"/>
              <a:gd name="T71" fmla="*/ 0 h 458"/>
              <a:gd name="T72" fmla="*/ 0 w 703"/>
              <a:gd name="T73" fmla="*/ 0 h 458"/>
              <a:gd name="T74" fmla="*/ 0 w 703"/>
              <a:gd name="T75" fmla="*/ 0 h 458"/>
              <a:gd name="T76" fmla="*/ 0 w 703"/>
              <a:gd name="T77" fmla="*/ 0 h 458"/>
              <a:gd name="T78" fmla="*/ 0 w 703"/>
              <a:gd name="T79" fmla="*/ 0 h 458"/>
              <a:gd name="T80" fmla="*/ 0 w 703"/>
              <a:gd name="T81" fmla="*/ 0 h 458"/>
              <a:gd name="T82" fmla="*/ 0 w 703"/>
              <a:gd name="T83" fmla="*/ 0 h 458"/>
              <a:gd name="T84" fmla="*/ 0 w 703"/>
              <a:gd name="T85" fmla="*/ 0 h 458"/>
              <a:gd name="T86" fmla="*/ 0 w 703"/>
              <a:gd name="T87" fmla="*/ 0 h 458"/>
              <a:gd name="T88" fmla="*/ 0 w 703"/>
              <a:gd name="T89" fmla="*/ 0 h 458"/>
              <a:gd name="T90" fmla="*/ 0 w 703"/>
              <a:gd name="T91" fmla="*/ 0 h 458"/>
              <a:gd name="T92" fmla="*/ 0 w 703"/>
              <a:gd name="T93" fmla="*/ 0 h 458"/>
              <a:gd name="T94" fmla="*/ 0 w 703"/>
              <a:gd name="T95" fmla="*/ 0 h 458"/>
              <a:gd name="T96" fmla="*/ 0 w 703"/>
              <a:gd name="T97" fmla="*/ 0 h 458"/>
              <a:gd name="T98" fmla="*/ 0 w 703"/>
              <a:gd name="T99" fmla="*/ 0 h 458"/>
              <a:gd name="T100" fmla="*/ 0 w 703"/>
              <a:gd name="T101" fmla="*/ 0 h 458"/>
              <a:gd name="T102" fmla="*/ 0 w 703"/>
              <a:gd name="T103" fmla="*/ 0 h 458"/>
              <a:gd name="T104" fmla="*/ 0 w 703"/>
              <a:gd name="T105" fmla="*/ 0 h 458"/>
              <a:gd name="T106" fmla="*/ 0 w 703"/>
              <a:gd name="T107" fmla="*/ 0 h 458"/>
              <a:gd name="T108" fmla="*/ 0 w 703"/>
              <a:gd name="T109" fmla="*/ 0 h 458"/>
              <a:gd name="T110" fmla="*/ 0 w 703"/>
              <a:gd name="T111" fmla="*/ 0 h 458"/>
              <a:gd name="T112" fmla="*/ 0 w 703"/>
              <a:gd name="T113" fmla="*/ 0 h 458"/>
              <a:gd name="T114" fmla="*/ 0 w 703"/>
              <a:gd name="T115" fmla="*/ 0 h 458"/>
              <a:gd name="T116" fmla="*/ 0 w 703"/>
              <a:gd name="T117" fmla="*/ 0 h 458"/>
              <a:gd name="T118" fmla="*/ 0 w 703"/>
              <a:gd name="T119" fmla="*/ 0 h 458"/>
              <a:gd name="T120" fmla="*/ 0 w 703"/>
              <a:gd name="T121" fmla="*/ 0 h 458"/>
              <a:gd name="T122" fmla="*/ 0 w 703"/>
              <a:gd name="T123" fmla="*/ 0 h 4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03"/>
              <a:gd name="T187" fmla="*/ 0 h 458"/>
              <a:gd name="T188" fmla="*/ 703 w 703"/>
              <a:gd name="T189" fmla="*/ 458 h 4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03" h="458">
                <a:moveTo>
                  <a:pt x="703" y="215"/>
                </a:moveTo>
                <a:lnTo>
                  <a:pt x="703" y="215"/>
                </a:lnTo>
                <a:lnTo>
                  <a:pt x="701" y="212"/>
                </a:lnTo>
                <a:lnTo>
                  <a:pt x="701" y="211"/>
                </a:lnTo>
                <a:lnTo>
                  <a:pt x="700" y="208"/>
                </a:lnTo>
                <a:lnTo>
                  <a:pt x="698" y="207"/>
                </a:lnTo>
                <a:lnTo>
                  <a:pt x="531" y="107"/>
                </a:lnTo>
                <a:lnTo>
                  <a:pt x="531" y="106"/>
                </a:lnTo>
                <a:lnTo>
                  <a:pt x="530" y="106"/>
                </a:lnTo>
                <a:lnTo>
                  <a:pt x="530" y="105"/>
                </a:lnTo>
                <a:lnTo>
                  <a:pt x="527" y="104"/>
                </a:lnTo>
                <a:lnTo>
                  <a:pt x="357" y="2"/>
                </a:lnTo>
                <a:lnTo>
                  <a:pt x="355" y="2"/>
                </a:lnTo>
                <a:lnTo>
                  <a:pt x="354" y="0"/>
                </a:lnTo>
                <a:lnTo>
                  <a:pt x="353" y="0"/>
                </a:lnTo>
                <a:lnTo>
                  <a:pt x="352" y="0"/>
                </a:lnTo>
                <a:lnTo>
                  <a:pt x="351" y="0"/>
                </a:lnTo>
                <a:lnTo>
                  <a:pt x="346" y="2"/>
                </a:lnTo>
                <a:lnTo>
                  <a:pt x="266" y="49"/>
                </a:lnTo>
                <a:lnTo>
                  <a:pt x="175" y="104"/>
                </a:lnTo>
                <a:lnTo>
                  <a:pt x="172" y="107"/>
                </a:lnTo>
                <a:lnTo>
                  <a:pt x="5" y="207"/>
                </a:lnTo>
                <a:lnTo>
                  <a:pt x="2" y="208"/>
                </a:lnTo>
                <a:lnTo>
                  <a:pt x="2" y="209"/>
                </a:lnTo>
                <a:lnTo>
                  <a:pt x="1" y="211"/>
                </a:lnTo>
                <a:lnTo>
                  <a:pt x="0" y="215"/>
                </a:lnTo>
                <a:lnTo>
                  <a:pt x="0" y="346"/>
                </a:lnTo>
                <a:lnTo>
                  <a:pt x="0" y="349"/>
                </a:lnTo>
                <a:lnTo>
                  <a:pt x="1" y="351"/>
                </a:lnTo>
                <a:lnTo>
                  <a:pt x="4" y="353"/>
                </a:lnTo>
                <a:lnTo>
                  <a:pt x="5" y="356"/>
                </a:lnTo>
                <a:lnTo>
                  <a:pt x="175" y="457"/>
                </a:lnTo>
                <a:lnTo>
                  <a:pt x="177" y="458"/>
                </a:lnTo>
                <a:lnTo>
                  <a:pt x="178" y="458"/>
                </a:lnTo>
                <a:lnTo>
                  <a:pt x="181" y="458"/>
                </a:lnTo>
                <a:lnTo>
                  <a:pt x="185" y="458"/>
                </a:lnTo>
                <a:lnTo>
                  <a:pt x="186" y="458"/>
                </a:lnTo>
                <a:lnTo>
                  <a:pt x="186" y="457"/>
                </a:lnTo>
                <a:lnTo>
                  <a:pt x="352" y="359"/>
                </a:lnTo>
                <a:lnTo>
                  <a:pt x="517" y="457"/>
                </a:lnTo>
                <a:lnTo>
                  <a:pt x="519" y="458"/>
                </a:lnTo>
                <a:lnTo>
                  <a:pt x="521" y="458"/>
                </a:lnTo>
                <a:lnTo>
                  <a:pt x="523" y="458"/>
                </a:lnTo>
                <a:lnTo>
                  <a:pt x="526" y="458"/>
                </a:lnTo>
                <a:lnTo>
                  <a:pt x="527" y="457"/>
                </a:lnTo>
                <a:lnTo>
                  <a:pt x="698" y="356"/>
                </a:lnTo>
                <a:lnTo>
                  <a:pt x="700" y="353"/>
                </a:lnTo>
                <a:lnTo>
                  <a:pt x="701" y="351"/>
                </a:lnTo>
                <a:lnTo>
                  <a:pt x="703" y="349"/>
                </a:lnTo>
                <a:lnTo>
                  <a:pt x="703" y="346"/>
                </a:lnTo>
                <a:lnTo>
                  <a:pt x="703" y="215"/>
                </a:lnTo>
                <a:close/>
                <a:moveTo>
                  <a:pt x="331" y="215"/>
                </a:moveTo>
                <a:lnTo>
                  <a:pt x="243" y="269"/>
                </a:lnTo>
                <a:lnTo>
                  <a:pt x="201" y="243"/>
                </a:lnTo>
                <a:lnTo>
                  <a:pt x="289" y="191"/>
                </a:lnTo>
                <a:lnTo>
                  <a:pt x="331" y="215"/>
                </a:lnTo>
                <a:close/>
                <a:moveTo>
                  <a:pt x="341" y="234"/>
                </a:moveTo>
                <a:lnTo>
                  <a:pt x="341" y="327"/>
                </a:lnTo>
                <a:lnTo>
                  <a:pt x="264" y="280"/>
                </a:lnTo>
                <a:lnTo>
                  <a:pt x="341" y="234"/>
                </a:lnTo>
                <a:close/>
                <a:moveTo>
                  <a:pt x="352" y="201"/>
                </a:moveTo>
                <a:lnTo>
                  <a:pt x="311" y="178"/>
                </a:lnTo>
                <a:lnTo>
                  <a:pt x="352" y="154"/>
                </a:lnTo>
                <a:lnTo>
                  <a:pt x="391" y="178"/>
                </a:lnTo>
                <a:lnTo>
                  <a:pt x="352" y="201"/>
                </a:lnTo>
                <a:close/>
                <a:moveTo>
                  <a:pt x="269" y="179"/>
                </a:moveTo>
                <a:lnTo>
                  <a:pt x="192" y="225"/>
                </a:lnTo>
                <a:lnTo>
                  <a:pt x="192" y="133"/>
                </a:lnTo>
                <a:lnTo>
                  <a:pt x="269" y="179"/>
                </a:lnTo>
                <a:close/>
                <a:moveTo>
                  <a:pt x="413" y="191"/>
                </a:moveTo>
                <a:lnTo>
                  <a:pt x="502" y="243"/>
                </a:lnTo>
                <a:lnTo>
                  <a:pt x="460" y="269"/>
                </a:lnTo>
                <a:lnTo>
                  <a:pt x="372" y="215"/>
                </a:lnTo>
                <a:lnTo>
                  <a:pt x="413" y="191"/>
                </a:lnTo>
                <a:close/>
                <a:moveTo>
                  <a:pt x="434" y="179"/>
                </a:moveTo>
                <a:lnTo>
                  <a:pt x="512" y="133"/>
                </a:lnTo>
                <a:lnTo>
                  <a:pt x="512" y="225"/>
                </a:lnTo>
                <a:lnTo>
                  <a:pt x="434" y="179"/>
                </a:lnTo>
                <a:close/>
                <a:moveTo>
                  <a:pt x="502" y="112"/>
                </a:moveTo>
                <a:lnTo>
                  <a:pt x="412" y="165"/>
                </a:lnTo>
                <a:lnTo>
                  <a:pt x="362" y="136"/>
                </a:lnTo>
                <a:lnTo>
                  <a:pt x="362" y="29"/>
                </a:lnTo>
                <a:lnTo>
                  <a:pt x="502" y="112"/>
                </a:lnTo>
                <a:close/>
                <a:moveTo>
                  <a:pt x="341" y="29"/>
                </a:moveTo>
                <a:lnTo>
                  <a:pt x="341" y="136"/>
                </a:lnTo>
                <a:lnTo>
                  <a:pt x="292" y="165"/>
                </a:lnTo>
                <a:lnTo>
                  <a:pt x="201" y="112"/>
                </a:lnTo>
                <a:lnTo>
                  <a:pt x="275" y="69"/>
                </a:lnTo>
                <a:lnTo>
                  <a:pt x="341" y="29"/>
                </a:lnTo>
                <a:close/>
                <a:moveTo>
                  <a:pt x="362" y="327"/>
                </a:moveTo>
                <a:lnTo>
                  <a:pt x="362" y="234"/>
                </a:lnTo>
                <a:lnTo>
                  <a:pt x="440" y="280"/>
                </a:lnTo>
                <a:lnTo>
                  <a:pt x="425" y="288"/>
                </a:lnTo>
                <a:lnTo>
                  <a:pt x="362" y="327"/>
                </a:lnTo>
                <a:close/>
                <a:moveTo>
                  <a:pt x="171" y="430"/>
                </a:moveTo>
                <a:lnTo>
                  <a:pt x="21" y="341"/>
                </a:lnTo>
                <a:lnTo>
                  <a:pt x="21" y="234"/>
                </a:lnTo>
                <a:lnTo>
                  <a:pt x="171" y="323"/>
                </a:lnTo>
                <a:lnTo>
                  <a:pt x="171" y="430"/>
                </a:lnTo>
                <a:close/>
                <a:moveTo>
                  <a:pt x="181" y="305"/>
                </a:moveTo>
                <a:lnTo>
                  <a:pt x="30" y="215"/>
                </a:lnTo>
                <a:lnTo>
                  <a:pt x="171" y="133"/>
                </a:lnTo>
                <a:lnTo>
                  <a:pt x="171" y="243"/>
                </a:lnTo>
                <a:lnTo>
                  <a:pt x="171" y="244"/>
                </a:lnTo>
                <a:lnTo>
                  <a:pt x="171" y="245"/>
                </a:lnTo>
                <a:lnTo>
                  <a:pt x="171" y="247"/>
                </a:lnTo>
                <a:lnTo>
                  <a:pt x="172" y="248"/>
                </a:lnTo>
                <a:lnTo>
                  <a:pt x="173" y="250"/>
                </a:lnTo>
                <a:lnTo>
                  <a:pt x="175" y="252"/>
                </a:lnTo>
                <a:lnTo>
                  <a:pt x="223" y="280"/>
                </a:lnTo>
                <a:lnTo>
                  <a:pt x="181" y="305"/>
                </a:lnTo>
                <a:close/>
                <a:moveTo>
                  <a:pt x="192" y="323"/>
                </a:moveTo>
                <a:lnTo>
                  <a:pt x="243" y="292"/>
                </a:lnTo>
                <a:lnTo>
                  <a:pt x="332" y="345"/>
                </a:lnTo>
                <a:lnTo>
                  <a:pt x="192" y="430"/>
                </a:lnTo>
                <a:lnTo>
                  <a:pt x="192" y="323"/>
                </a:lnTo>
                <a:close/>
                <a:moveTo>
                  <a:pt x="512" y="430"/>
                </a:moveTo>
                <a:lnTo>
                  <a:pt x="371" y="345"/>
                </a:lnTo>
                <a:lnTo>
                  <a:pt x="439" y="305"/>
                </a:lnTo>
                <a:lnTo>
                  <a:pt x="460" y="292"/>
                </a:lnTo>
                <a:lnTo>
                  <a:pt x="512" y="323"/>
                </a:lnTo>
                <a:lnTo>
                  <a:pt x="512" y="430"/>
                </a:lnTo>
                <a:close/>
                <a:moveTo>
                  <a:pt x="521" y="305"/>
                </a:moveTo>
                <a:lnTo>
                  <a:pt x="481" y="280"/>
                </a:lnTo>
                <a:lnTo>
                  <a:pt x="527" y="252"/>
                </a:lnTo>
                <a:lnTo>
                  <a:pt x="530" y="251"/>
                </a:lnTo>
                <a:lnTo>
                  <a:pt x="530" y="250"/>
                </a:lnTo>
                <a:lnTo>
                  <a:pt x="531" y="250"/>
                </a:lnTo>
                <a:lnTo>
                  <a:pt x="531" y="249"/>
                </a:lnTo>
                <a:lnTo>
                  <a:pt x="532" y="248"/>
                </a:lnTo>
                <a:lnTo>
                  <a:pt x="532" y="247"/>
                </a:lnTo>
                <a:lnTo>
                  <a:pt x="532" y="245"/>
                </a:lnTo>
                <a:lnTo>
                  <a:pt x="532" y="244"/>
                </a:lnTo>
                <a:lnTo>
                  <a:pt x="533" y="244"/>
                </a:lnTo>
                <a:lnTo>
                  <a:pt x="533" y="243"/>
                </a:lnTo>
                <a:lnTo>
                  <a:pt x="533" y="133"/>
                </a:lnTo>
                <a:lnTo>
                  <a:pt x="672" y="215"/>
                </a:lnTo>
                <a:lnTo>
                  <a:pt x="521" y="305"/>
                </a:lnTo>
                <a:close/>
                <a:moveTo>
                  <a:pt x="682" y="341"/>
                </a:moveTo>
                <a:lnTo>
                  <a:pt x="532" y="430"/>
                </a:lnTo>
                <a:lnTo>
                  <a:pt x="532" y="323"/>
                </a:lnTo>
                <a:lnTo>
                  <a:pt x="682" y="234"/>
                </a:lnTo>
                <a:lnTo>
                  <a:pt x="682" y="341"/>
                </a:lnTo>
                <a:close/>
              </a:path>
            </a:pathLst>
          </a:custGeom>
          <a:solidFill>
            <a:srgbClr val="0060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grpSp>
        <p:nvGrpSpPr>
          <p:cNvPr id="13" name="Group 54"/>
          <p:cNvGrpSpPr>
            <a:grpSpLocks/>
          </p:cNvGrpSpPr>
          <p:nvPr/>
        </p:nvGrpSpPr>
        <p:grpSpPr bwMode="auto">
          <a:xfrm>
            <a:off x="4451739" y="1675842"/>
            <a:ext cx="230949" cy="391727"/>
            <a:chOff x="4896" y="1991"/>
            <a:chExt cx="291" cy="423"/>
          </a:xfrm>
          <a:solidFill>
            <a:srgbClr val="0070C0"/>
          </a:solidFill>
        </p:grpSpPr>
        <p:sp>
          <p:nvSpPr>
            <p:cNvPr id="227" name="Freeform 55"/>
            <p:cNvSpPr>
              <a:spLocks/>
            </p:cNvSpPr>
            <p:nvPr/>
          </p:nvSpPr>
          <p:spPr bwMode="auto">
            <a:xfrm>
              <a:off x="4896" y="2234"/>
              <a:ext cx="291" cy="180"/>
            </a:xfrm>
            <a:custGeom>
              <a:avLst/>
              <a:gdLst>
                <a:gd name="T0" fmla="*/ 1 w 522"/>
                <a:gd name="T1" fmla="*/ 0 h 322"/>
                <a:gd name="T2" fmla="*/ 1 w 522"/>
                <a:gd name="T3" fmla="*/ 1 h 322"/>
                <a:gd name="T4" fmla="*/ 1 w 522"/>
                <a:gd name="T5" fmla="*/ 1 h 322"/>
                <a:gd name="T6" fmla="*/ 1 w 522"/>
                <a:gd name="T7" fmla="*/ 1 h 322"/>
                <a:gd name="T8" fmla="*/ 1 w 522"/>
                <a:gd name="T9" fmla="*/ 1 h 322"/>
                <a:gd name="T10" fmla="*/ 1 w 522"/>
                <a:gd name="T11" fmla="*/ 1 h 322"/>
                <a:gd name="T12" fmla="*/ 1 w 522"/>
                <a:gd name="T13" fmla="*/ 1 h 322"/>
                <a:gd name="T14" fmla="*/ 1 w 522"/>
                <a:gd name="T15" fmla="*/ 1 h 322"/>
                <a:gd name="T16" fmla="*/ 1 w 522"/>
                <a:gd name="T17" fmla="*/ 1 h 322"/>
                <a:gd name="T18" fmla="*/ 1 w 522"/>
                <a:gd name="T19" fmla="*/ 1 h 322"/>
                <a:gd name="T20" fmla="*/ 1 w 522"/>
                <a:gd name="T21" fmla="*/ 1 h 322"/>
                <a:gd name="T22" fmla="*/ 1 w 522"/>
                <a:gd name="T23" fmla="*/ 1 h 322"/>
                <a:gd name="T24" fmla="*/ 1 w 522"/>
                <a:gd name="T25" fmla="*/ 1 h 322"/>
                <a:gd name="T26" fmla="*/ 1 w 522"/>
                <a:gd name="T27" fmla="*/ 1 h 322"/>
                <a:gd name="T28" fmla="*/ 1 w 522"/>
                <a:gd name="T29" fmla="*/ 1 h 322"/>
                <a:gd name="T30" fmla="*/ 1 w 522"/>
                <a:gd name="T31" fmla="*/ 1 h 322"/>
                <a:gd name="T32" fmla="*/ 1 w 522"/>
                <a:gd name="T33" fmla="*/ 1 h 322"/>
                <a:gd name="T34" fmla="*/ 0 w 522"/>
                <a:gd name="T35" fmla="*/ 1 h 322"/>
                <a:gd name="T36" fmla="*/ 0 w 522"/>
                <a:gd name="T37" fmla="*/ 1 h 322"/>
                <a:gd name="T38" fmla="*/ 1 w 522"/>
                <a:gd name="T39" fmla="*/ 1 h 322"/>
                <a:gd name="T40" fmla="*/ 1 w 522"/>
                <a:gd name="T41" fmla="*/ 0 h 322"/>
                <a:gd name="T42" fmla="*/ 1 w 522"/>
                <a:gd name="T43" fmla="*/ 0 h 3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2"/>
                <a:gd name="T67" fmla="*/ 0 h 322"/>
                <a:gd name="T68" fmla="*/ 522 w 522"/>
                <a:gd name="T69" fmla="*/ 322 h 3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2" h="322">
                  <a:moveTo>
                    <a:pt x="386" y="0"/>
                  </a:moveTo>
                  <a:lnTo>
                    <a:pt x="484" y="99"/>
                  </a:lnTo>
                  <a:lnTo>
                    <a:pt x="522" y="60"/>
                  </a:lnTo>
                  <a:lnTo>
                    <a:pt x="522" y="214"/>
                  </a:lnTo>
                  <a:lnTo>
                    <a:pt x="369" y="214"/>
                  </a:lnTo>
                  <a:lnTo>
                    <a:pt x="410" y="173"/>
                  </a:lnTo>
                  <a:lnTo>
                    <a:pt x="317" y="81"/>
                  </a:lnTo>
                  <a:lnTo>
                    <a:pt x="317" y="214"/>
                  </a:lnTo>
                  <a:lnTo>
                    <a:pt x="369" y="214"/>
                  </a:lnTo>
                  <a:lnTo>
                    <a:pt x="261" y="322"/>
                  </a:lnTo>
                  <a:lnTo>
                    <a:pt x="153" y="214"/>
                  </a:lnTo>
                  <a:lnTo>
                    <a:pt x="205" y="214"/>
                  </a:lnTo>
                  <a:lnTo>
                    <a:pt x="205" y="81"/>
                  </a:lnTo>
                  <a:lnTo>
                    <a:pt x="114" y="173"/>
                  </a:lnTo>
                  <a:lnTo>
                    <a:pt x="153" y="214"/>
                  </a:lnTo>
                  <a:lnTo>
                    <a:pt x="0" y="214"/>
                  </a:lnTo>
                  <a:lnTo>
                    <a:pt x="0" y="60"/>
                  </a:lnTo>
                  <a:lnTo>
                    <a:pt x="38" y="99"/>
                  </a:lnTo>
                  <a:lnTo>
                    <a:pt x="136" y="0"/>
                  </a:lnTo>
                  <a:lnTo>
                    <a:pt x="386" y="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28" name="Freeform 56"/>
            <p:cNvSpPr>
              <a:spLocks/>
            </p:cNvSpPr>
            <p:nvPr/>
          </p:nvSpPr>
          <p:spPr bwMode="auto">
            <a:xfrm>
              <a:off x="4896" y="2140"/>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69" y="115"/>
                  </a:lnTo>
                  <a:lnTo>
                    <a:pt x="81" y="112"/>
                  </a:lnTo>
                  <a:lnTo>
                    <a:pt x="90" y="107"/>
                  </a:lnTo>
                  <a:lnTo>
                    <a:pt x="99" y="99"/>
                  </a:lnTo>
                  <a:lnTo>
                    <a:pt x="105" y="91"/>
                  </a:lnTo>
                  <a:lnTo>
                    <a:pt x="111" y="81"/>
                  </a:lnTo>
                  <a:lnTo>
                    <a:pt x="115" y="70"/>
                  </a:lnTo>
                  <a:lnTo>
                    <a:pt x="116" y="58"/>
                  </a:lnTo>
                  <a:lnTo>
                    <a:pt x="115" y="47"/>
                  </a:lnTo>
                  <a:lnTo>
                    <a:pt x="111" y="36"/>
                  </a:lnTo>
                  <a:lnTo>
                    <a:pt x="105" y="26"/>
                  </a:lnTo>
                  <a:lnTo>
                    <a:pt x="99" y="18"/>
                  </a:lnTo>
                  <a:lnTo>
                    <a:pt x="90" y="11"/>
                  </a:lnTo>
                  <a:lnTo>
                    <a:pt x="81" y="5"/>
                  </a:lnTo>
                  <a:lnTo>
                    <a:pt x="69" y="1"/>
                  </a:lnTo>
                  <a:lnTo>
                    <a:pt x="58" y="0"/>
                  </a:lnTo>
                  <a:lnTo>
                    <a:pt x="46" y="1"/>
                  </a:lnTo>
                  <a:lnTo>
                    <a:pt x="36" y="5"/>
                  </a:lnTo>
                  <a:lnTo>
                    <a:pt x="25" y="11"/>
                  </a:lnTo>
                  <a:lnTo>
                    <a:pt x="17" y="18"/>
                  </a:lnTo>
                  <a:lnTo>
                    <a:pt x="10" y="26"/>
                  </a:lnTo>
                  <a:lnTo>
                    <a:pt x="4" y="36"/>
                  </a:lnTo>
                  <a:lnTo>
                    <a:pt x="1" y="47"/>
                  </a:lnTo>
                  <a:lnTo>
                    <a:pt x="0" y="58"/>
                  </a:lnTo>
                  <a:lnTo>
                    <a:pt x="1" y="70"/>
                  </a:lnTo>
                  <a:lnTo>
                    <a:pt x="4" y="81"/>
                  </a:lnTo>
                  <a:lnTo>
                    <a:pt x="10" y="91"/>
                  </a:lnTo>
                  <a:lnTo>
                    <a:pt x="17" y="99"/>
                  </a:lnTo>
                  <a:lnTo>
                    <a:pt x="25" y="107"/>
                  </a:lnTo>
                  <a:lnTo>
                    <a:pt x="36" y="112"/>
                  </a:lnTo>
                  <a:lnTo>
                    <a:pt x="46"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29" name="Freeform 57"/>
            <p:cNvSpPr>
              <a:spLocks/>
            </p:cNvSpPr>
            <p:nvPr/>
          </p:nvSpPr>
          <p:spPr bwMode="auto">
            <a:xfrm>
              <a:off x="4953" y="2066"/>
              <a:ext cx="64" cy="65"/>
            </a:xfrm>
            <a:custGeom>
              <a:avLst/>
              <a:gdLst>
                <a:gd name="T0" fmla="*/ 1 w 115"/>
                <a:gd name="T1" fmla="*/ 1 h 116"/>
                <a:gd name="T2" fmla="*/ 1 w 115"/>
                <a:gd name="T3" fmla="*/ 1 h 116"/>
                <a:gd name="T4" fmla="*/ 1 w 115"/>
                <a:gd name="T5" fmla="*/ 1 h 116"/>
                <a:gd name="T6" fmla="*/ 1 w 115"/>
                <a:gd name="T7" fmla="*/ 1 h 116"/>
                <a:gd name="T8" fmla="*/ 1 w 115"/>
                <a:gd name="T9" fmla="*/ 1 h 116"/>
                <a:gd name="T10" fmla="*/ 1 w 115"/>
                <a:gd name="T11" fmla="*/ 1 h 116"/>
                <a:gd name="T12" fmla="*/ 1 w 115"/>
                <a:gd name="T13" fmla="*/ 1 h 116"/>
                <a:gd name="T14" fmla="*/ 1 w 115"/>
                <a:gd name="T15" fmla="*/ 1 h 116"/>
                <a:gd name="T16" fmla="*/ 1 w 115"/>
                <a:gd name="T17" fmla="*/ 1 h 116"/>
                <a:gd name="T18" fmla="*/ 1 w 115"/>
                <a:gd name="T19" fmla="*/ 1 h 116"/>
                <a:gd name="T20" fmla="*/ 1 w 115"/>
                <a:gd name="T21" fmla="*/ 1 h 116"/>
                <a:gd name="T22" fmla="*/ 1 w 115"/>
                <a:gd name="T23" fmla="*/ 1 h 116"/>
                <a:gd name="T24" fmla="*/ 1 w 115"/>
                <a:gd name="T25" fmla="*/ 1 h 116"/>
                <a:gd name="T26" fmla="*/ 1 w 115"/>
                <a:gd name="T27" fmla="*/ 1 h 116"/>
                <a:gd name="T28" fmla="*/ 1 w 115"/>
                <a:gd name="T29" fmla="*/ 1 h 116"/>
                <a:gd name="T30" fmla="*/ 1 w 115"/>
                <a:gd name="T31" fmla="*/ 1 h 116"/>
                <a:gd name="T32" fmla="*/ 1 w 115"/>
                <a:gd name="T33" fmla="*/ 1 h 116"/>
                <a:gd name="T34" fmla="*/ 1 w 115"/>
                <a:gd name="T35" fmla="*/ 1 h 116"/>
                <a:gd name="T36" fmla="*/ 1 w 115"/>
                <a:gd name="T37" fmla="*/ 0 h 116"/>
                <a:gd name="T38" fmla="*/ 1 w 115"/>
                <a:gd name="T39" fmla="*/ 0 h 116"/>
                <a:gd name="T40" fmla="*/ 1 w 115"/>
                <a:gd name="T41" fmla="*/ 1 h 116"/>
                <a:gd name="T42" fmla="*/ 1 w 115"/>
                <a:gd name="T43" fmla="*/ 1 h 116"/>
                <a:gd name="T44" fmla="*/ 1 w 115"/>
                <a:gd name="T45" fmla="*/ 1 h 116"/>
                <a:gd name="T46" fmla="*/ 1 w 115"/>
                <a:gd name="T47" fmla="*/ 1 h 116"/>
                <a:gd name="T48" fmla="*/ 1 w 115"/>
                <a:gd name="T49" fmla="*/ 1 h 116"/>
                <a:gd name="T50" fmla="*/ 1 w 115"/>
                <a:gd name="T51" fmla="*/ 1 h 116"/>
                <a:gd name="T52" fmla="*/ 1 w 115"/>
                <a:gd name="T53" fmla="*/ 1 h 116"/>
                <a:gd name="T54" fmla="*/ 0 w 115"/>
                <a:gd name="T55" fmla="*/ 1 h 116"/>
                <a:gd name="T56" fmla="*/ 0 w 115"/>
                <a:gd name="T57" fmla="*/ 1 h 116"/>
                <a:gd name="T58" fmla="*/ 1 w 115"/>
                <a:gd name="T59" fmla="*/ 1 h 116"/>
                <a:gd name="T60" fmla="*/ 1 w 115"/>
                <a:gd name="T61" fmla="*/ 1 h 116"/>
                <a:gd name="T62" fmla="*/ 1 w 115"/>
                <a:gd name="T63" fmla="*/ 1 h 116"/>
                <a:gd name="T64" fmla="*/ 1 w 115"/>
                <a:gd name="T65" fmla="*/ 1 h 116"/>
                <a:gd name="T66" fmla="*/ 1 w 115"/>
                <a:gd name="T67" fmla="*/ 1 h 116"/>
                <a:gd name="T68" fmla="*/ 1 w 115"/>
                <a:gd name="T69" fmla="*/ 1 h 116"/>
                <a:gd name="T70" fmla="*/ 1 w 115"/>
                <a:gd name="T71" fmla="*/ 1 h 116"/>
                <a:gd name="T72" fmla="*/ 1 w 115"/>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116"/>
                <a:gd name="T113" fmla="*/ 115 w 115"/>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116">
                  <a:moveTo>
                    <a:pt x="58" y="116"/>
                  </a:moveTo>
                  <a:lnTo>
                    <a:pt x="58" y="116"/>
                  </a:lnTo>
                  <a:lnTo>
                    <a:pt x="70" y="115"/>
                  </a:lnTo>
                  <a:lnTo>
                    <a:pt x="80" y="111"/>
                  </a:lnTo>
                  <a:lnTo>
                    <a:pt x="91" y="105"/>
                  </a:lnTo>
                  <a:lnTo>
                    <a:pt x="99" y="98"/>
                  </a:lnTo>
                  <a:lnTo>
                    <a:pt x="106" y="90"/>
                  </a:lnTo>
                  <a:lnTo>
                    <a:pt x="111" y="80"/>
                  </a:lnTo>
                  <a:lnTo>
                    <a:pt x="114" y="69"/>
                  </a:lnTo>
                  <a:lnTo>
                    <a:pt x="115" y="58"/>
                  </a:lnTo>
                  <a:lnTo>
                    <a:pt x="114" y="46"/>
                  </a:lnTo>
                  <a:lnTo>
                    <a:pt x="111" y="36"/>
                  </a:lnTo>
                  <a:lnTo>
                    <a:pt x="106" y="25"/>
                  </a:lnTo>
                  <a:lnTo>
                    <a:pt x="99" y="17"/>
                  </a:lnTo>
                  <a:lnTo>
                    <a:pt x="91" y="10"/>
                  </a:lnTo>
                  <a:lnTo>
                    <a:pt x="80" y="4"/>
                  </a:lnTo>
                  <a:lnTo>
                    <a:pt x="70" y="1"/>
                  </a:lnTo>
                  <a:lnTo>
                    <a:pt x="58" y="0"/>
                  </a:lnTo>
                  <a:lnTo>
                    <a:pt x="46" y="1"/>
                  </a:lnTo>
                  <a:lnTo>
                    <a:pt x="35" y="4"/>
                  </a:lnTo>
                  <a:lnTo>
                    <a:pt x="26" y="10"/>
                  </a:lnTo>
                  <a:lnTo>
                    <a:pt x="16" y="17"/>
                  </a:lnTo>
                  <a:lnTo>
                    <a:pt x="9" y="25"/>
                  </a:lnTo>
                  <a:lnTo>
                    <a:pt x="5" y="36"/>
                  </a:lnTo>
                  <a:lnTo>
                    <a:pt x="1" y="46"/>
                  </a:lnTo>
                  <a:lnTo>
                    <a:pt x="0" y="58"/>
                  </a:lnTo>
                  <a:lnTo>
                    <a:pt x="1" y="69"/>
                  </a:lnTo>
                  <a:lnTo>
                    <a:pt x="5" y="80"/>
                  </a:lnTo>
                  <a:lnTo>
                    <a:pt x="9" y="90"/>
                  </a:lnTo>
                  <a:lnTo>
                    <a:pt x="16" y="98"/>
                  </a:lnTo>
                  <a:lnTo>
                    <a:pt x="26" y="105"/>
                  </a:lnTo>
                  <a:lnTo>
                    <a:pt x="35" y="111"/>
                  </a:lnTo>
                  <a:lnTo>
                    <a:pt x="46"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30" name="Freeform 58"/>
            <p:cNvSpPr>
              <a:spLocks/>
            </p:cNvSpPr>
            <p:nvPr/>
          </p:nvSpPr>
          <p:spPr bwMode="auto">
            <a:xfrm>
              <a:off x="5009" y="1991"/>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70" y="115"/>
                  </a:lnTo>
                  <a:lnTo>
                    <a:pt x="81" y="112"/>
                  </a:lnTo>
                  <a:lnTo>
                    <a:pt x="91" y="106"/>
                  </a:lnTo>
                  <a:lnTo>
                    <a:pt x="99" y="99"/>
                  </a:lnTo>
                  <a:lnTo>
                    <a:pt x="106" y="91"/>
                  </a:lnTo>
                  <a:lnTo>
                    <a:pt x="111" y="80"/>
                  </a:lnTo>
                  <a:lnTo>
                    <a:pt x="115" y="70"/>
                  </a:lnTo>
                  <a:lnTo>
                    <a:pt x="116" y="58"/>
                  </a:lnTo>
                  <a:lnTo>
                    <a:pt x="115" y="46"/>
                  </a:lnTo>
                  <a:lnTo>
                    <a:pt x="111" y="35"/>
                  </a:lnTo>
                  <a:lnTo>
                    <a:pt x="106" y="26"/>
                  </a:lnTo>
                  <a:lnTo>
                    <a:pt x="99" y="17"/>
                  </a:lnTo>
                  <a:lnTo>
                    <a:pt x="91" y="9"/>
                  </a:lnTo>
                  <a:lnTo>
                    <a:pt x="81" y="5"/>
                  </a:lnTo>
                  <a:lnTo>
                    <a:pt x="70" y="1"/>
                  </a:lnTo>
                  <a:lnTo>
                    <a:pt x="58" y="0"/>
                  </a:lnTo>
                  <a:lnTo>
                    <a:pt x="46" y="1"/>
                  </a:lnTo>
                  <a:lnTo>
                    <a:pt x="36" y="5"/>
                  </a:lnTo>
                  <a:lnTo>
                    <a:pt x="26" y="9"/>
                  </a:lnTo>
                  <a:lnTo>
                    <a:pt x="17" y="17"/>
                  </a:lnTo>
                  <a:lnTo>
                    <a:pt x="10" y="26"/>
                  </a:lnTo>
                  <a:lnTo>
                    <a:pt x="5" y="35"/>
                  </a:lnTo>
                  <a:lnTo>
                    <a:pt x="1" y="46"/>
                  </a:lnTo>
                  <a:lnTo>
                    <a:pt x="0" y="58"/>
                  </a:lnTo>
                  <a:lnTo>
                    <a:pt x="1" y="70"/>
                  </a:lnTo>
                  <a:lnTo>
                    <a:pt x="5" y="80"/>
                  </a:lnTo>
                  <a:lnTo>
                    <a:pt x="10" y="91"/>
                  </a:lnTo>
                  <a:lnTo>
                    <a:pt x="17" y="99"/>
                  </a:lnTo>
                  <a:lnTo>
                    <a:pt x="26" y="106"/>
                  </a:lnTo>
                  <a:lnTo>
                    <a:pt x="36" y="112"/>
                  </a:lnTo>
                  <a:lnTo>
                    <a:pt x="46"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31" name="Freeform 59"/>
            <p:cNvSpPr>
              <a:spLocks/>
            </p:cNvSpPr>
            <p:nvPr/>
          </p:nvSpPr>
          <p:spPr bwMode="auto">
            <a:xfrm>
              <a:off x="5009" y="2140"/>
              <a:ext cx="65" cy="65"/>
            </a:xfrm>
            <a:custGeom>
              <a:avLst/>
              <a:gdLst>
                <a:gd name="T0" fmla="*/ 1 w 116"/>
                <a:gd name="T1" fmla="*/ 0 h 116"/>
                <a:gd name="T2" fmla="*/ 1 w 116"/>
                <a:gd name="T3" fmla="*/ 0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0 w 116"/>
                <a:gd name="T19" fmla="*/ 1 h 116"/>
                <a:gd name="T20" fmla="*/ 0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1 h 116"/>
                <a:gd name="T38" fmla="*/ 1 w 116"/>
                <a:gd name="T39" fmla="*/ 1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1 w 116"/>
                <a:gd name="T55" fmla="*/ 1 h 116"/>
                <a:gd name="T56" fmla="*/ 1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0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0"/>
                  </a:moveTo>
                  <a:lnTo>
                    <a:pt x="58" y="0"/>
                  </a:lnTo>
                  <a:lnTo>
                    <a:pt x="46" y="1"/>
                  </a:lnTo>
                  <a:lnTo>
                    <a:pt x="36" y="5"/>
                  </a:lnTo>
                  <a:lnTo>
                    <a:pt x="26" y="11"/>
                  </a:lnTo>
                  <a:lnTo>
                    <a:pt x="17" y="18"/>
                  </a:lnTo>
                  <a:lnTo>
                    <a:pt x="10" y="26"/>
                  </a:lnTo>
                  <a:lnTo>
                    <a:pt x="5" y="36"/>
                  </a:lnTo>
                  <a:lnTo>
                    <a:pt x="1" y="47"/>
                  </a:lnTo>
                  <a:lnTo>
                    <a:pt x="0" y="58"/>
                  </a:lnTo>
                  <a:lnTo>
                    <a:pt x="1" y="70"/>
                  </a:lnTo>
                  <a:lnTo>
                    <a:pt x="5" y="81"/>
                  </a:lnTo>
                  <a:lnTo>
                    <a:pt x="10" y="91"/>
                  </a:lnTo>
                  <a:lnTo>
                    <a:pt x="17" y="99"/>
                  </a:lnTo>
                  <a:lnTo>
                    <a:pt x="26" y="107"/>
                  </a:lnTo>
                  <a:lnTo>
                    <a:pt x="36" y="112"/>
                  </a:lnTo>
                  <a:lnTo>
                    <a:pt x="46" y="115"/>
                  </a:lnTo>
                  <a:lnTo>
                    <a:pt x="58" y="116"/>
                  </a:lnTo>
                  <a:lnTo>
                    <a:pt x="70" y="115"/>
                  </a:lnTo>
                  <a:lnTo>
                    <a:pt x="81" y="112"/>
                  </a:lnTo>
                  <a:lnTo>
                    <a:pt x="91" y="107"/>
                  </a:lnTo>
                  <a:lnTo>
                    <a:pt x="99" y="99"/>
                  </a:lnTo>
                  <a:lnTo>
                    <a:pt x="106" y="91"/>
                  </a:lnTo>
                  <a:lnTo>
                    <a:pt x="111" y="81"/>
                  </a:lnTo>
                  <a:lnTo>
                    <a:pt x="115" y="70"/>
                  </a:lnTo>
                  <a:lnTo>
                    <a:pt x="116" y="58"/>
                  </a:lnTo>
                  <a:lnTo>
                    <a:pt x="115" y="47"/>
                  </a:lnTo>
                  <a:lnTo>
                    <a:pt x="111" y="36"/>
                  </a:lnTo>
                  <a:lnTo>
                    <a:pt x="106" y="26"/>
                  </a:lnTo>
                  <a:lnTo>
                    <a:pt x="99" y="18"/>
                  </a:lnTo>
                  <a:lnTo>
                    <a:pt x="91" y="11"/>
                  </a:lnTo>
                  <a:lnTo>
                    <a:pt x="81" y="5"/>
                  </a:lnTo>
                  <a:lnTo>
                    <a:pt x="70" y="1"/>
                  </a:lnTo>
                  <a:lnTo>
                    <a:pt x="58" y="0"/>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32" name="Freeform 60"/>
            <p:cNvSpPr>
              <a:spLocks/>
            </p:cNvSpPr>
            <p:nvPr/>
          </p:nvSpPr>
          <p:spPr bwMode="auto">
            <a:xfrm>
              <a:off x="5066" y="2066"/>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70" y="115"/>
                  </a:lnTo>
                  <a:lnTo>
                    <a:pt x="80" y="111"/>
                  </a:lnTo>
                  <a:lnTo>
                    <a:pt x="91" y="105"/>
                  </a:lnTo>
                  <a:lnTo>
                    <a:pt x="99" y="98"/>
                  </a:lnTo>
                  <a:lnTo>
                    <a:pt x="106" y="90"/>
                  </a:lnTo>
                  <a:lnTo>
                    <a:pt x="112" y="80"/>
                  </a:lnTo>
                  <a:lnTo>
                    <a:pt x="115" y="69"/>
                  </a:lnTo>
                  <a:lnTo>
                    <a:pt x="116" y="58"/>
                  </a:lnTo>
                  <a:lnTo>
                    <a:pt x="115" y="46"/>
                  </a:lnTo>
                  <a:lnTo>
                    <a:pt x="112" y="36"/>
                  </a:lnTo>
                  <a:lnTo>
                    <a:pt x="106" y="25"/>
                  </a:lnTo>
                  <a:lnTo>
                    <a:pt x="99" y="17"/>
                  </a:lnTo>
                  <a:lnTo>
                    <a:pt x="91" y="10"/>
                  </a:lnTo>
                  <a:lnTo>
                    <a:pt x="80" y="4"/>
                  </a:lnTo>
                  <a:lnTo>
                    <a:pt x="70" y="1"/>
                  </a:lnTo>
                  <a:lnTo>
                    <a:pt x="58" y="0"/>
                  </a:lnTo>
                  <a:lnTo>
                    <a:pt x="47" y="1"/>
                  </a:lnTo>
                  <a:lnTo>
                    <a:pt x="35" y="4"/>
                  </a:lnTo>
                  <a:lnTo>
                    <a:pt x="26" y="10"/>
                  </a:lnTo>
                  <a:lnTo>
                    <a:pt x="16" y="17"/>
                  </a:lnTo>
                  <a:lnTo>
                    <a:pt x="9" y="25"/>
                  </a:lnTo>
                  <a:lnTo>
                    <a:pt x="5" y="36"/>
                  </a:lnTo>
                  <a:lnTo>
                    <a:pt x="1" y="46"/>
                  </a:lnTo>
                  <a:lnTo>
                    <a:pt x="0" y="58"/>
                  </a:lnTo>
                  <a:lnTo>
                    <a:pt x="1" y="69"/>
                  </a:lnTo>
                  <a:lnTo>
                    <a:pt x="5" y="80"/>
                  </a:lnTo>
                  <a:lnTo>
                    <a:pt x="9" y="90"/>
                  </a:lnTo>
                  <a:lnTo>
                    <a:pt x="16" y="98"/>
                  </a:lnTo>
                  <a:lnTo>
                    <a:pt x="26" y="105"/>
                  </a:lnTo>
                  <a:lnTo>
                    <a:pt x="35" y="111"/>
                  </a:lnTo>
                  <a:lnTo>
                    <a:pt x="47"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sp>
          <p:nvSpPr>
            <p:cNvPr id="233" name="Freeform 61"/>
            <p:cNvSpPr>
              <a:spLocks/>
            </p:cNvSpPr>
            <p:nvPr/>
          </p:nvSpPr>
          <p:spPr bwMode="auto">
            <a:xfrm>
              <a:off x="5122" y="2140"/>
              <a:ext cx="65" cy="65"/>
            </a:xfrm>
            <a:custGeom>
              <a:avLst/>
              <a:gdLst>
                <a:gd name="T0" fmla="*/ 1 w 116"/>
                <a:gd name="T1" fmla="*/ 1 h 116"/>
                <a:gd name="T2" fmla="*/ 1 w 116"/>
                <a:gd name="T3" fmla="*/ 1 h 116"/>
                <a:gd name="T4" fmla="*/ 1 w 116"/>
                <a:gd name="T5" fmla="*/ 1 h 116"/>
                <a:gd name="T6" fmla="*/ 1 w 116"/>
                <a:gd name="T7" fmla="*/ 1 h 116"/>
                <a:gd name="T8" fmla="*/ 1 w 116"/>
                <a:gd name="T9" fmla="*/ 1 h 116"/>
                <a:gd name="T10" fmla="*/ 1 w 116"/>
                <a:gd name="T11" fmla="*/ 1 h 116"/>
                <a:gd name="T12" fmla="*/ 1 w 116"/>
                <a:gd name="T13" fmla="*/ 1 h 116"/>
                <a:gd name="T14" fmla="*/ 1 w 116"/>
                <a:gd name="T15" fmla="*/ 1 h 116"/>
                <a:gd name="T16" fmla="*/ 1 w 116"/>
                <a:gd name="T17" fmla="*/ 1 h 116"/>
                <a:gd name="T18" fmla="*/ 1 w 116"/>
                <a:gd name="T19" fmla="*/ 1 h 116"/>
                <a:gd name="T20" fmla="*/ 1 w 116"/>
                <a:gd name="T21" fmla="*/ 1 h 116"/>
                <a:gd name="T22" fmla="*/ 1 w 116"/>
                <a:gd name="T23" fmla="*/ 1 h 116"/>
                <a:gd name="T24" fmla="*/ 1 w 116"/>
                <a:gd name="T25" fmla="*/ 1 h 116"/>
                <a:gd name="T26" fmla="*/ 1 w 116"/>
                <a:gd name="T27" fmla="*/ 1 h 116"/>
                <a:gd name="T28" fmla="*/ 1 w 116"/>
                <a:gd name="T29" fmla="*/ 1 h 116"/>
                <a:gd name="T30" fmla="*/ 1 w 116"/>
                <a:gd name="T31" fmla="*/ 1 h 116"/>
                <a:gd name="T32" fmla="*/ 1 w 116"/>
                <a:gd name="T33" fmla="*/ 1 h 116"/>
                <a:gd name="T34" fmla="*/ 1 w 116"/>
                <a:gd name="T35" fmla="*/ 1 h 116"/>
                <a:gd name="T36" fmla="*/ 1 w 116"/>
                <a:gd name="T37" fmla="*/ 0 h 116"/>
                <a:gd name="T38" fmla="*/ 1 w 116"/>
                <a:gd name="T39" fmla="*/ 0 h 116"/>
                <a:gd name="T40" fmla="*/ 1 w 116"/>
                <a:gd name="T41" fmla="*/ 1 h 116"/>
                <a:gd name="T42" fmla="*/ 1 w 116"/>
                <a:gd name="T43" fmla="*/ 1 h 116"/>
                <a:gd name="T44" fmla="*/ 1 w 116"/>
                <a:gd name="T45" fmla="*/ 1 h 116"/>
                <a:gd name="T46" fmla="*/ 1 w 116"/>
                <a:gd name="T47" fmla="*/ 1 h 116"/>
                <a:gd name="T48" fmla="*/ 1 w 116"/>
                <a:gd name="T49" fmla="*/ 1 h 116"/>
                <a:gd name="T50" fmla="*/ 1 w 116"/>
                <a:gd name="T51" fmla="*/ 1 h 116"/>
                <a:gd name="T52" fmla="*/ 1 w 116"/>
                <a:gd name="T53" fmla="*/ 1 h 116"/>
                <a:gd name="T54" fmla="*/ 0 w 116"/>
                <a:gd name="T55" fmla="*/ 1 h 116"/>
                <a:gd name="T56" fmla="*/ 0 w 116"/>
                <a:gd name="T57" fmla="*/ 1 h 116"/>
                <a:gd name="T58" fmla="*/ 1 w 116"/>
                <a:gd name="T59" fmla="*/ 1 h 116"/>
                <a:gd name="T60" fmla="*/ 1 w 116"/>
                <a:gd name="T61" fmla="*/ 1 h 116"/>
                <a:gd name="T62" fmla="*/ 1 w 116"/>
                <a:gd name="T63" fmla="*/ 1 h 116"/>
                <a:gd name="T64" fmla="*/ 1 w 116"/>
                <a:gd name="T65" fmla="*/ 1 h 116"/>
                <a:gd name="T66" fmla="*/ 1 w 116"/>
                <a:gd name="T67" fmla="*/ 1 h 116"/>
                <a:gd name="T68" fmla="*/ 1 w 116"/>
                <a:gd name="T69" fmla="*/ 1 h 116"/>
                <a:gd name="T70" fmla="*/ 1 w 116"/>
                <a:gd name="T71" fmla="*/ 1 h 116"/>
                <a:gd name="T72" fmla="*/ 1 w 116"/>
                <a:gd name="T73" fmla="*/ 1 h 1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16"/>
                <a:gd name="T113" fmla="*/ 116 w 116"/>
                <a:gd name="T114" fmla="*/ 116 h 1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16">
                  <a:moveTo>
                    <a:pt x="58" y="116"/>
                  </a:moveTo>
                  <a:lnTo>
                    <a:pt x="58" y="116"/>
                  </a:lnTo>
                  <a:lnTo>
                    <a:pt x="70" y="115"/>
                  </a:lnTo>
                  <a:lnTo>
                    <a:pt x="81" y="112"/>
                  </a:lnTo>
                  <a:lnTo>
                    <a:pt x="91" y="107"/>
                  </a:lnTo>
                  <a:lnTo>
                    <a:pt x="99" y="99"/>
                  </a:lnTo>
                  <a:lnTo>
                    <a:pt x="107" y="91"/>
                  </a:lnTo>
                  <a:lnTo>
                    <a:pt x="112" y="81"/>
                  </a:lnTo>
                  <a:lnTo>
                    <a:pt x="115" y="70"/>
                  </a:lnTo>
                  <a:lnTo>
                    <a:pt x="116" y="58"/>
                  </a:lnTo>
                  <a:lnTo>
                    <a:pt x="115" y="47"/>
                  </a:lnTo>
                  <a:lnTo>
                    <a:pt x="112" y="36"/>
                  </a:lnTo>
                  <a:lnTo>
                    <a:pt x="107" y="26"/>
                  </a:lnTo>
                  <a:lnTo>
                    <a:pt x="99" y="18"/>
                  </a:lnTo>
                  <a:lnTo>
                    <a:pt x="91" y="11"/>
                  </a:lnTo>
                  <a:lnTo>
                    <a:pt x="81" y="5"/>
                  </a:lnTo>
                  <a:lnTo>
                    <a:pt x="70" y="1"/>
                  </a:lnTo>
                  <a:lnTo>
                    <a:pt x="58" y="0"/>
                  </a:lnTo>
                  <a:lnTo>
                    <a:pt x="47" y="1"/>
                  </a:lnTo>
                  <a:lnTo>
                    <a:pt x="36" y="5"/>
                  </a:lnTo>
                  <a:lnTo>
                    <a:pt x="26" y="11"/>
                  </a:lnTo>
                  <a:lnTo>
                    <a:pt x="18" y="18"/>
                  </a:lnTo>
                  <a:lnTo>
                    <a:pt x="11" y="26"/>
                  </a:lnTo>
                  <a:lnTo>
                    <a:pt x="5" y="36"/>
                  </a:lnTo>
                  <a:lnTo>
                    <a:pt x="1" y="47"/>
                  </a:lnTo>
                  <a:lnTo>
                    <a:pt x="0" y="58"/>
                  </a:lnTo>
                  <a:lnTo>
                    <a:pt x="1" y="70"/>
                  </a:lnTo>
                  <a:lnTo>
                    <a:pt x="5" y="81"/>
                  </a:lnTo>
                  <a:lnTo>
                    <a:pt x="11" y="91"/>
                  </a:lnTo>
                  <a:lnTo>
                    <a:pt x="18" y="99"/>
                  </a:lnTo>
                  <a:lnTo>
                    <a:pt x="26" y="107"/>
                  </a:lnTo>
                  <a:lnTo>
                    <a:pt x="36" y="112"/>
                  </a:lnTo>
                  <a:lnTo>
                    <a:pt x="47" y="115"/>
                  </a:lnTo>
                  <a:lnTo>
                    <a:pt x="58" y="116"/>
                  </a:lnTo>
                  <a:close/>
                </a:path>
              </a:pathLst>
            </a:custGeom>
            <a:grpFill/>
            <a:ln w="9525">
              <a:noFill/>
              <a:round/>
              <a:headEnd/>
              <a:tailEnd/>
            </a:ln>
          </p:spPr>
          <p:txBody>
            <a:bodyPr/>
            <a:lstStyle/>
            <a:p>
              <a:pPr algn="ctr">
                <a:buFont typeface="Arial" pitchFamily="34" charset="0"/>
                <a:buChar char="•"/>
                <a:defRPr/>
              </a:pPr>
              <a:endParaRPr lang="en-US" sz="1200">
                <a:solidFill>
                  <a:srgbClr val="000000"/>
                </a:solidFill>
              </a:endParaRPr>
            </a:p>
          </p:txBody>
        </p:sp>
      </p:grpSp>
      <p:sp>
        <p:nvSpPr>
          <p:cNvPr id="904320" name="Rectangle 31"/>
          <p:cNvSpPr>
            <a:spLocks noChangeArrowheads="1"/>
          </p:cNvSpPr>
          <p:nvPr/>
        </p:nvSpPr>
        <p:spPr bwMode="auto">
          <a:xfrm>
            <a:off x="206375" y="563563"/>
            <a:ext cx="7199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2" tIns="45701" rIns="91402" bIns="45701">
            <a:spAutoFit/>
          </a:bodyPr>
          <a:lstStyle/>
          <a:p>
            <a:pPr>
              <a:lnSpc>
                <a:spcPct val="90000"/>
              </a:lnSpc>
              <a:buFont typeface="Arial" pitchFamily="34" charset="0"/>
              <a:buNone/>
            </a:pPr>
            <a:r>
              <a:rPr lang="en-US" sz="2000">
                <a:solidFill>
                  <a:srgbClr val="000000"/>
                </a:solidFill>
                <a:sym typeface="ITC Lubalin Graph Std Demi"/>
              </a:rPr>
              <a:t>PureFlex truly consolidates the complexity of your data center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path" presetSubtype="0" accel="50000" decel="50000" fill="hold" grpId="0" nodeType="clickEffect">
                                  <p:stCondLst>
                                    <p:cond delay="0"/>
                                  </p:stCondLst>
                                  <p:childTnLst>
                                    <p:animMotion origin="layout" path="M 4.16667E-6 -4.44444E-6 L 0.21336 0.28658 " pathEditMode="relative" rAng="0" ptsTypes="AA">
                                      <p:cBhvr>
                                        <p:cTn id="6" dur="1000" fill="hold"/>
                                        <p:tgtEl>
                                          <p:spTgt spid="181"/>
                                        </p:tgtEl>
                                        <p:attrNameLst>
                                          <p:attrName>ppt_x</p:attrName>
                                          <p:attrName>ppt_y</p:attrName>
                                        </p:attrNameLst>
                                      </p:cBhvr>
                                      <p:rCtr x="10660" y="14329"/>
                                    </p:animMotion>
                                  </p:childTnLst>
                                </p:cTn>
                              </p:par>
                              <p:par>
                                <p:cTn id="7" presetID="49" presetClass="path" presetSubtype="0" accel="50000" decel="50000" fill="hold" grpId="0" nodeType="withEffect">
                                  <p:stCondLst>
                                    <p:cond delay="400"/>
                                  </p:stCondLst>
                                  <p:childTnLst>
                                    <p:animMotion origin="layout" path="M 2.5E-6 -1.48148E-6 L 0.28489 0.20949 " pathEditMode="relative" rAng="0" ptsTypes="AA">
                                      <p:cBhvr>
                                        <p:cTn id="8" dur="1000" fill="hold"/>
                                        <p:tgtEl>
                                          <p:spTgt spid="58"/>
                                        </p:tgtEl>
                                        <p:attrNameLst>
                                          <p:attrName>ppt_x</p:attrName>
                                          <p:attrName>ppt_y</p:attrName>
                                        </p:attrNameLst>
                                      </p:cBhvr>
                                      <p:rCtr x="14236" y="10463"/>
                                    </p:animMotion>
                                  </p:childTnLst>
                                </p:cTn>
                              </p:par>
                              <p:par>
                                <p:cTn id="9" presetID="56" presetClass="path" presetSubtype="0" accel="50000" decel="50000" fill="hold" grpId="0" nodeType="withEffect">
                                  <p:stCondLst>
                                    <p:cond delay="800"/>
                                  </p:stCondLst>
                                  <p:childTnLst>
                                    <p:animMotion origin="layout" path="M 2.5E-6 -3.7037E-7 L 0.28489 -0.21759 " pathEditMode="relative" rAng="0" ptsTypes="AA">
                                      <p:cBhvr>
                                        <p:cTn id="10" dur="1000" fill="hold"/>
                                        <p:tgtEl>
                                          <p:spTgt spid="170"/>
                                        </p:tgtEl>
                                        <p:attrNameLst>
                                          <p:attrName>ppt_x</p:attrName>
                                          <p:attrName>ppt_y</p:attrName>
                                        </p:attrNameLst>
                                      </p:cBhvr>
                                      <p:rCtr x="14236" y="-10880"/>
                                    </p:animMotion>
                                  </p:childTnLst>
                                </p:cTn>
                              </p:par>
                              <p:par>
                                <p:cTn id="11" presetID="49" presetClass="path" presetSubtype="0" accel="50000" decel="50000" fill="hold" grpId="0" nodeType="withEffect">
                                  <p:stCondLst>
                                    <p:cond delay="1200"/>
                                  </p:stCondLst>
                                  <p:childTnLst>
                                    <p:animMotion origin="layout" path="M 4.16667E-6 -3.33333E-6 L 0.28611 0.22431 " pathEditMode="relative" rAng="0" ptsTypes="AA">
                                      <p:cBhvr>
                                        <p:cTn id="12" dur="1000" fill="hold"/>
                                        <p:tgtEl>
                                          <p:spTgt spid="184"/>
                                        </p:tgtEl>
                                        <p:attrNameLst>
                                          <p:attrName>ppt_x</p:attrName>
                                          <p:attrName>ppt_y</p:attrName>
                                        </p:attrNameLst>
                                      </p:cBhvr>
                                      <p:rCtr x="14306" y="11204"/>
                                    </p:animMotion>
                                  </p:childTnLst>
                                </p:cTn>
                              </p:par>
                              <p:par>
                                <p:cTn id="13" presetID="56" presetClass="path" presetSubtype="0" accel="50000" decel="50000" fill="hold" grpId="0" nodeType="withEffect">
                                  <p:stCondLst>
                                    <p:cond delay="1600"/>
                                  </p:stCondLst>
                                  <p:childTnLst>
                                    <p:animMotion origin="layout" path="M 2.5E-6 -4.81481E-6 L 0.28489 -0.11759 " pathEditMode="relative" rAng="0" ptsTypes="AA">
                                      <p:cBhvr>
                                        <p:cTn id="14" dur="1000" fill="hold"/>
                                        <p:tgtEl>
                                          <p:spTgt spid="168"/>
                                        </p:tgtEl>
                                        <p:attrNameLst>
                                          <p:attrName>ppt_x</p:attrName>
                                          <p:attrName>ppt_y</p:attrName>
                                        </p:attrNameLst>
                                      </p:cBhvr>
                                      <p:rCtr x="14236" y="-5880"/>
                                    </p:animMotion>
                                  </p:childTnLst>
                                </p:cTn>
                              </p:par>
                              <p:par>
                                <p:cTn id="15" presetID="56" presetClass="path" presetSubtype="0" accel="50000" decel="50000" fill="hold" grpId="0" nodeType="withEffect">
                                  <p:stCondLst>
                                    <p:cond delay="2000"/>
                                  </p:stCondLst>
                                  <p:childTnLst>
                                    <p:animMotion origin="layout" path="M 2.5E-6 -2.59259E-6 L 0.28472 -0.04421 " pathEditMode="relative" rAng="0" ptsTypes="AA">
                                      <p:cBhvr>
                                        <p:cTn id="16" dur="1000" fill="hold"/>
                                        <p:tgtEl>
                                          <p:spTgt spid="44084"/>
                                        </p:tgtEl>
                                        <p:attrNameLst>
                                          <p:attrName>ppt_x</p:attrName>
                                          <p:attrName>ppt_y</p:attrName>
                                        </p:attrNameLst>
                                      </p:cBhvr>
                                      <p:rCtr x="14236" y="-2222"/>
                                    </p:animMotion>
                                  </p:childTnLst>
                                </p:cTn>
                              </p:par>
                              <p:par>
                                <p:cTn id="17" presetID="49" presetClass="path" presetSubtype="0" accel="50000" decel="50000" fill="hold" grpId="0" nodeType="withEffect">
                                  <p:stCondLst>
                                    <p:cond delay="2400"/>
                                  </p:stCondLst>
                                  <p:childTnLst>
                                    <p:animMotion origin="layout" path="M 2.5E-6 3.7037E-7 L 0.28489 0.14931 " pathEditMode="relative" rAng="0" ptsTypes="AA">
                                      <p:cBhvr>
                                        <p:cTn id="18" dur="1000" fill="hold"/>
                                        <p:tgtEl>
                                          <p:spTgt spid="17468"/>
                                        </p:tgtEl>
                                        <p:attrNameLst>
                                          <p:attrName>ppt_x</p:attrName>
                                          <p:attrName>ppt_y</p:attrName>
                                        </p:attrNameLst>
                                      </p:cBhvr>
                                      <p:rCtr x="14236" y="7454"/>
                                    </p:animMotion>
                                  </p:childTnLst>
                                </p:cTn>
                              </p:par>
                              <p:par>
                                <p:cTn id="19" presetID="56" presetClass="path" presetSubtype="0" accel="50000" decel="50000" fill="hold" grpId="0" nodeType="withEffect">
                                  <p:stCondLst>
                                    <p:cond delay="2800"/>
                                  </p:stCondLst>
                                  <p:childTnLst>
                                    <p:animMotion origin="layout" path="M 2.5E-6 -2.96296E-6 L 0.2125 -0.18495 " pathEditMode="relative" rAng="0" ptsTypes="AA">
                                      <p:cBhvr>
                                        <p:cTn id="20" dur="1000" fill="hold"/>
                                        <p:tgtEl>
                                          <p:spTgt spid="165"/>
                                        </p:tgtEl>
                                        <p:attrNameLst>
                                          <p:attrName>ppt_x</p:attrName>
                                          <p:attrName>ppt_y</p:attrName>
                                        </p:attrNameLst>
                                      </p:cBhvr>
                                      <p:rCtr x="10625" y="-9259"/>
                                    </p:animMotion>
                                  </p:childTnLst>
                                </p:cTn>
                              </p:par>
                              <p:par>
                                <p:cTn id="21" presetID="49" presetClass="path" presetSubtype="0" accel="50000" decel="50000" fill="hold" grpId="0" nodeType="withEffect">
                                  <p:stCondLst>
                                    <p:cond delay="3200"/>
                                  </p:stCondLst>
                                  <p:childTnLst>
                                    <p:animMotion origin="layout" path="M 4.16667E-6 -3.7037E-7 L 0.28645 0.28889 " pathEditMode="relative" rAng="0" ptsTypes="AA">
                                      <p:cBhvr>
                                        <p:cTn id="22" dur="1000" fill="hold"/>
                                        <p:tgtEl>
                                          <p:spTgt spid="17516"/>
                                        </p:tgtEl>
                                        <p:attrNameLst>
                                          <p:attrName>ppt_x</p:attrName>
                                          <p:attrName>ppt_y</p:attrName>
                                        </p:attrNameLst>
                                      </p:cBhvr>
                                      <p:rCtr x="14323" y="14444"/>
                                    </p:animMotion>
                                  </p:childTnLst>
                                </p:cTn>
                              </p:par>
                              <p:par>
                                <p:cTn id="23" presetID="56" presetClass="path" presetSubtype="0" accel="50000" decel="50000" fill="hold" grpId="0" nodeType="withEffect">
                                  <p:stCondLst>
                                    <p:cond delay="3600"/>
                                  </p:stCondLst>
                                  <p:childTnLst>
                                    <p:animMotion origin="layout" path="M 2.5E-6 1.48148E-6 L 0.2125 -0.04583 " pathEditMode="relative" rAng="0" ptsTypes="AA">
                                      <p:cBhvr>
                                        <p:cTn id="24" dur="1000" fill="hold"/>
                                        <p:tgtEl>
                                          <p:spTgt spid="17496"/>
                                        </p:tgtEl>
                                        <p:attrNameLst>
                                          <p:attrName>ppt_x</p:attrName>
                                          <p:attrName>ppt_y</p:attrName>
                                        </p:attrNameLst>
                                      </p:cBhvr>
                                      <p:rCtr x="10625" y="-2292"/>
                                    </p:animMotion>
                                  </p:childTnLst>
                                </p:cTn>
                              </p:par>
                              <p:par>
                                <p:cTn id="25" presetID="63" presetClass="path" presetSubtype="0" accel="50000" decel="50000" fill="hold" grpId="0" nodeType="withEffect">
                                  <p:stCondLst>
                                    <p:cond delay="4000"/>
                                  </p:stCondLst>
                                  <p:childTnLst>
                                    <p:animMotion origin="layout" path="M 2.5E-6 -3.7037E-6 L 0.21232 -0.04907 " pathEditMode="relative" rAng="0" ptsTypes="AA">
                                      <p:cBhvr>
                                        <p:cTn id="26" dur="1000" fill="hold"/>
                                        <p:tgtEl>
                                          <p:spTgt spid="163"/>
                                        </p:tgtEl>
                                        <p:attrNameLst>
                                          <p:attrName>ppt_x</p:attrName>
                                          <p:attrName>ppt_y</p:attrName>
                                        </p:attrNameLst>
                                      </p:cBhvr>
                                      <p:rCtr x="10608" y="-2454"/>
                                    </p:animMotion>
                                  </p:childTnLst>
                                </p:cTn>
                              </p:par>
                              <p:par>
                                <p:cTn id="27" presetID="56" presetClass="path" presetSubtype="0" accel="50000" decel="50000" fill="hold" grpId="0" nodeType="withEffect">
                                  <p:stCondLst>
                                    <p:cond delay="4400"/>
                                  </p:stCondLst>
                                  <p:childTnLst>
                                    <p:animMotion origin="layout" path="M 2.5E-6 2.96296E-6 L 0.21267 -0.18241 " pathEditMode="relative" rAng="0" ptsTypes="AA">
                                      <p:cBhvr>
                                        <p:cTn id="28" dur="1000" fill="hold"/>
                                        <p:tgtEl>
                                          <p:spTgt spid="164"/>
                                        </p:tgtEl>
                                        <p:attrNameLst>
                                          <p:attrName>ppt_x</p:attrName>
                                          <p:attrName>ppt_y</p:attrName>
                                        </p:attrNameLst>
                                      </p:cBhvr>
                                      <p:rCtr x="10625" y="-9120"/>
                                    </p:animMotion>
                                  </p:childTnLst>
                                </p:cTn>
                              </p:par>
                              <p:par>
                                <p:cTn id="29" presetID="49" presetClass="path" presetSubtype="0" accel="50000" decel="50000" fill="hold" grpId="0" nodeType="withEffect">
                                  <p:stCondLst>
                                    <p:cond delay="4800"/>
                                  </p:stCondLst>
                                  <p:childTnLst>
                                    <p:animMotion origin="layout" path="M -3.88889E-6 -4.81481E-6 L 0.2125 0.2257 " pathEditMode="relative" rAng="0" ptsTypes="AA">
                                      <p:cBhvr>
                                        <p:cTn id="30" dur="1000" fill="hold"/>
                                        <p:tgtEl>
                                          <p:spTgt spid="182"/>
                                        </p:tgtEl>
                                        <p:attrNameLst>
                                          <p:attrName>ppt_x</p:attrName>
                                          <p:attrName>ppt_y</p:attrName>
                                        </p:attrNameLst>
                                      </p:cBhvr>
                                      <p:rCtr x="10625" y="11273"/>
                                    </p:animMotion>
                                  </p:childTnLst>
                                </p:cTn>
                              </p:par>
                              <p:par>
                                <p:cTn id="31" presetID="49" presetClass="path" presetSubtype="0" accel="50000" decel="50000" fill="hold" grpId="0" nodeType="withEffect">
                                  <p:stCondLst>
                                    <p:cond delay="5200"/>
                                  </p:stCondLst>
                                  <p:childTnLst>
                                    <p:animMotion origin="layout" path="M 2.5E-6 -1.48148E-6 L 0.28489 0.11621 " pathEditMode="relative" rAng="0" ptsTypes="AA">
                                      <p:cBhvr>
                                        <p:cTn id="32" dur="1000" fill="hold"/>
                                        <p:tgtEl>
                                          <p:spTgt spid="17467"/>
                                        </p:tgtEl>
                                        <p:attrNameLst>
                                          <p:attrName>ppt_x</p:attrName>
                                          <p:attrName>ppt_y</p:attrName>
                                        </p:attrNameLst>
                                      </p:cBhvr>
                                      <p:rCtr x="14236" y="5810"/>
                                    </p:animMotion>
                                  </p:childTnLst>
                                </p:cTn>
                              </p:par>
                              <p:par>
                                <p:cTn id="33" presetID="35" presetClass="path" presetSubtype="0" accel="50000" decel="50000" fill="hold" grpId="0" nodeType="withEffect">
                                  <p:stCondLst>
                                    <p:cond delay="5600"/>
                                  </p:stCondLst>
                                  <p:childTnLst>
                                    <p:animMotion origin="layout" path="M 5E-6 3.7037E-7 L -0.27518 3.7037E-7 " pathEditMode="relative" rAng="0" ptsTypes="AA">
                                      <p:cBhvr>
                                        <p:cTn id="34" dur="1000" fill="hold"/>
                                        <p:tgtEl>
                                          <p:spTgt spid="224"/>
                                        </p:tgtEl>
                                        <p:attrNameLst>
                                          <p:attrName>ppt_x</p:attrName>
                                          <p:attrName>ppt_y</p:attrName>
                                        </p:attrNameLst>
                                      </p:cBhvr>
                                      <p:rCtr x="-13767" y="0"/>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35" presetClass="path" presetSubtype="0" accel="50000" decel="50000" fill="hold" grpId="0" nodeType="clickEffect">
                                  <p:stCondLst>
                                    <p:cond delay="0"/>
                                  </p:stCondLst>
                                  <p:childTnLst>
                                    <p:animMotion origin="layout" path="M 3.88889E-6 -1.48148E-6 L -0.29063 0.0125 " pathEditMode="relative" rAng="0" ptsTypes="AA">
                                      <p:cBhvr>
                                        <p:cTn id="38" dur="1000" fill="hold"/>
                                        <p:tgtEl>
                                          <p:spTgt spid="3"/>
                                        </p:tgtEl>
                                        <p:attrNameLst>
                                          <p:attrName>ppt_x</p:attrName>
                                          <p:attrName>ppt_y</p:attrName>
                                        </p:attrNameLst>
                                      </p:cBhvr>
                                      <p:rCtr x="-14531" y="625"/>
                                    </p:animMotion>
                                  </p:childTnLst>
                                </p:cTn>
                              </p:par>
                              <p:par>
                                <p:cTn id="39" presetID="35" presetClass="path" presetSubtype="0" accel="50000" decel="50000" fill="hold" grpId="0" nodeType="withEffect">
                                  <p:stCondLst>
                                    <p:cond delay="400"/>
                                  </p:stCondLst>
                                  <p:childTnLst>
                                    <p:animMotion origin="layout" path="M 3.88889E-6 3.7037E-7 L -0.29063 0.03194 " pathEditMode="relative" rAng="0" ptsTypes="AA">
                                      <p:cBhvr>
                                        <p:cTn id="40" dur="1000" fill="hold"/>
                                        <p:tgtEl>
                                          <p:spTgt spid="11"/>
                                        </p:tgtEl>
                                        <p:attrNameLst>
                                          <p:attrName>ppt_x</p:attrName>
                                          <p:attrName>ppt_y</p:attrName>
                                        </p:attrNameLst>
                                      </p:cBhvr>
                                      <p:rCtr x="-14531" y="1597"/>
                                    </p:animMotion>
                                  </p:childTnLst>
                                </p:cTn>
                              </p:par>
                              <p:par>
                                <p:cTn id="41" presetID="35" presetClass="path" presetSubtype="0" accel="50000" decel="50000" fill="hold" grpId="0" nodeType="withEffect">
                                  <p:stCondLst>
                                    <p:cond delay="800"/>
                                  </p:stCondLst>
                                  <p:childTnLst>
                                    <p:animMotion origin="layout" path="M -2.5E-6 2.96296E-6 L -0.21771 -0.02431 " pathEditMode="relative" rAng="0" ptsTypes="AA">
                                      <p:cBhvr>
                                        <p:cTn id="42" dur="1000" fill="hold"/>
                                        <p:tgtEl>
                                          <p:spTgt spid="38"/>
                                        </p:tgtEl>
                                        <p:attrNameLst>
                                          <p:attrName>ppt_x</p:attrName>
                                          <p:attrName>ppt_y</p:attrName>
                                        </p:attrNameLst>
                                      </p:cBhvr>
                                      <p:rCtr x="-10885" y="-1227"/>
                                    </p:animMotion>
                                  </p:childTnLst>
                                </p:cTn>
                              </p:par>
                              <p:par>
                                <p:cTn id="43" presetID="35" presetClass="path" presetSubtype="0" accel="50000" decel="50000" fill="hold" grpId="0" nodeType="withEffect">
                                  <p:stCondLst>
                                    <p:cond delay="1200"/>
                                  </p:stCondLst>
                                  <p:childTnLst>
                                    <p:animMotion origin="layout" path="M 3.88889E-6 -3.7037E-6 L -0.21823 0.03264 " pathEditMode="relative" rAng="0" ptsTypes="AA">
                                      <p:cBhvr>
                                        <p:cTn id="44" dur="1000" fill="hold"/>
                                        <p:tgtEl>
                                          <p:spTgt spid="9"/>
                                        </p:tgtEl>
                                        <p:attrNameLst>
                                          <p:attrName>ppt_x</p:attrName>
                                          <p:attrName>ppt_y</p:attrName>
                                        </p:attrNameLst>
                                      </p:cBhvr>
                                      <p:rCtr x="-10920" y="1620"/>
                                    </p:animMotion>
                                  </p:childTnLst>
                                </p:cTn>
                              </p:par>
                              <p:par>
                                <p:cTn id="45" presetID="35" presetClass="path" presetSubtype="0" accel="50000" decel="50000" fill="hold" grpId="0" nodeType="withEffect">
                                  <p:stCondLst>
                                    <p:cond delay="1600"/>
                                  </p:stCondLst>
                                  <p:childTnLst>
                                    <p:animMotion origin="layout" path="M 3.88889E-6 4.44444E-6 L -0.29115 -0.03195 " pathEditMode="relative" rAng="0" ptsTypes="AA">
                                      <p:cBhvr>
                                        <p:cTn id="46" dur="1000" fill="hold"/>
                                        <p:tgtEl>
                                          <p:spTgt spid="12"/>
                                        </p:tgtEl>
                                        <p:attrNameLst>
                                          <p:attrName>ppt_x</p:attrName>
                                          <p:attrName>ppt_y</p:attrName>
                                        </p:attrNameLst>
                                      </p:cBhvr>
                                      <p:rCtr x="-14566" y="-1597"/>
                                    </p:animMotion>
                                  </p:childTnLst>
                                </p:cTn>
                              </p:par>
                              <p:par>
                                <p:cTn id="47" presetID="35" presetClass="path" presetSubtype="0" accel="50000" decel="50000" fill="hold" grpId="0" nodeType="withEffect">
                                  <p:stCondLst>
                                    <p:cond delay="2000"/>
                                  </p:stCondLst>
                                  <p:childTnLst>
                                    <p:animMotion origin="layout" path="M 3.88889E-6 -1.48148E-6 L -0.21823 -0.03264 " pathEditMode="relative" rAng="0" ptsTypes="AA">
                                      <p:cBhvr>
                                        <p:cTn id="48" dur="1000" fill="hold"/>
                                        <p:tgtEl>
                                          <p:spTgt spid="10"/>
                                        </p:tgtEl>
                                        <p:attrNameLst>
                                          <p:attrName>ppt_x</p:attrName>
                                          <p:attrName>ppt_y</p:attrName>
                                        </p:attrNameLst>
                                      </p:cBhvr>
                                      <p:rCtr x="-10920" y="-1644"/>
                                    </p:animMotion>
                                  </p:childTnLst>
                                </p:cTn>
                              </p:par>
                              <p:par>
                                <p:cTn id="49" presetID="35" presetClass="path" presetSubtype="0" accel="50000" decel="50000" fill="hold" grpId="0" nodeType="withEffect">
                                  <p:stCondLst>
                                    <p:cond delay="2400"/>
                                  </p:stCondLst>
                                  <p:childTnLst>
                                    <p:animMotion origin="layout" path="M 3.88889E-6 -2.59259E-6 L -0.21823 -0.03125 " pathEditMode="relative" rAng="0" ptsTypes="AA">
                                      <p:cBhvr>
                                        <p:cTn id="50" dur="1000" fill="hold"/>
                                        <p:tgtEl>
                                          <p:spTgt spid="159"/>
                                        </p:tgtEl>
                                        <p:attrNameLst>
                                          <p:attrName>ppt_x</p:attrName>
                                          <p:attrName>ppt_y</p:attrName>
                                        </p:attrNameLst>
                                      </p:cBhvr>
                                      <p:rCtr x="-10920" y="-1574"/>
                                    </p:animMotion>
                                  </p:childTnLst>
                                </p:cTn>
                              </p:par>
                              <p:par>
                                <p:cTn id="51" presetID="35" presetClass="path" presetSubtype="0" accel="50000" decel="50000" fill="hold" grpId="0" nodeType="withEffect">
                                  <p:stCondLst>
                                    <p:cond delay="2800"/>
                                  </p:stCondLst>
                                  <p:childTnLst>
                                    <p:animMotion origin="layout" path="M 3.88889E-6 -7.40741E-7 L -0.29063 0.03195 " pathEditMode="relative" rAng="0" ptsTypes="AA">
                                      <p:cBhvr>
                                        <p:cTn id="52" dur="1000" fill="hold"/>
                                        <p:tgtEl>
                                          <p:spTgt spid="149"/>
                                        </p:tgtEl>
                                        <p:attrNameLst>
                                          <p:attrName>ppt_x</p:attrName>
                                          <p:attrName>ppt_y</p:attrName>
                                        </p:attrNameLst>
                                      </p:cBhvr>
                                      <p:rCtr x="-14531" y="1597"/>
                                    </p:animMotion>
                                  </p:childTnLst>
                                </p:cTn>
                              </p:par>
                              <p:par>
                                <p:cTn id="53" presetID="35" presetClass="path" presetSubtype="0" accel="50000" decel="50000" fill="hold" grpId="0" nodeType="withEffect">
                                  <p:stCondLst>
                                    <p:cond delay="3200"/>
                                  </p:stCondLst>
                                  <p:childTnLst>
                                    <p:animMotion origin="layout" path="M 3.88889E-6 3.7037E-7 L -0.29063 0.03194 " pathEditMode="relative" rAng="0" ptsTypes="AA">
                                      <p:cBhvr>
                                        <p:cTn id="54" dur="1000" fill="hold"/>
                                        <p:tgtEl>
                                          <p:spTgt spid="150"/>
                                        </p:tgtEl>
                                        <p:attrNameLst>
                                          <p:attrName>ppt_x</p:attrName>
                                          <p:attrName>ppt_y</p:attrName>
                                        </p:attrNameLst>
                                      </p:cBhvr>
                                      <p:rCtr x="-14531" y="1597"/>
                                    </p:animMotion>
                                  </p:childTnLst>
                                </p:cTn>
                              </p:par>
                              <p:par>
                                <p:cTn id="55" presetID="35" presetClass="path" presetSubtype="0" accel="50000" decel="50000" fill="hold" grpId="0" nodeType="withEffect">
                                  <p:stCondLst>
                                    <p:cond delay="3600"/>
                                  </p:stCondLst>
                                  <p:childTnLst>
                                    <p:animMotion origin="layout" path="M 3.88889E-6 -3.7037E-6 L -0.21823 0.06528 " pathEditMode="relative" rAng="0" ptsTypes="AA">
                                      <p:cBhvr>
                                        <p:cTn id="56" dur="1000" fill="hold"/>
                                        <p:tgtEl>
                                          <p:spTgt spid="151"/>
                                        </p:tgtEl>
                                        <p:attrNameLst>
                                          <p:attrName>ppt_x</p:attrName>
                                          <p:attrName>ppt_y</p:attrName>
                                        </p:attrNameLst>
                                      </p:cBhvr>
                                      <p:rCtr x="-10920" y="3264"/>
                                    </p:animMotion>
                                  </p:childTnLst>
                                </p:cTn>
                              </p:par>
                              <p:par>
                                <p:cTn id="57" presetID="35" presetClass="path" presetSubtype="0" accel="50000" decel="50000" fill="hold" grpId="0" nodeType="withEffect">
                                  <p:stCondLst>
                                    <p:cond delay="4000"/>
                                  </p:stCondLst>
                                  <p:childTnLst>
                                    <p:animMotion origin="layout" path="M 3.88889E-6 -2.59259E-6 L -0.29063 0.03264 " pathEditMode="relative" rAng="0" ptsTypes="AA">
                                      <p:cBhvr>
                                        <p:cTn id="58" dur="1000" fill="hold"/>
                                        <p:tgtEl>
                                          <p:spTgt spid="155"/>
                                        </p:tgtEl>
                                        <p:attrNameLst>
                                          <p:attrName>ppt_x</p:attrName>
                                          <p:attrName>ppt_y</p:attrName>
                                        </p:attrNameLst>
                                      </p:cBhvr>
                                      <p:rCtr x="-14531" y="1620"/>
                                    </p:animMotion>
                                  </p:childTnLst>
                                </p:cTn>
                              </p:par>
                              <p:par>
                                <p:cTn id="59" presetID="35" presetClass="path" presetSubtype="0" accel="50000" decel="50000" fill="hold" grpId="0" nodeType="withEffect">
                                  <p:stCondLst>
                                    <p:cond delay="4400"/>
                                  </p:stCondLst>
                                  <p:childTnLst>
                                    <p:animMotion origin="layout" path="M 3.88889E-6 -1.11111E-6 L -0.21823 0.02153 " pathEditMode="relative" rAng="0" ptsTypes="AA">
                                      <p:cBhvr>
                                        <p:cTn id="60" dur="1000" fill="hold"/>
                                        <p:tgtEl>
                                          <p:spTgt spid="154"/>
                                        </p:tgtEl>
                                        <p:attrNameLst>
                                          <p:attrName>ppt_x</p:attrName>
                                          <p:attrName>ppt_y</p:attrName>
                                        </p:attrNameLst>
                                      </p:cBhvr>
                                      <p:rCtr x="-10920" y="1065"/>
                                    </p:animMotion>
                                  </p:childTnLst>
                                </p:cTn>
                              </p:par>
                              <p:par>
                                <p:cTn id="61" presetID="35" presetClass="path" presetSubtype="0" accel="50000" decel="50000" fill="hold" grpId="0" nodeType="withEffect">
                                  <p:stCondLst>
                                    <p:cond delay="4800"/>
                                  </p:stCondLst>
                                  <p:childTnLst>
                                    <p:animMotion origin="layout" path="M 3.88889E-6 2.96296E-6 L -0.29011 0.02291 " pathEditMode="relative" rAng="0" ptsTypes="AA">
                                      <p:cBhvr>
                                        <p:cTn id="62" dur="1000" fill="hold"/>
                                        <p:tgtEl>
                                          <p:spTgt spid="152"/>
                                        </p:tgtEl>
                                        <p:attrNameLst>
                                          <p:attrName>ppt_x</p:attrName>
                                          <p:attrName>ppt_y</p:attrName>
                                        </p:attrNameLst>
                                      </p:cBhvr>
                                      <p:rCtr x="-14514" y="1134"/>
                                    </p:animMotion>
                                  </p:childTnLst>
                                </p:cTn>
                              </p:par>
                              <p:par>
                                <p:cTn id="63" presetID="35" presetClass="path" presetSubtype="0" accel="50000" decel="50000" fill="hold" grpId="0" nodeType="withEffect">
                                  <p:stCondLst>
                                    <p:cond delay="5200"/>
                                  </p:stCondLst>
                                  <p:childTnLst>
                                    <p:animMotion origin="layout" path="M 3.88889E-6 -3.7037E-7 L -0.21771 -0.04236 " pathEditMode="relative" rAng="0" ptsTypes="AA">
                                      <p:cBhvr>
                                        <p:cTn id="64" dur="1000" fill="hold"/>
                                        <p:tgtEl>
                                          <p:spTgt spid="158"/>
                                        </p:tgtEl>
                                        <p:attrNameLst>
                                          <p:attrName>ppt_x</p:attrName>
                                          <p:attrName>ppt_y</p:attrName>
                                        </p:attrNameLst>
                                      </p:cBhvr>
                                      <p:rCtr x="-10885" y="-2130"/>
                                    </p:animMotion>
                                  </p:childTnLst>
                                </p:cTn>
                              </p:par>
                              <p:par>
                                <p:cTn id="65" presetID="35" presetClass="path" presetSubtype="0" accel="50000" decel="50000" fill="hold" grpId="0" nodeType="withEffect">
                                  <p:stCondLst>
                                    <p:cond delay="5600"/>
                                  </p:stCondLst>
                                  <p:childTnLst>
                                    <p:animMotion origin="layout" path="M 3.88889E-6 -4.81481E-6 L -0.21823 -0.06597 " pathEditMode="relative" rAng="0" ptsTypes="AA">
                                      <p:cBhvr>
                                        <p:cTn id="66" dur="1000" fill="hold"/>
                                        <p:tgtEl>
                                          <p:spTgt spid="156"/>
                                        </p:tgtEl>
                                        <p:attrNameLst>
                                          <p:attrName>ppt_x</p:attrName>
                                          <p:attrName>ppt_y</p:attrName>
                                        </p:attrNameLst>
                                      </p:cBhvr>
                                      <p:rCtr x="-10920" y="-3310"/>
                                    </p:animMotion>
                                  </p:childTnLst>
                                </p:cTn>
                              </p:par>
                              <p:par>
                                <p:cTn id="67" presetID="35" presetClass="path" presetSubtype="0" accel="50000" decel="50000" fill="hold" grpId="0" nodeType="withEffect">
                                  <p:stCondLst>
                                    <p:cond delay="6000"/>
                                  </p:stCondLst>
                                  <p:childTnLst>
                                    <p:animMotion origin="layout" path="M 3.88889E-6 1.48148E-6 L -0.21823 -0.03195 " pathEditMode="relative" rAng="0" ptsTypes="AA">
                                      <p:cBhvr>
                                        <p:cTn id="68" dur="1000" fill="hold"/>
                                        <p:tgtEl>
                                          <p:spTgt spid="160"/>
                                        </p:tgtEl>
                                        <p:attrNameLst>
                                          <p:attrName>ppt_x</p:attrName>
                                          <p:attrName>ppt_y</p:attrName>
                                        </p:attrNameLst>
                                      </p:cBhvr>
                                      <p:rCtr x="-10920" y="-1597"/>
                                    </p:animMotion>
                                  </p:childTnLst>
                                </p:cTn>
                              </p:par>
                              <p:par>
                                <p:cTn id="69" presetID="35" presetClass="path" presetSubtype="0" accel="50000" decel="50000" fill="hold" grpId="0" nodeType="withEffect">
                                  <p:stCondLst>
                                    <p:cond delay="6400"/>
                                  </p:stCondLst>
                                  <p:childTnLst>
                                    <p:animMotion origin="layout" path="M 3.88889E-6 -2.96296E-6 L -0.29115 -0.03333 " pathEditMode="relative" rAng="0" ptsTypes="AA">
                                      <p:cBhvr>
                                        <p:cTn id="70" dur="1000" fill="hold"/>
                                        <p:tgtEl>
                                          <p:spTgt spid="157"/>
                                        </p:tgtEl>
                                        <p:attrNameLst>
                                          <p:attrName>ppt_x</p:attrName>
                                          <p:attrName>ppt_y</p:attrName>
                                        </p:attrNameLst>
                                      </p:cBhvr>
                                      <p:rCtr x="-14566" y="-1667"/>
                                    </p:animMotion>
                                  </p:childTnLst>
                                </p:cTn>
                              </p:par>
                              <p:par>
                                <p:cTn id="71" presetID="35" presetClass="path" presetSubtype="0" accel="50000" decel="50000" fill="hold" grpId="0" nodeType="withEffect">
                                  <p:stCondLst>
                                    <p:cond delay="6800"/>
                                  </p:stCondLst>
                                  <p:childTnLst>
                                    <p:animMotion origin="layout" path="M 3.88889E-6 -2.96296E-6 L -0.29063 -0.04236 " pathEditMode="relative" rAng="0" ptsTypes="AA">
                                      <p:cBhvr>
                                        <p:cTn id="72" dur="1000" fill="hold"/>
                                        <p:tgtEl>
                                          <p:spTgt spid="153"/>
                                        </p:tgtEl>
                                        <p:attrNameLst>
                                          <p:attrName>ppt_x</p:attrName>
                                          <p:attrName>ppt_y</p:attrName>
                                        </p:attrNameLst>
                                      </p:cBhvr>
                                      <p:rCtr x="-14531" y="-2130"/>
                                    </p:animMotion>
                                  </p:childTnLst>
                                </p:cTn>
                              </p:par>
                              <p:par>
                                <p:cTn id="73" presetID="35" presetClass="path" presetSubtype="0" accel="50000" decel="50000" fill="hold" grpId="0" nodeType="withEffect">
                                  <p:stCondLst>
                                    <p:cond delay="7200"/>
                                  </p:stCondLst>
                                  <p:childTnLst>
                                    <p:animMotion origin="layout" path="M -2.5E-6 -3.7037E-7 L -0.29028 0.06319 " pathEditMode="relative" rAng="0" ptsTypes="AA">
                                      <p:cBhvr>
                                        <p:cTn id="74" dur="1000" fill="hold"/>
                                        <p:tgtEl>
                                          <p:spTgt spid="169"/>
                                        </p:tgtEl>
                                        <p:attrNameLst>
                                          <p:attrName>ppt_x</p:attrName>
                                          <p:attrName>ppt_y</p:attrName>
                                        </p:attrNameLst>
                                      </p:cBhvr>
                                      <p:rCtr x="-14514" y="3148"/>
                                    </p:animMotion>
                                  </p:childTnLst>
                                </p:cTn>
                              </p:par>
                              <p:par>
                                <p:cTn id="75" presetID="35" presetClass="path" presetSubtype="0" accel="50000" decel="50000" fill="hold" grpId="0" nodeType="withEffect">
                                  <p:stCondLst>
                                    <p:cond delay="7600"/>
                                  </p:stCondLst>
                                  <p:childTnLst>
                                    <p:animMotion origin="layout" path="M -2.5E-6 -4.44444E-6 L -0.29062 0.0625 " pathEditMode="relative" rAng="0" ptsTypes="AA">
                                      <p:cBhvr>
                                        <p:cTn id="76" dur="1000" fill="hold"/>
                                        <p:tgtEl>
                                          <p:spTgt spid="166"/>
                                        </p:tgtEl>
                                        <p:attrNameLst>
                                          <p:attrName>ppt_x</p:attrName>
                                          <p:attrName>ppt_y</p:attrName>
                                        </p:attrNameLst>
                                      </p:cBhvr>
                                      <p:rCtr x="-14531" y="3125"/>
                                    </p:animMotion>
                                  </p:childTnLst>
                                </p:cTn>
                              </p:par>
                              <p:par>
                                <p:cTn id="77" presetID="35" presetClass="path" presetSubtype="0" accel="50000" decel="50000" fill="hold" grpId="0" nodeType="withEffect">
                                  <p:stCondLst>
                                    <p:cond delay="8000"/>
                                  </p:stCondLst>
                                  <p:childTnLst>
                                    <p:animMotion origin="layout" path="M -2.5E-6 1.11111E-6 L -0.21823 0.03264 " pathEditMode="relative" rAng="0" ptsTypes="AA">
                                      <p:cBhvr>
                                        <p:cTn id="78" dur="1000" fill="hold"/>
                                        <p:tgtEl>
                                          <p:spTgt spid="171"/>
                                        </p:tgtEl>
                                        <p:attrNameLst>
                                          <p:attrName>ppt_x</p:attrName>
                                          <p:attrName>ppt_y</p:attrName>
                                        </p:attrNameLst>
                                      </p:cBhvr>
                                      <p:rCtr x="-10920" y="1620"/>
                                    </p:animMotion>
                                  </p:childTnLst>
                                </p:cTn>
                              </p:par>
                              <p:par>
                                <p:cTn id="79" presetID="35" presetClass="path" presetSubtype="0" accel="50000" decel="50000" fill="hold" grpId="0" nodeType="withEffect">
                                  <p:stCondLst>
                                    <p:cond delay="8400"/>
                                  </p:stCondLst>
                                  <p:childTnLst>
                                    <p:animMotion origin="layout" path="M -5.55556E-7 -4.81481E-6 L -0.21927 -0.03333 " pathEditMode="relative" rAng="0" ptsTypes="AA">
                                      <p:cBhvr>
                                        <p:cTn id="80" dur="1000" fill="hold"/>
                                        <p:tgtEl>
                                          <p:spTgt spid="167"/>
                                        </p:tgtEl>
                                        <p:attrNameLst>
                                          <p:attrName>ppt_x</p:attrName>
                                          <p:attrName>ppt_y</p:attrName>
                                        </p:attrNameLst>
                                      </p:cBhvr>
                                      <p:rCtr x="-10972" y="-1667"/>
                                    </p:animMotion>
                                  </p:childTnLst>
                                </p:cTn>
                              </p:par>
                              <p:par>
                                <p:cTn id="81" presetID="63" presetClass="path" presetSubtype="0" accel="50000" decel="50000" fill="hold" grpId="0" nodeType="withEffect">
                                  <p:stCondLst>
                                    <p:cond delay="8400"/>
                                  </p:stCondLst>
                                  <p:childTnLst>
                                    <p:animMotion origin="layout" path="M 2.77778E-7 -1.11111E-6 L 0.26476 -1.11111E-6 " pathEditMode="relative" rAng="0" ptsTypes="AA">
                                      <p:cBhvr>
                                        <p:cTn id="82" dur="1000" fill="hold"/>
                                        <p:tgtEl>
                                          <p:spTgt spid="212"/>
                                        </p:tgtEl>
                                        <p:attrNameLst>
                                          <p:attrName>ppt_x</p:attrName>
                                          <p:attrName>ppt_y</p:attrName>
                                        </p:attrNameLst>
                                      </p:cBhvr>
                                      <p:rCtr x="13229" y="0"/>
                                    </p:animMotion>
                                  </p:childTnLst>
                                </p:cTn>
                              </p:par>
                              <p:par>
                                <p:cTn id="83" presetID="10" presetClass="exit" presetSubtype="0" fill="hold" grpId="0" nodeType="withEffect">
                                  <p:stCondLst>
                                    <p:cond delay="9200"/>
                                  </p:stCondLst>
                                  <p:childTnLst>
                                    <p:animEffect transition="out" filter="fade">
                                      <p:cBhvr>
                                        <p:cTn id="84" dur="1000"/>
                                        <p:tgtEl>
                                          <p:spTgt spid="141"/>
                                        </p:tgtEl>
                                      </p:cBhvr>
                                    </p:animEffect>
                                    <p:set>
                                      <p:cBhvr>
                                        <p:cTn id="85" dur="1" fill="hold">
                                          <p:stCondLst>
                                            <p:cond delay="999"/>
                                          </p:stCondLst>
                                        </p:cTn>
                                        <p:tgtEl>
                                          <p:spTgt spid="141"/>
                                        </p:tgtEl>
                                        <p:attrNameLst>
                                          <p:attrName>style.visibility</p:attrName>
                                        </p:attrNameLst>
                                      </p:cBhvr>
                                      <p:to>
                                        <p:strVal val="hidden"/>
                                      </p:to>
                                    </p:set>
                                  </p:childTnLst>
                                </p:cTn>
                              </p:par>
                              <p:par>
                                <p:cTn id="86" presetID="63" presetClass="path" presetSubtype="0" accel="50000" decel="50000" fill="hold" nodeType="withEffect">
                                  <p:stCondLst>
                                    <p:cond delay="8400"/>
                                  </p:stCondLst>
                                  <p:childTnLst>
                                    <p:animMotion origin="layout" path="M 2.22222E-6 -3.7037E-6 L 0.38923 -3.7037E-6 " pathEditMode="relative" rAng="0" ptsTypes="AA">
                                      <p:cBhvr>
                                        <p:cTn id="87" dur="1000" fill="hold"/>
                                        <p:tgtEl>
                                          <p:spTgt spid="2"/>
                                        </p:tgtEl>
                                        <p:attrNameLst>
                                          <p:attrName>ppt_x</p:attrName>
                                          <p:attrName>ppt_y</p:attrName>
                                        </p:attrNameLst>
                                      </p:cBhvr>
                                      <p:rCtr x="1946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212" grpId="0" animBg="1"/>
      <p:bldP spid="224" grpId="0" animBg="1"/>
      <p:bldP spid="3" grpId="0" animBg="1"/>
      <p:bldP spid="9" grpId="0" animBg="1"/>
      <p:bldP spid="10" grpId="0" animBg="1"/>
      <p:bldP spid="11" grpId="0" animBg="1"/>
      <p:bldP spid="12" grpId="0" animBg="1"/>
      <p:bldP spid="38" grpId="0" animBg="1"/>
      <p:bldP spid="58" grpId="0" animBg="1"/>
      <p:bldP spid="17467" grpId="0" animBg="1"/>
      <p:bldP spid="1746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3" grpId="0" animBg="1"/>
      <p:bldP spid="164" grpId="0" animBg="1"/>
      <p:bldP spid="165" grpId="0" animBg="1"/>
      <p:bldP spid="168" grpId="0" animBg="1"/>
      <p:bldP spid="170" grpId="0" animBg="1"/>
      <p:bldP spid="44084" grpId="0" animBg="1"/>
      <p:bldP spid="17496" grpId="0" animBg="1"/>
      <p:bldP spid="166" grpId="0" animBg="1"/>
      <p:bldP spid="167" grpId="0" animBg="1"/>
      <p:bldP spid="169" grpId="0" animBg="1"/>
      <p:bldP spid="171" grpId="0" animBg="1"/>
      <p:bldP spid="181" grpId="0" animBg="1"/>
      <p:bldP spid="182" grpId="0" animBg="1"/>
      <p:bldP spid="17516" grpId="0" animBg="1"/>
      <p:bldP spid="18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4434" name="Group 2"/>
          <p:cNvGraphicFramePr>
            <a:graphicFrameLocks noGrp="1"/>
          </p:cNvGraphicFramePr>
          <p:nvPr/>
        </p:nvGraphicFramePr>
        <p:xfrm>
          <a:off x="631825" y="1058863"/>
          <a:ext cx="8042275" cy="5291139"/>
        </p:xfrm>
        <a:graphic>
          <a:graphicData uri="http://schemas.openxmlformats.org/drawingml/2006/table">
            <a:tbl>
              <a:tblPr/>
              <a:tblGrid>
                <a:gridCol w="2692400"/>
                <a:gridCol w="1336675"/>
                <a:gridCol w="1338263"/>
                <a:gridCol w="1336675"/>
                <a:gridCol w="1338262"/>
              </a:tblGrid>
              <a:tr h="1397000">
                <a:tc>
                  <a:txBody>
                    <a:bodyPr/>
                    <a:lstStyle/>
                    <a:p>
                      <a:pPr marL="0" marR="0" lvl="0" indent="0" algn="l"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hu-HU" sz="1600" b="1" i="0" u="none" strike="noStrike" cap="none" normalizeH="0" baseline="0" smtClean="0">
                        <a:ln>
                          <a:noFill/>
                        </a:ln>
                        <a:solidFill>
                          <a:srgbClr val="000000"/>
                        </a:solidFill>
                        <a:effectLst/>
                        <a:latin typeface="Arial" pitchFamily="34" charset="0"/>
                        <a:ea typeface="MS Gothic" pitchFamily="49" charset="-128"/>
                      </a:endParaRPr>
                    </a:p>
                  </a:txBody>
                  <a:tcPr marL="89968" marR="89968" marT="41730" marB="35113"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400" b="1" i="0" u="none" strike="noStrike" cap="none" normalizeH="0" baseline="0" smtClean="0">
                          <a:ln>
                            <a:noFill/>
                          </a:ln>
                          <a:solidFill>
                            <a:schemeClr val="bg1"/>
                          </a:solidFill>
                          <a:effectLst/>
                          <a:latin typeface="Arial" pitchFamily="34" charset="0"/>
                          <a:ea typeface="MS Gothic" pitchFamily="49" charset="-128"/>
                        </a:rPr>
                        <a:t>PureFlex</a:t>
                      </a:r>
                    </a:p>
                  </a:txBody>
                  <a:tcPr marL="89968" marR="89968" marT="41730" marB="35113" horzOverflow="overflow">
                    <a:lnL>
                      <a:noFill/>
                    </a:lnL>
                    <a:lnR w="19050" cap="flat" cmpd="sng" algn="ctr">
                      <a:solidFill>
                        <a:schemeClr val="bg1"/>
                      </a:solidFill>
                      <a:prstDash val="solid"/>
                      <a:round/>
                      <a:headEnd type="none" w="med" len="med"/>
                      <a:tailEnd type="none" w="med" len="med"/>
                    </a:lnR>
                    <a:lnT>
                      <a:noFill/>
                    </a:lnT>
                    <a:lnB>
                      <a:noFill/>
                    </a:lnB>
                    <a:lnTlToBr>
                      <a:noFill/>
                    </a:lnTlToBr>
                    <a:lnBlToTr>
                      <a:noFill/>
                    </a:lnBlToTr>
                    <a:solidFill>
                      <a:srgbClr val="00B0F0"/>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400" b="1" i="0" u="none" strike="noStrike" cap="none" normalizeH="0" baseline="0" smtClean="0">
                          <a:ln>
                            <a:noFill/>
                          </a:ln>
                          <a:solidFill>
                            <a:srgbClr val="000000"/>
                          </a:solidFill>
                          <a:effectLst/>
                          <a:latin typeface="Arial" pitchFamily="34" charset="0"/>
                          <a:ea typeface="MS Gothic" pitchFamily="49" charset="-128"/>
                        </a:rPr>
                        <a:t>UCS</a:t>
                      </a:r>
                    </a:p>
                  </a:txBody>
                  <a:tcPr marL="89968" marR="89968" marT="41730" marB="35113"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a:noFill/>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400" b="1" i="0" u="none" strike="noStrike" cap="none" normalizeH="0" baseline="0" smtClean="0">
                          <a:ln>
                            <a:noFill/>
                          </a:ln>
                          <a:solidFill>
                            <a:srgbClr val="000000"/>
                          </a:solidFill>
                          <a:effectLst/>
                          <a:latin typeface="Arial" pitchFamily="34" charset="0"/>
                          <a:ea typeface="MS Gothic" pitchFamily="49" charset="-128"/>
                        </a:rPr>
                        <a:t>VCE Vblock</a:t>
                      </a:r>
                    </a:p>
                  </a:txBody>
                  <a:tcPr marL="89968" marR="89968" marT="41730" marB="35113"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a:noFill/>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400" b="1" i="0" u="none" strike="noStrike" cap="none" normalizeH="0" baseline="0" smtClean="0">
                          <a:ln>
                            <a:noFill/>
                          </a:ln>
                          <a:solidFill>
                            <a:srgbClr val="000000"/>
                          </a:solidFill>
                          <a:effectLst/>
                          <a:latin typeface="Arial" pitchFamily="34" charset="0"/>
                          <a:ea typeface="MS Gothic" pitchFamily="49" charset="-128"/>
                        </a:rPr>
                        <a:t>HP Matrix</a:t>
                      </a:r>
                    </a:p>
                  </a:txBody>
                  <a:tcPr marL="89968" marR="89968" marT="41730" marB="35113" horzOverflow="overflow">
                    <a:lnL w="19050" cap="flat" cmpd="sng" algn="ctr">
                      <a:solidFill>
                        <a:schemeClr val="bg1"/>
                      </a:solidFill>
                      <a:prstDash val="solid"/>
                      <a:round/>
                      <a:headEnd type="none" w="med" len="med"/>
                      <a:tailEnd type="none" w="med" len="med"/>
                    </a:lnL>
                    <a:lnR>
                      <a:noFill/>
                    </a:lnR>
                    <a:lnT>
                      <a:noFill/>
                    </a:lnT>
                    <a:lnB>
                      <a:noFill/>
                    </a:lnB>
                    <a:lnTlToBr>
                      <a:noFill/>
                    </a:lnTlToBr>
                    <a:lnBlToTr>
                      <a:noFill/>
                    </a:lnBlToTr>
                    <a:solidFill>
                      <a:srgbClr val="E8E8E8"/>
                    </a:solidFill>
                  </a:tcPr>
                </a:tc>
              </a:tr>
              <a:tr h="557213">
                <a:tc>
                  <a:txBody>
                    <a:bodyPr/>
                    <a:lstStyle/>
                    <a:p>
                      <a:pPr marL="4763" marR="0" lvl="1" indent="-4763" algn="l" defTabSz="457200" rtl="0" eaLnBrk="1" fontAlgn="base" latinLnBrk="0" hangingPunct="1">
                        <a:lnSpc>
                          <a:spcPct val="100000"/>
                        </a:lnSpc>
                        <a:spcBef>
                          <a:spcPct val="0"/>
                        </a:spcBef>
                        <a:spcAft>
                          <a:spcPct val="0"/>
                        </a:spcAft>
                        <a:buClrTx/>
                        <a:buSzTx/>
                        <a:buFont typeface="Arial" pitchFamily="34" charset="0"/>
                        <a:buNone/>
                        <a:tabLst/>
                      </a:pPr>
                      <a:r>
                        <a:rPr kumimoji="0" lang="en-US" sz="1400" b="0" i="0" u="none" strike="noStrike" cap="none" normalizeH="0" baseline="0" smtClean="0">
                          <a:ln>
                            <a:noFill/>
                          </a:ln>
                          <a:solidFill>
                            <a:srgbClr val="000000"/>
                          </a:solidFill>
                          <a:effectLst/>
                          <a:latin typeface="Arial" pitchFamily="34" charset="0"/>
                          <a:ea typeface="MS PGothic" pitchFamily="34" charset="-128"/>
                        </a:rPr>
                        <a:t>Cloud self-service portal</a:t>
                      </a:r>
                      <a:r>
                        <a:rPr kumimoji="0" lang="en-US" sz="1400" b="0" i="0" u="none" strike="noStrike" cap="none" normalizeH="0" baseline="30000" smtClean="0">
                          <a:ln>
                            <a:noFill/>
                          </a:ln>
                          <a:solidFill>
                            <a:srgbClr val="000000"/>
                          </a:solidFill>
                          <a:effectLst/>
                          <a:latin typeface="Arial" pitchFamily="34" charset="0"/>
                          <a:ea typeface="MS PGothic" pitchFamily="34" charset="-128"/>
                        </a:rPr>
                        <a:t>1</a:t>
                      </a:r>
                    </a:p>
                  </a:txBody>
                  <a:tcPr marL="89968" marR="89968" marT="41068" marB="35113"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chemeClr val="bg1"/>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chemeClr val="bg1"/>
                        </a:solidFill>
                        <a:effectLst/>
                        <a:latin typeface="Arial" pitchFamily="34" charset="0"/>
                        <a:ea typeface="MS Gothic" pitchFamily="49" charset="-128"/>
                      </a:endParaRPr>
                    </a:p>
                  </a:txBody>
                  <a:tcPr marL="89968" marR="89968" marT="41730" marB="35113" anchor="ctr" horzOverflow="overflow">
                    <a:lnL>
                      <a:noFill/>
                    </a:lnL>
                    <a:lnR w="19050" cap="flat" cmpd="sng" algn="ctr">
                      <a:solidFill>
                        <a:schemeClr val="bg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000000"/>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rgbClr val="000000"/>
                        </a:solidFill>
                        <a:effectLst/>
                        <a:latin typeface="Arial" pitchFamily="34" charset="0"/>
                        <a:ea typeface="MS Gothic" pitchFamily="49" charset="-128"/>
                      </a:endParaRPr>
                    </a:p>
                  </a:txBody>
                  <a:tcPr marL="89968" marR="89968" marT="41730" marB="35113" anchor="ctr" horzOverflow="overflow">
                    <a:lnL w="19050" cap="flat" cmpd="sng" algn="ctr">
                      <a:solidFill>
                        <a:schemeClr val="bg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r>
              <a:tr h="555625">
                <a:tc>
                  <a:txBody>
                    <a:bodyPr/>
                    <a:lstStyle/>
                    <a:p>
                      <a:pPr marL="0" marR="0" lvl="1" indent="4763" algn="l" defTabSz="457200" rtl="0" eaLnBrk="1" fontAlgn="base" latinLnBrk="0" hangingPunct="1">
                        <a:lnSpc>
                          <a:spcPct val="100000"/>
                        </a:lnSpc>
                        <a:spcBef>
                          <a:spcPct val="0"/>
                        </a:spcBef>
                        <a:spcAft>
                          <a:spcPct val="0"/>
                        </a:spcAft>
                        <a:buClrTx/>
                        <a:buSzTx/>
                        <a:buFont typeface="Arial" pitchFamily="34" charset="0"/>
                        <a:buNone/>
                        <a:tabLst/>
                      </a:pPr>
                      <a:r>
                        <a:rPr kumimoji="0" lang="en-US" sz="1400" b="0" i="0" u="none" strike="noStrike" cap="none" normalizeH="0" baseline="0" smtClean="0">
                          <a:ln>
                            <a:noFill/>
                          </a:ln>
                          <a:solidFill>
                            <a:srgbClr val="000000"/>
                          </a:solidFill>
                          <a:effectLst/>
                          <a:latin typeface="Arial" pitchFamily="34" charset="0"/>
                          <a:ea typeface="MS PGothic" pitchFamily="34" charset="-128"/>
                        </a:rPr>
                        <a:t>3</a:t>
                      </a:r>
                      <a:r>
                        <a:rPr kumimoji="0" lang="en-US" sz="1400" b="0" i="0" u="none" strike="noStrike" cap="none" normalizeH="0" baseline="30000" smtClean="0">
                          <a:ln>
                            <a:noFill/>
                          </a:ln>
                          <a:solidFill>
                            <a:srgbClr val="000000"/>
                          </a:solidFill>
                          <a:effectLst/>
                          <a:latin typeface="Arial" pitchFamily="34" charset="0"/>
                          <a:ea typeface="MS PGothic" pitchFamily="34" charset="-128"/>
                        </a:rPr>
                        <a:t>rd</a:t>
                      </a:r>
                      <a:r>
                        <a:rPr kumimoji="0" lang="en-US" sz="1400" b="0" i="0" u="none" strike="noStrike" cap="none" normalizeH="0" baseline="0" smtClean="0">
                          <a:ln>
                            <a:noFill/>
                          </a:ln>
                          <a:solidFill>
                            <a:srgbClr val="000000"/>
                          </a:solidFill>
                          <a:effectLst/>
                          <a:latin typeface="Arial" pitchFamily="34" charset="0"/>
                          <a:ea typeface="MS PGothic" pitchFamily="34" charset="-128"/>
                        </a:rPr>
                        <a:t> Party Storage virtualization </a:t>
                      </a:r>
                    </a:p>
                  </a:txBody>
                  <a:tcPr marL="89968" marR="89968" marT="46172" marB="35113"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chemeClr val="bg1"/>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chemeClr val="bg1"/>
                        </a:solidFill>
                        <a:effectLst/>
                        <a:latin typeface="Arial" pitchFamily="34" charset="0"/>
                        <a:ea typeface="MS Gothic" pitchFamily="49" charset="-128"/>
                      </a:endParaRPr>
                    </a:p>
                  </a:txBody>
                  <a:tcPr marL="89968" marR="89968" marT="41730" marB="35113" anchor="ctr" horzOverflow="overflow">
                    <a:lnL>
                      <a:noFill/>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r>
                        <a:rPr kumimoji="0" lang="en-US" sz="2400" b="1" i="0" u="none" strike="noStrike" cap="none" normalizeH="0" baseline="0" smtClean="0">
                          <a:ln>
                            <a:noFill/>
                          </a:ln>
                          <a:solidFill>
                            <a:srgbClr val="000000"/>
                          </a:solidFill>
                          <a:effectLst/>
                          <a:latin typeface="Arial" pitchFamily="34" charset="0"/>
                          <a:ea typeface="MS Gothic" pitchFamily="49" charset="-128"/>
                        </a:rPr>
                        <a:t> </a:t>
                      </a: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r>
                        <a:rPr kumimoji="0" lang="en-US" sz="2400" b="1" i="0" u="none" strike="noStrike" cap="none" normalizeH="0" baseline="0" smtClean="0">
                          <a:ln>
                            <a:noFill/>
                          </a:ln>
                          <a:solidFill>
                            <a:srgbClr val="000000"/>
                          </a:solidFill>
                          <a:effectLst/>
                          <a:latin typeface="Arial" pitchFamily="34" charset="0"/>
                          <a:ea typeface="MS Gothic" pitchFamily="49" charset="-128"/>
                        </a:rPr>
                        <a:t> </a:t>
                      </a:r>
                    </a:p>
                  </a:txBody>
                  <a:tcPr marL="89968" marR="89968" marT="41730" marB="35113" anchor="ctr" horzOverflow="overflow">
                    <a:lnL w="19050" cap="flat" cmpd="sng" algn="ctr">
                      <a:solidFill>
                        <a:schemeClr val="bg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r>
              <a:tr h="555625">
                <a:tc>
                  <a:txBody>
                    <a:bodyPr/>
                    <a:lstStyle/>
                    <a:p>
                      <a:pPr marL="4763" marR="0" lvl="1" indent="-4763" algn="l" defTabSz="457200" rtl="0" eaLnBrk="1" fontAlgn="base" latinLnBrk="0" hangingPunct="1">
                        <a:lnSpc>
                          <a:spcPct val="100000"/>
                        </a:lnSpc>
                        <a:spcBef>
                          <a:spcPct val="0"/>
                        </a:spcBef>
                        <a:spcAft>
                          <a:spcPct val="0"/>
                        </a:spcAft>
                        <a:buClrTx/>
                        <a:buSzTx/>
                        <a:buFont typeface="Arial" pitchFamily="34" charset="0"/>
                        <a:buNone/>
                        <a:tabLst/>
                      </a:pPr>
                      <a:r>
                        <a:rPr kumimoji="0" lang="en-US" sz="1400" b="0" i="0" u="none" strike="noStrike" cap="none" normalizeH="0" baseline="0" smtClean="0">
                          <a:ln>
                            <a:noFill/>
                          </a:ln>
                          <a:solidFill>
                            <a:srgbClr val="000000"/>
                          </a:solidFill>
                          <a:effectLst/>
                          <a:latin typeface="Arial" pitchFamily="34" charset="0"/>
                          <a:ea typeface="MS PGothic" pitchFamily="34" charset="-128"/>
                        </a:rPr>
                        <a:t>Network virtualization </a:t>
                      </a:r>
                    </a:p>
                  </a:txBody>
                  <a:tcPr marL="89968" marR="89968" marT="41068" marB="35113"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chemeClr val="bg1"/>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chemeClr val="bg1"/>
                        </a:solidFill>
                        <a:effectLst/>
                        <a:latin typeface="Arial" pitchFamily="34" charset="0"/>
                        <a:ea typeface="MS Gothic" pitchFamily="49" charset="-128"/>
                      </a:endParaRPr>
                    </a:p>
                  </a:txBody>
                  <a:tcPr marL="89968" marR="89968" marT="41730" marB="35113" anchor="ctr" horzOverflow="overflow">
                    <a:lnL>
                      <a:noFill/>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000000"/>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rgbClr val="000000"/>
                        </a:solidFill>
                        <a:effectLst/>
                        <a:latin typeface="Arial" pitchFamily="34" charset="0"/>
                        <a:ea typeface="MS Gothic" pitchFamily="49" charset="-128"/>
                      </a:endParaRP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000000"/>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rgbClr val="000000"/>
                        </a:solidFill>
                        <a:effectLst/>
                        <a:latin typeface="Arial" pitchFamily="34" charset="0"/>
                        <a:ea typeface="MS Gothic" pitchFamily="49" charset="-128"/>
                      </a:endParaRP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p>
                  </a:txBody>
                  <a:tcPr marL="89968" marR="89968" marT="41730" marB="35113" anchor="ctr" horzOverflow="overflow">
                    <a:lnL w="19050" cap="flat" cmpd="sng" algn="ctr">
                      <a:solidFill>
                        <a:schemeClr val="bg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r>
              <a:tr h="557213">
                <a:tc>
                  <a:txBody>
                    <a:bodyPr/>
                    <a:lstStyle/>
                    <a:p>
                      <a:pPr marL="4763" marR="0" lvl="1" indent="-4763" algn="l" defTabSz="457200" rtl="0" eaLnBrk="1" fontAlgn="base" latinLnBrk="0" hangingPunct="1">
                        <a:lnSpc>
                          <a:spcPct val="100000"/>
                        </a:lnSpc>
                        <a:spcBef>
                          <a:spcPct val="0"/>
                        </a:spcBef>
                        <a:spcAft>
                          <a:spcPct val="0"/>
                        </a:spcAft>
                        <a:buClrTx/>
                        <a:buSzTx/>
                        <a:buFont typeface="Arial" pitchFamily="34" charset="0"/>
                        <a:buNone/>
                        <a:tabLst/>
                      </a:pPr>
                      <a:r>
                        <a:rPr kumimoji="0" lang="en-US" sz="1400" b="0" i="0" u="none" strike="noStrike" cap="none" normalizeH="0" baseline="0" smtClean="0">
                          <a:ln>
                            <a:noFill/>
                          </a:ln>
                          <a:solidFill>
                            <a:srgbClr val="000000"/>
                          </a:solidFill>
                          <a:effectLst/>
                          <a:latin typeface="Arial" pitchFamily="34" charset="0"/>
                          <a:ea typeface="MS PGothic" pitchFamily="34" charset="-128"/>
                        </a:rPr>
                        <a:t>Bare metal deployment </a:t>
                      </a:r>
                    </a:p>
                  </a:txBody>
                  <a:tcPr marL="89968" marR="89968" marT="46172" marB="35113"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chemeClr val="bg1"/>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chemeClr val="bg1"/>
                        </a:solidFill>
                        <a:effectLst/>
                        <a:latin typeface="Arial" pitchFamily="34" charset="0"/>
                        <a:ea typeface="MS Gothic" pitchFamily="49" charset="-128"/>
                      </a:endParaRPr>
                    </a:p>
                  </a:txBody>
                  <a:tcPr marL="89968" marR="89968" marT="41730" marB="35113" anchor="ctr" horzOverflow="overflow">
                    <a:lnL>
                      <a:noFill/>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000000"/>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rgbClr val="000000"/>
                        </a:solidFill>
                        <a:effectLst/>
                        <a:latin typeface="Arial" pitchFamily="34" charset="0"/>
                        <a:ea typeface="MS Gothic" pitchFamily="49" charset="-128"/>
                      </a:endParaRP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000000"/>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rgbClr val="000000"/>
                        </a:solidFill>
                        <a:effectLst/>
                        <a:latin typeface="Arial" pitchFamily="34" charset="0"/>
                        <a:ea typeface="MS Gothic" pitchFamily="49" charset="-128"/>
                      </a:endParaRPr>
                    </a:p>
                  </a:txBody>
                  <a:tcPr marL="89968" marR="89968" marT="41730" marB="35113" anchor="ctr" horzOverflow="overflow">
                    <a:lnL w="19050" cap="flat" cmpd="sng" algn="ctr">
                      <a:solidFill>
                        <a:schemeClr val="bg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r>
              <a:tr h="555625">
                <a:tc>
                  <a:txBody>
                    <a:bodyPr/>
                    <a:lstStyle/>
                    <a:p>
                      <a:pPr marL="4763" marR="0" lvl="1" indent="-4763" algn="l" defTabSz="457200" rtl="0" eaLnBrk="1" fontAlgn="base" latinLnBrk="0" hangingPunct="1">
                        <a:lnSpc>
                          <a:spcPct val="100000"/>
                        </a:lnSpc>
                        <a:spcBef>
                          <a:spcPct val="0"/>
                        </a:spcBef>
                        <a:spcAft>
                          <a:spcPct val="0"/>
                        </a:spcAft>
                        <a:buClrTx/>
                        <a:buSzTx/>
                        <a:buFont typeface="Arial" pitchFamily="34" charset="0"/>
                        <a:buNone/>
                        <a:tabLst/>
                      </a:pPr>
                      <a:r>
                        <a:rPr kumimoji="0" lang="en-US" sz="1400" b="0" i="0" u="none" strike="noStrike" cap="none" normalizeH="0" baseline="0" smtClean="0">
                          <a:ln>
                            <a:noFill/>
                          </a:ln>
                          <a:solidFill>
                            <a:srgbClr val="000000"/>
                          </a:solidFill>
                          <a:effectLst/>
                          <a:latin typeface="Arial" pitchFamily="34" charset="0"/>
                          <a:ea typeface="MS PGothic" pitchFamily="34" charset="-128"/>
                        </a:rPr>
                        <a:t>Integrated security</a:t>
                      </a:r>
                    </a:p>
                  </a:txBody>
                  <a:tcPr marL="89968" marR="89968" marT="41068" marB="35113"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93000"/>
                        </a:lnSpc>
                        <a:spcBef>
                          <a:spcPts val="40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chemeClr val="bg1"/>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chemeClr val="bg1"/>
                        </a:solidFill>
                        <a:effectLst/>
                        <a:latin typeface="Arial" pitchFamily="34" charset="0"/>
                        <a:ea typeface="MS Gothic" pitchFamily="49" charset="-128"/>
                      </a:endParaRPr>
                    </a:p>
                  </a:txBody>
                  <a:tcPr marL="89968" marR="89968" marT="41730" marB="35113" anchor="ctr" horzOverflow="overflow">
                    <a:lnL>
                      <a:noFill/>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000000"/>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rgbClr val="000000"/>
                        </a:solidFill>
                        <a:effectLst/>
                        <a:latin typeface="Arial" pitchFamily="34" charset="0"/>
                        <a:ea typeface="MS Gothic" pitchFamily="49" charset="-128"/>
                      </a:endParaRP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000000"/>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rgbClr val="000000"/>
                        </a:solidFill>
                        <a:effectLst/>
                        <a:latin typeface="Arial" pitchFamily="34" charset="0"/>
                        <a:ea typeface="MS Gothic" pitchFamily="49" charset="-128"/>
                      </a:endParaRPr>
                    </a:p>
                  </a:txBody>
                  <a:tcPr marL="89968" marR="89968" marT="41730" marB="35113" anchor="ctr" horzOverflow="overflow">
                    <a:lnL w="19050" cap="flat" cmpd="sng" algn="ctr">
                      <a:solidFill>
                        <a:schemeClr val="bg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r>
              <a:tr h="557213">
                <a:tc>
                  <a:txBody>
                    <a:bodyPr/>
                    <a:lstStyle/>
                    <a:p>
                      <a:pPr marL="4763" marR="0" lvl="1" indent="-4763" algn="l" defTabSz="457200" rtl="0" eaLnBrk="1" fontAlgn="base" latinLnBrk="0" hangingPunct="1">
                        <a:lnSpc>
                          <a:spcPct val="100000"/>
                        </a:lnSpc>
                        <a:spcBef>
                          <a:spcPct val="0"/>
                        </a:spcBef>
                        <a:spcAft>
                          <a:spcPct val="0"/>
                        </a:spcAft>
                        <a:buClrTx/>
                        <a:buSzTx/>
                        <a:buFont typeface="Arial" pitchFamily="34" charset="0"/>
                        <a:buNone/>
                        <a:tabLst/>
                      </a:pPr>
                      <a:r>
                        <a:rPr kumimoji="0" lang="en-US" sz="1400" b="0" i="0" u="none" strike="noStrike" cap="none" normalizeH="0" baseline="0" smtClean="0">
                          <a:ln>
                            <a:noFill/>
                          </a:ln>
                          <a:solidFill>
                            <a:srgbClr val="000000"/>
                          </a:solidFill>
                          <a:effectLst/>
                          <a:latin typeface="Arial" pitchFamily="34" charset="0"/>
                          <a:ea typeface="MS PGothic" pitchFamily="34" charset="-128"/>
                        </a:rPr>
                        <a:t>Mobile UI </a:t>
                      </a:r>
                    </a:p>
                  </a:txBody>
                  <a:tcPr marL="89968" marR="89968" marT="41068" marB="35113"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93000"/>
                        </a:lnSpc>
                        <a:spcBef>
                          <a:spcPts val="40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chemeClr val="bg1"/>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chemeClr val="bg1"/>
                        </a:solidFill>
                        <a:effectLst/>
                        <a:latin typeface="Arial" pitchFamily="34" charset="0"/>
                        <a:ea typeface="MS Gothic" pitchFamily="49" charset="-128"/>
                      </a:endParaRPr>
                    </a:p>
                  </a:txBody>
                  <a:tcPr marL="89968" marR="89968" marT="41730" marB="35113" anchor="ctr" horzOverflow="overflow">
                    <a:lnL>
                      <a:noFill/>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p>
                  </a:txBody>
                  <a:tcPr marL="89968" marR="89968" marT="41730" marB="35113" anchor="ctr" horzOverflow="overflow">
                    <a:lnL w="19050" cap="flat" cmpd="sng" algn="ctr">
                      <a:solidFill>
                        <a:schemeClr val="bg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8"/>
                    </a:solidFill>
                  </a:tcPr>
                </a:tc>
              </a:tr>
              <a:tr h="555625">
                <a:tc>
                  <a:txBody>
                    <a:bodyPr/>
                    <a:lstStyle/>
                    <a:p>
                      <a:pPr marL="4763" marR="0" lvl="1" indent="-4763" algn="l" defTabSz="457200" rtl="0" eaLnBrk="1" fontAlgn="base" latinLnBrk="0" hangingPunct="1">
                        <a:lnSpc>
                          <a:spcPct val="100000"/>
                        </a:lnSpc>
                        <a:spcBef>
                          <a:spcPct val="0"/>
                        </a:spcBef>
                        <a:spcAft>
                          <a:spcPct val="0"/>
                        </a:spcAft>
                        <a:buClrTx/>
                        <a:buSzTx/>
                        <a:buFont typeface="Arial" pitchFamily="34" charset="0"/>
                        <a:buNone/>
                        <a:tabLst/>
                      </a:pPr>
                      <a:r>
                        <a:rPr kumimoji="0" lang="en-US" sz="1400" b="0" i="0" u="none" strike="noStrike" cap="none" normalizeH="0" baseline="0" smtClean="0">
                          <a:ln>
                            <a:noFill/>
                          </a:ln>
                          <a:solidFill>
                            <a:srgbClr val="000000"/>
                          </a:solidFill>
                          <a:effectLst/>
                          <a:latin typeface="Arial" pitchFamily="34" charset="0"/>
                          <a:ea typeface="MS PGothic" pitchFamily="34" charset="-128"/>
                        </a:rPr>
                        <a:t>VM Deployment</a:t>
                      </a:r>
                    </a:p>
                  </a:txBody>
                  <a:tcPr marL="89968" marR="89968" marT="41068" marB="35113"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93000"/>
                        </a:lnSpc>
                        <a:spcBef>
                          <a:spcPts val="40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chemeClr val="bg1"/>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chemeClr val="bg1"/>
                        </a:solidFill>
                        <a:effectLst/>
                        <a:latin typeface="Arial" pitchFamily="34" charset="0"/>
                        <a:ea typeface="MS Gothic" pitchFamily="49" charset="-128"/>
                      </a:endParaRPr>
                    </a:p>
                  </a:txBody>
                  <a:tcPr marL="89968" marR="89968" marT="41730" marB="35113" anchor="ctr" horzOverflow="overflow">
                    <a:lnL>
                      <a:noFill/>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00B0F0"/>
                    </a:solidFill>
                  </a:tcPr>
                </a:tc>
                <a:tc>
                  <a:txBody>
                    <a:bodyPr/>
                    <a:lstStyle/>
                    <a:p>
                      <a:pPr marL="0" marR="0" lvl="0" indent="0" algn="ctr" defTabSz="457200" rtl="0" eaLnBrk="1" fontAlgn="base" latinLnBrk="0" hangingPunct="1">
                        <a:lnSpc>
                          <a:spcPct val="93000"/>
                        </a:lnSpc>
                        <a:spcBef>
                          <a:spcPts val="250"/>
                        </a:spcBef>
                        <a:spcAft>
                          <a:spcPct val="0"/>
                        </a:spcAft>
                        <a:buClr>
                          <a:srgbClr val="006600"/>
                        </a:buClr>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FF0000"/>
                          </a:solidFill>
                          <a:effectLst/>
                          <a:latin typeface="Arial" pitchFamily="34" charset="0"/>
                          <a:ea typeface="MS Gothic" pitchFamily="49" charset="-128"/>
                        </a:rPr>
                        <a:t>x</a:t>
                      </a: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000000"/>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rgbClr val="000000"/>
                        </a:solidFill>
                        <a:effectLst/>
                        <a:latin typeface="Arial" pitchFamily="34" charset="0"/>
                        <a:ea typeface="MS Gothic" pitchFamily="49" charset="-128"/>
                      </a:endParaRPr>
                    </a:p>
                  </a:txBody>
                  <a:tcPr marL="89968" marR="89968" marT="41730" marB="3511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E8E8E8"/>
                    </a:solidFill>
                  </a:tcPr>
                </a:tc>
                <a:tc>
                  <a:txBody>
                    <a:bodyPr/>
                    <a:lstStyle/>
                    <a:p>
                      <a:pPr marL="0" marR="0" lvl="0" indent="0" algn="ctr" defTabSz="457200" rtl="0" eaLnBrk="1" fontAlgn="base" latinLnBrk="0" hangingPunct="1">
                        <a:lnSpc>
                          <a:spcPct val="93000"/>
                        </a:lnSpc>
                        <a:spcBef>
                          <a:spcPts val="250"/>
                        </a:spcBef>
                        <a:spcAft>
                          <a:spcPct val="0"/>
                        </a:spcAft>
                        <a:buClrTx/>
                        <a:buSzTx/>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2400" b="1" i="0" u="none" strike="noStrike" cap="none" normalizeH="0" baseline="0" smtClean="0">
                          <a:ln>
                            <a:noFill/>
                          </a:ln>
                          <a:solidFill>
                            <a:srgbClr val="000000"/>
                          </a:solidFill>
                          <a:effectLst/>
                          <a:latin typeface="Arial" pitchFamily="34" charset="0"/>
                          <a:ea typeface="MS Gothic" pitchFamily="49" charset="-128"/>
                          <a:sym typeface="Wingdings" pitchFamily="2" charset="2"/>
                        </a:rPr>
                        <a:t></a:t>
                      </a:r>
                      <a:endParaRPr kumimoji="0" lang="en-US" sz="2400" b="1" i="0" u="none" strike="noStrike" cap="none" normalizeH="0" baseline="0" smtClean="0">
                        <a:ln>
                          <a:noFill/>
                        </a:ln>
                        <a:solidFill>
                          <a:srgbClr val="000000"/>
                        </a:solidFill>
                        <a:effectLst/>
                        <a:latin typeface="Arial" pitchFamily="34" charset="0"/>
                        <a:ea typeface="MS Gothic" pitchFamily="49" charset="-128"/>
                      </a:endParaRPr>
                    </a:p>
                  </a:txBody>
                  <a:tcPr marL="89968" marR="89968" marT="41730" marB="35113" anchor="ctr" horzOverflow="overflow">
                    <a:lnL w="19050" cap="flat" cmpd="sng" algn="ctr">
                      <a:solidFill>
                        <a:schemeClr val="bg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E8E8E8"/>
                    </a:solidFill>
                  </a:tcPr>
                </a:tc>
              </a:tr>
            </a:tbl>
          </a:graphicData>
        </a:graphic>
      </p:graphicFrame>
      <p:sp>
        <p:nvSpPr>
          <p:cNvPr id="914484" name="Rectangle 31"/>
          <p:cNvSpPr>
            <a:spLocks noChangeArrowheads="1"/>
          </p:cNvSpPr>
          <p:nvPr/>
        </p:nvSpPr>
        <p:spPr bwMode="auto">
          <a:xfrm>
            <a:off x="192088" y="560388"/>
            <a:ext cx="75517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2" tIns="45701" rIns="91402" bIns="45701">
            <a:spAutoFit/>
          </a:bodyPr>
          <a:lstStyle/>
          <a:p>
            <a:pPr>
              <a:lnSpc>
                <a:spcPct val="90000"/>
              </a:lnSpc>
              <a:buFont typeface="Arial" pitchFamily="34" charset="0"/>
              <a:buNone/>
            </a:pPr>
            <a:r>
              <a:rPr lang="en-US" sz="2000">
                <a:solidFill>
                  <a:srgbClr val="000000"/>
                </a:solidFill>
                <a:sym typeface="ITC Lubalin Graph Std Demi"/>
              </a:rPr>
              <a:t>Extending leadership to Management Software and Virtualization</a:t>
            </a:r>
          </a:p>
        </p:txBody>
      </p:sp>
      <p:pic>
        <p:nvPicPr>
          <p:cNvPr id="914485" name="Picture 52" descr="PureFlex_Box"/>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14750" y="1455738"/>
            <a:ext cx="36988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4486" name="Picture 2" descr="http://www.mikenetpc.com/wp-content/uploads/2011/07/cisco_ucs.jpg"/>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756150" y="1719263"/>
            <a:ext cx="741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4487" name="Picture 2" descr="http://www.ecei.com/images/services-intro-012.jpg"/>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178550" y="1541463"/>
            <a:ext cx="731838"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4488" name="Picture 6" descr="http://i.crn.com/slideshows/2012/hp_cloud/mccartney_2.jpg"/>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91438" y="1427163"/>
            <a:ext cx="4524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4522" name="Group 90"/>
          <p:cNvGrpSpPr>
            <a:grpSpLocks/>
          </p:cNvGrpSpPr>
          <p:nvPr/>
        </p:nvGrpSpPr>
        <p:grpSpPr bwMode="auto">
          <a:xfrm>
            <a:off x="125413" y="2554288"/>
            <a:ext cx="373062" cy="3736975"/>
            <a:chOff x="79" y="1567"/>
            <a:chExt cx="235" cy="2476"/>
          </a:xfrm>
        </p:grpSpPr>
        <p:grpSp>
          <p:nvGrpSpPr>
            <p:cNvPr id="914489" name="Group 41"/>
            <p:cNvGrpSpPr>
              <a:grpSpLocks/>
            </p:cNvGrpSpPr>
            <p:nvPr/>
          </p:nvGrpSpPr>
          <p:grpSpPr bwMode="auto">
            <a:xfrm>
              <a:off x="79" y="3005"/>
              <a:ext cx="235" cy="315"/>
              <a:chOff x="236538" y="3832543"/>
              <a:chExt cx="411162" cy="412750"/>
            </a:xfrm>
          </p:grpSpPr>
          <p:sp>
            <p:nvSpPr>
              <p:cNvPr id="77" name="Oval 76"/>
              <p:cNvSpPr>
                <a:spLocks noChangeAspect="1"/>
              </p:cNvSpPr>
              <p:nvPr/>
            </p:nvSpPr>
            <p:spPr bwMode="auto">
              <a:xfrm>
                <a:off x="236538" y="3832543"/>
                <a:ext cx="411162" cy="412750"/>
              </a:xfrm>
              <a:prstGeom prst="ellipse">
                <a:avLst/>
              </a:prstGeom>
              <a:solidFill>
                <a:schemeClr val="bg1"/>
              </a:solidFill>
              <a:ln w="28575">
                <a:solidFill>
                  <a:srgbClr val="00B0F0"/>
                </a:solidFill>
                <a:round/>
                <a:headEnd/>
                <a:tailEnd/>
              </a:ln>
              <a:effectLst>
                <a:outerShdw dist="23000" dir="5400000" rotWithShape="0">
                  <a:srgbClr val="808080">
                    <a:alpha val="34998"/>
                  </a:srgbClr>
                </a:outerShdw>
              </a:effectLst>
            </p:spPr>
            <p:txBody>
              <a:bodyPr lIns="91402" tIns="45701" rIns="91402" bIns="45701" anchor="ctr"/>
              <a:lstStyle/>
              <a:p>
                <a:pPr algn="ctr"/>
                <a:endParaRPr lang="hu-HU" sz="1000">
                  <a:solidFill>
                    <a:srgbClr val="FFFFFF"/>
                  </a:solidFill>
                </a:endParaRPr>
              </a:p>
            </p:txBody>
          </p:sp>
          <p:pic>
            <p:nvPicPr>
              <p:cNvPr id="914491"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565" y="3876993"/>
                <a:ext cx="2270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14492" name="Group 42"/>
            <p:cNvGrpSpPr>
              <a:grpSpLocks/>
            </p:cNvGrpSpPr>
            <p:nvPr/>
          </p:nvGrpSpPr>
          <p:grpSpPr bwMode="auto">
            <a:xfrm>
              <a:off x="79" y="3349"/>
              <a:ext cx="235" cy="326"/>
              <a:chOff x="236538" y="4269105"/>
              <a:chExt cx="411162" cy="428625"/>
            </a:xfrm>
          </p:grpSpPr>
          <p:sp>
            <p:nvSpPr>
              <p:cNvPr id="80" name="Oval 79"/>
              <p:cNvSpPr>
                <a:spLocks noChangeAspect="1"/>
              </p:cNvSpPr>
              <p:nvPr/>
            </p:nvSpPr>
            <p:spPr bwMode="auto">
              <a:xfrm>
                <a:off x="236538" y="4286600"/>
                <a:ext cx="411162" cy="411130"/>
              </a:xfrm>
              <a:prstGeom prst="ellipse">
                <a:avLst/>
              </a:prstGeom>
              <a:solidFill>
                <a:schemeClr val="bg1"/>
              </a:solidFill>
              <a:ln w="28575">
                <a:solidFill>
                  <a:srgbClr val="00B0F0"/>
                </a:solidFill>
                <a:round/>
                <a:headEnd/>
                <a:tailEnd/>
              </a:ln>
              <a:effectLst>
                <a:outerShdw dist="23000" dir="5400000" rotWithShape="0">
                  <a:srgbClr val="808080">
                    <a:alpha val="34998"/>
                  </a:srgbClr>
                </a:outerShdw>
              </a:effectLst>
            </p:spPr>
            <p:txBody>
              <a:bodyPr lIns="91402" tIns="45701" rIns="91402" bIns="45701" anchor="ctr"/>
              <a:lstStyle/>
              <a:p>
                <a:pPr algn="ctr"/>
                <a:endParaRPr lang="hu-HU" sz="1000">
                  <a:solidFill>
                    <a:srgbClr val="FFFFFF"/>
                  </a:solidFill>
                </a:endParaRPr>
              </a:p>
            </p:txBody>
          </p:sp>
          <p:pic>
            <p:nvPicPr>
              <p:cNvPr id="914494"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03213" y="4269105"/>
                <a:ext cx="2730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14495" name="Group 37"/>
            <p:cNvGrpSpPr>
              <a:grpSpLocks/>
            </p:cNvGrpSpPr>
            <p:nvPr/>
          </p:nvGrpSpPr>
          <p:grpSpPr bwMode="auto">
            <a:xfrm>
              <a:off x="79" y="1567"/>
              <a:ext cx="235" cy="314"/>
              <a:chOff x="236538" y="1978343"/>
              <a:chExt cx="411162" cy="412750"/>
            </a:xfrm>
          </p:grpSpPr>
          <p:sp>
            <p:nvSpPr>
              <p:cNvPr id="73" name="Oval 72"/>
              <p:cNvSpPr>
                <a:spLocks noChangeAspect="1"/>
              </p:cNvSpPr>
              <p:nvPr/>
            </p:nvSpPr>
            <p:spPr bwMode="auto">
              <a:xfrm>
                <a:off x="236538" y="1978343"/>
                <a:ext cx="411162" cy="412750"/>
              </a:xfrm>
              <a:prstGeom prst="ellipse">
                <a:avLst/>
              </a:prstGeom>
              <a:solidFill>
                <a:schemeClr val="bg1"/>
              </a:solidFill>
              <a:ln w="28575">
                <a:solidFill>
                  <a:srgbClr val="00B0F0"/>
                </a:solidFill>
                <a:round/>
                <a:headEnd/>
                <a:tailEnd/>
              </a:ln>
              <a:effectLst>
                <a:outerShdw dist="23000" dir="5400000" rotWithShape="0">
                  <a:srgbClr val="808080">
                    <a:alpha val="34998"/>
                  </a:srgbClr>
                </a:outerShdw>
              </a:effectLst>
            </p:spPr>
            <p:txBody>
              <a:bodyPr lIns="91402" tIns="45701" rIns="91402" bIns="45701" anchor="ctr"/>
              <a:lstStyle/>
              <a:p>
                <a:pPr algn="ctr"/>
                <a:endParaRPr lang="hu-HU" sz="1000">
                  <a:solidFill>
                    <a:srgbClr val="FFFFFF"/>
                  </a:solidFill>
                </a:endParaRPr>
              </a:p>
            </p:txBody>
          </p:sp>
          <p:pic>
            <p:nvPicPr>
              <p:cNvPr id="914497" name="Picture 4"/>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15913" y="2019618"/>
                <a:ext cx="2524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14498" name="Group 38"/>
            <p:cNvGrpSpPr>
              <a:grpSpLocks/>
            </p:cNvGrpSpPr>
            <p:nvPr/>
          </p:nvGrpSpPr>
          <p:grpSpPr bwMode="auto">
            <a:xfrm>
              <a:off x="79" y="1931"/>
              <a:ext cx="235" cy="314"/>
              <a:chOff x="236538" y="2441893"/>
              <a:chExt cx="411162" cy="412750"/>
            </a:xfrm>
          </p:grpSpPr>
          <p:sp>
            <p:nvSpPr>
              <p:cNvPr id="74" name="Oval 73"/>
              <p:cNvSpPr>
                <a:spLocks noChangeAspect="1"/>
              </p:cNvSpPr>
              <p:nvPr/>
            </p:nvSpPr>
            <p:spPr bwMode="auto">
              <a:xfrm>
                <a:off x="236538" y="2441893"/>
                <a:ext cx="411162" cy="412750"/>
              </a:xfrm>
              <a:prstGeom prst="ellipse">
                <a:avLst/>
              </a:prstGeom>
              <a:solidFill>
                <a:schemeClr val="bg1"/>
              </a:solidFill>
              <a:ln w="28575">
                <a:solidFill>
                  <a:srgbClr val="00B0F0"/>
                </a:solidFill>
                <a:round/>
                <a:headEnd/>
                <a:tailEnd/>
              </a:ln>
              <a:effectLst>
                <a:outerShdw dist="23000" dir="5400000" rotWithShape="0">
                  <a:srgbClr val="808080">
                    <a:alpha val="34998"/>
                  </a:srgbClr>
                </a:outerShdw>
              </a:effectLst>
            </p:spPr>
            <p:txBody>
              <a:bodyPr lIns="91402" tIns="45701" rIns="91402" bIns="45701" anchor="ctr"/>
              <a:lstStyle/>
              <a:p>
                <a:pPr algn="ctr"/>
                <a:endParaRPr lang="hu-HU" sz="1000">
                  <a:solidFill>
                    <a:srgbClr val="FFFFFF"/>
                  </a:solidFill>
                </a:endParaRPr>
              </a:p>
            </p:txBody>
          </p:sp>
          <p:grpSp>
            <p:nvGrpSpPr>
              <p:cNvPr id="914500" name="Group 65"/>
              <p:cNvGrpSpPr>
                <a:grpSpLocks/>
              </p:cNvGrpSpPr>
              <p:nvPr/>
            </p:nvGrpSpPr>
            <p:grpSpPr bwMode="auto">
              <a:xfrm>
                <a:off x="296863" y="2561590"/>
                <a:ext cx="300037" cy="152400"/>
                <a:chOff x="766784" y="1492568"/>
                <a:chExt cx="300016" cy="153351"/>
              </a:xfrm>
            </p:grpSpPr>
            <p:sp>
              <p:nvSpPr>
                <p:cNvPr id="914501" name="Rectangle 52"/>
                <p:cNvSpPr>
                  <a:spLocks noChangeArrowheads="1"/>
                </p:cNvSpPr>
                <p:nvPr/>
              </p:nvSpPr>
              <p:spPr bwMode="auto">
                <a:xfrm>
                  <a:off x="765946" y="1599146"/>
                  <a:ext cx="47236" cy="47516"/>
                </a:xfrm>
                <a:prstGeom prst="rect">
                  <a:avLst/>
                </a:prstGeom>
                <a:solidFill>
                  <a:srgbClr val="00B0F0"/>
                </a:solidFill>
                <a:ln w="9525">
                  <a:solidFill>
                    <a:srgbClr val="00B0F0"/>
                  </a:solidFill>
                  <a:miter lim="800000"/>
                  <a:headEnd/>
                  <a:tailEnd/>
                </a:ln>
              </p:spPr>
              <p:txBody>
                <a:bodyPr lIns="91402" tIns="45701" rIns="91402" bIns="45701" anchor="ctr"/>
                <a:lstStyle/>
                <a:p>
                  <a:pPr algn="ctr"/>
                  <a:endParaRPr lang="hu-HU" sz="1000">
                    <a:solidFill>
                      <a:srgbClr val="FFFFFF"/>
                    </a:solidFill>
                  </a:endParaRPr>
                </a:p>
              </p:txBody>
            </p:sp>
            <p:sp>
              <p:nvSpPr>
                <p:cNvPr id="914502" name="Rectangle 53"/>
                <p:cNvSpPr>
                  <a:spLocks noChangeArrowheads="1"/>
                </p:cNvSpPr>
                <p:nvPr/>
              </p:nvSpPr>
              <p:spPr bwMode="auto">
                <a:xfrm>
                  <a:off x="851672" y="1599146"/>
                  <a:ext cx="47237" cy="47516"/>
                </a:xfrm>
                <a:prstGeom prst="rect">
                  <a:avLst/>
                </a:prstGeom>
                <a:solidFill>
                  <a:srgbClr val="00B0F0"/>
                </a:solidFill>
                <a:ln w="9525">
                  <a:solidFill>
                    <a:srgbClr val="00B0F0"/>
                  </a:solidFill>
                  <a:miter lim="800000"/>
                  <a:headEnd/>
                  <a:tailEnd/>
                </a:ln>
              </p:spPr>
              <p:txBody>
                <a:bodyPr lIns="91402" tIns="45701" rIns="91402" bIns="45701" anchor="ctr"/>
                <a:lstStyle/>
                <a:p>
                  <a:pPr algn="ctr"/>
                  <a:endParaRPr lang="hu-HU" sz="1000">
                    <a:solidFill>
                      <a:srgbClr val="FFFFFF"/>
                    </a:solidFill>
                  </a:endParaRPr>
                </a:p>
              </p:txBody>
            </p:sp>
            <p:sp>
              <p:nvSpPr>
                <p:cNvPr id="914503" name="Rectangle 54"/>
                <p:cNvSpPr>
                  <a:spLocks noChangeArrowheads="1"/>
                </p:cNvSpPr>
                <p:nvPr/>
              </p:nvSpPr>
              <p:spPr bwMode="auto">
                <a:xfrm>
                  <a:off x="937398" y="1599146"/>
                  <a:ext cx="48986" cy="47516"/>
                </a:xfrm>
                <a:prstGeom prst="rect">
                  <a:avLst/>
                </a:prstGeom>
                <a:solidFill>
                  <a:srgbClr val="00B0F0"/>
                </a:solidFill>
                <a:ln w="9525">
                  <a:solidFill>
                    <a:srgbClr val="00B0F0"/>
                  </a:solidFill>
                  <a:miter lim="800000"/>
                  <a:headEnd/>
                  <a:tailEnd/>
                </a:ln>
              </p:spPr>
              <p:txBody>
                <a:bodyPr lIns="91402" tIns="45701" rIns="91402" bIns="45701" anchor="ctr"/>
                <a:lstStyle/>
                <a:p>
                  <a:pPr algn="ctr"/>
                  <a:endParaRPr lang="hu-HU" sz="1000">
                    <a:solidFill>
                      <a:srgbClr val="FFFFFF"/>
                    </a:solidFill>
                  </a:endParaRPr>
                </a:p>
              </p:txBody>
            </p:sp>
            <p:sp>
              <p:nvSpPr>
                <p:cNvPr id="914504" name="Rectangle 55"/>
                <p:cNvSpPr>
                  <a:spLocks noChangeArrowheads="1"/>
                </p:cNvSpPr>
                <p:nvPr/>
              </p:nvSpPr>
              <p:spPr bwMode="auto">
                <a:xfrm>
                  <a:off x="1019624" y="1599146"/>
                  <a:ext cx="47237" cy="47516"/>
                </a:xfrm>
                <a:prstGeom prst="rect">
                  <a:avLst/>
                </a:prstGeom>
                <a:solidFill>
                  <a:srgbClr val="00B0F0"/>
                </a:solidFill>
                <a:ln w="9525">
                  <a:solidFill>
                    <a:srgbClr val="00B0F0"/>
                  </a:solidFill>
                  <a:miter lim="800000"/>
                  <a:headEnd/>
                  <a:tailEnd/>
                </a:ln>
              </p:spPr>
              <p:txBody>
                <a:bodyPr lIns="91402" tIns="45701" rIns="91402" bIns="45701" anchor="ctr"/>
                <a:lstStyle/>
                <a:p>
                  <a:pPr algn="ctr"/>
                  <a:endParaRPr lang="hu-HU" sz="1000">
                    <a:solidFill>
                      <a:srgbClr val="FFFFFF"/>
                    </a:solidFill>
                  </a:endParaRPr>
                </a:p>
              </p:txBody>
            </p:sp>
            <p:sp>
              <p:nvSpPr>
                <p:cNvPr id="914505" name="Rectangle 56"/>
                <p:cNvSpPr>
                  <a:spLocks noChangeArrowheads="1"/>
                </p:cNvSpPr>
                <p:nvPr/>
              </p:nvSpPr>
              <p:spPr bwMode="auto">
                <a:xfrm>
                  <a:off x="832428" y="1491794"/>
                  <a:ext cx="176700" cy="47517"/>
                </a:xfrm>
                <a:prstGeom prst="rect">
                  <a:avLst/>
                </a:prstGeom>
                <a:solidFill>
                  <a:srgbClr val="00B0F0"/>
                </a:solidFill>
                <a:ln w="9525">
                  <a:solidFill>
                    <a:srgbClr val="00B0F0"/>
                  </a:solidFill>
                  <a:miter lim="800000"/>
                  <a:headEnd/>
                  <a:tailEnd/>
                </a:ln>
              </p:spPr>
              <p:txBody>
                <a:bodyPr lIns="91402" tIns="45701" rIns="91402" bIns="45701" anchor="ctr"/>
                <a:lstStyle/>
                <a:p>
                  <a:pPr algn="ctr"/>
                  <a:endParaRPr lang="hu-HU" sz="1000">
                    <a:solidFill>
                      <a:srgbClr val="FFFFFF"/>
                    </a:solidFill>
                  </a:endParaRPr>
                </a:p>
              </p:txBody>
            </p:sp>
            <p:cxnSp>
              <p:nvCxnSpPr>
                <p:cNvPr id="59" name="Elbow Connector 58"/>
                <p:cNvCxnSpPr>
                  <a:stCxn id="914501" idx="0"/>
                  <a:endCxn id="914505" idx="2"/>
                </p:cNvCxnSpPr>
                <p:nvPr/>
              </p:nvCxnSpPr>
              <p:spPr>
                <a:xfrm rot="5400000" flipH="1" flipV="1">
                  <a:off x="825080" y="1505733"/>
                  <a:ext cx="58432" cy="127713"/>
                </a:xfrm>
                <a:prstGeom prst="bentConnector3">
                  <a:avLst>
                    <a:gd name="adj1" fmla="val 50000"/>
                  </a:avLst>
                </a:prstGeom>
                <a:ln w="9525">
                  <a:solidFill>
                    <a:srgbClr val="00B0F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914504" idx="0"/>
                  <a:endCxn id="914505" idx="2"/>
                </p:cNvCxnSpPr>
                <p:nvPr/>
              </p:nvCxnSpPr>
              <p:spPr>
                <a:xfrm rot="16200000" flipV="1">
                  <a:off x="950170" y="1508357"/>
                  <a:ext cx="58432" cy="122466"/>
                </a:xfrm>
                <a:prstGeom prst="bentConnector3">
                  <a:avLst>
                    <a:gd name="adj1" fmla="val 50000"/>
                  </a:avLst>
                </a:prstGeom>
                <a:ln w="9525">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914502" idx="0"/>
                  <a:endCxn id="914505" idx="2"/>
                </p:cNvCxnSpPr>
                <p:nvPr/>
              </p:nvCxnSpPr>
              <p:spPr>
                <a:xfrm rot="5400000" flipH="1" flipV="1">
                  <a:off x="867942" y="1548596"/>
                  <a:ext cx="58432" cy="41988"/>
                </a:xfrm>
                <a:prstGeom prst="bentConnector3">
                  <a:avLst>
                    <a:gd name="adj1" fmla="val 50000"/>
                  </a:avLst>
                </a:prstGeom>
                <a:ln w="9525">
                  <a:solidFill>
                    <a:srgbClr val="00B0F0"/>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914503" idx="0"/>
                  <a:endCxn id="914505" idx="2"/>
                </p:cNvCxnSpPr>
                <p:nvPr/>
              </p:nvCxnSpPr>
              <p:spPr>
                <a:xfrm rot="16200000" flipV="1">
                  <a:off x="910806" y="1547721"/>
                  <a:ext cx="58432" cy="43738"/>
                </a:xfrm>
                <a:prstGeom prst="bentConnector3">
                  <a:avLst>
                    <a:gd name="adj1" fmla="val 50000"/>
                  </a:avLst>
                </a:prstGeom>
                <a:ln w="9525">
                  <a:solidFill>
                    <a:srgbClr val="00B0F0"/>
                  </a:solidFill>
                </a:ln>
                <a:effectLst/>
              </p:spPr>
              <p:style>
                <a:lnRef idx="2">
                  <a:schemeClr val="accent1"/>
                </a:lnRef>
                <a:fillRef idx="0">
                  <a:schemeClr val="accent1"/>
                </a:fillRef>
                <a:effectRef idx="1">
                  <a:schemeClr val="accent1"/>
                </a:effectRef>
                <a:fontRef idx="minor">
                  <a:schemeClr val="tx1"/>
                </a:fontRef>
              </p:style>
            </p:cxnSp>
          </p:grpSp>
        </p:grpSp>
        <p:grpSp>
          <p:nvGrpSpPr>
            <p:cNvPr id="914510" name="Group 40"/>
            <p:cNvGrpSpPr>
              <a:grpSpLocks/>
            </p:cNvGrpSpPr>
            <p:nvPr/>
          </p:nvGrpSpPr>
          <p:grpSpPr bwMode="auto">
            <a:xfrm>
              <a:off x="79" y="2643"/>
              <a:ext cx="235" cy="312"/>
              <a:chOff x="236538" y="3368993"/>
              <a:chExt cx="411162" cy="411162"/>
            </a:xfrm>
          </p:grpSpPr>
          <p:sp>
            <p:nvSpPr>
              <p:cNvPr id="76" name="Oval 75"/>
              <p:cNvSpPr>
                <a:spLocks noChangeAspect="1"/>
              </p:cNvSpPr>
              <p:nvPr/>
            </p:nvSpPr>
            <p:spPr bwMode="auto">
              <a:xfrm>
                <a:off x="236538" y="3368993"/>
                <a:ext cx="411162" cy="411162"/>
              </a:xfrm>
              <a:prstGeom prst="ellipse">
                <a:avLst/>
              </a:prstGeom>
              <a:solidFill>
                <a:schemeClr val="bg1"/>
              </a:solidFill>
              <a:ln w="28575">
                <a:solidFill>
                  <a:srgbClr val="00B0F0"/>
                </a:solidFill>
                <a:round/>
                <a:headEnd/>
                <a:tailEnd/>
              </a:ln>
              <a:effectLst>
                <a:outerShdw dist="23000" dir="5400000" rotWithShape="0">
                  <a:srgbClr val="808080">
                    <a:alpha val="34998"/>
                  </a:srgbClr>
                </a:outerShdw>
              </a:effectLst>
            </p:spPr>
            <p:txBody>
              <a:bodyPr lIns="91402" tIns="45701" rIns="91402" bIns="45701" anchor="ctr"/>
              <a:lstStyle/>
              <a:p>
                <a:pPr algn="ctr"/>
                <a:endParaRPr lang="hu-HU" sz="1000">
                  <a:solidFill>
                    <a:srgbClr val="FFFFFF"/>
                  </a:solidFill>
                </a:endParaRPr>
              </a:p>
            </p:txBody>
          </p:sp>
          <p:grpSp>
            <p:nvGrpSpPr>
              <p:cNvPr id="914512" name="Group 71"/>
              <p:cNvGrpSpPr>
                <a:grpSpLocks/>
              </p:cNvGrpSpPr>
              <p:nvPr/>
            </p:nvGrpSpPr>
            <p:grpSpPr bwMode="auto">
              <a:xfrm>
                <a:off x="314325" y="3418205"/>
                <a:ext cx="254000" cy="276225"/>
                <a:chOff x="314327" y="3338513"/>
                <a:chExt cx="253948" cy="275839"/>
              </a:xfrm>
            </p:grpSpPr>
            <p:grpSp>
              <p:nvGrpSpPr>
                <p:cNvPr id="10" name="Group 184"/>
                <p:cNvGrpSpPr>
                  <a:grpSpLocks/>
                </p:cNvGrpSpPr>
                <p:nvPr/>
              </p:nvGrpSpPr>
              <p:grpSpPr bwMode="auto">
                <a:xfrm>
                  <a:off x="314327" y="3338513"/>
                  <a:ext cx="253948" cy="239713"/>
                  <a:chOff x="4711" y="999"/>
                  <a:chExt cx="446" cy="421"/>
                </a:xfrm>
                <a:solidFill>
                  <a:srgbClr val="00B0F0"/>
                </a:solidFill>
              </p:grpSpPr>
              <p:sp>
                <p:nvSpPr>
                  <p:cNvPr id="68" name="Freeform 55"/>
                  <p:cNvSpPr>
                    <a:spLocks/>
                  </p:cNvSpPr>
                  <p:nvPr/>
                </p:nvSpPr>
                <p:spPr bwMode="auto">
                  <a:xfrm>
                    <a:off x="4838" y="999"/>
                    <a:ext cx="193" cy="421"/>
                  </a:xfrm>
                  <a:custGeom>
                    <a:avLst/>
                    <a:gdLst>
                      <a:gd name="T0" fmla="*/ 280 w 280"/>
                      <a:gd name="T1" fmla="*/ 167 h 613"/>
                      <a:gd name="T2" fmla="*/ 140 w 280"/>
                      <a:gd name="T3" fmla="*/ 0 h 613"/>
                      <a:gd name="T4" fmla="*/ 0 w 280"/>
                      <a:gd name="T5" fmla="*/ 167 h 613"/>
                      <a:gd name="T6" fmla="*/ 45 w 280"/>
                      <a:gd name="T7" fmla="*/ 167 h 613"/>
                      <a:gd name="T8" fmla="*/ 45 w 280"/>
                      <a:gd name="T9" fmla="*/ 167 h 613"/>
                      <a:gd name="T10" fmla="*/ 62 w 280"/>
                      <a:gd name="T11" fmla="*/ 230 h 613"/>
                      <a:gd name="T12" fmla="*/ 76 w 280"/>
                      <a:gd name="T13" fmla="*/ 283 h 613"/>
                      <a:gd name="T14" fmla="*/ 91 w 280"/>
                      <a:gd name="T15" fmla="*/ 347 h 613"/>
                      <a:gd name="T16" fmla="*/ 106 w 280"/>
                      <a:gd name="T17" fmla="*/ 414 h 613"/>
                      <a:gd name="T18" fmla="*/ 120 w 280"/>
                      <a:gd name="T19" fmla="*/ 484 h 613"/>
                      <a:gd name="T20" fmla="*/ 132 w 280"/>
                      <a:gd name="T21" fmla="*/ 551 h 613"/>
                      <a:gd name="T22" fmla="*/ 137 w 280"/>
                      <a:gd name="T23" fmla="*/ 583 h 613"/>
                      <a:gd name="T24" fmla="*/ 140 w 280"/>
                      <a:gd name="T25" fmla="*/ 613 h 613"/>
                      <a:gd name="T26" fmla="*/ 140 w 280"/>
                      <a:gd name="T27" fmla="*/ 613 h 613"/>
                      <a:gd name="T28" fmla="*/ 142 w 280"/>
                      <a:gd name="T29" fmla="*/ 583 h 613"/>
                      <a:gd name="T30" fmla="*/ 147 w 280"/>
                      <a:gd name="T31" fmla="*/ 550 h 613"/>
                      <a:gd name="T32" fmla="*/ 153 w 280"/>
                      <a:gd name="T33" fmla="*/ 516 h 613"/>
                      <a:gd name="T34" fmla="*/ 159 w 280"/>
                      <a:gd name="T35" fmla="*/ 482 h 613"/>
                      <a:gd name="T36" fmla="*/ 173 w 280"/>
                      <a:gd name="T37" fmla="*/ 412 h 613"/>
                      <a:gd name="T38" fmla="*/ 189 w 280"/>
                      <a:gd name="T39" fmla="*/ 343 h 613"/>
                      <a:gd name="T40" fmla="*/ 205 w 280"/>
                      <a:gd name="T41" fmla="*/ 282 h 613"/>
                      <a:gd name="T42" fmla="*/ 220 w 280"/>
                      <a:gd name="T43" fmla="*/ 230 h 613"/>
                      <a:gd name="T44" fmla="*/ 233 w 280"/>
                      <a:gd name="T45" fmla="*/ 190 h 613"/>
                      <a:gd name="T46" fmla="*/ 241 w 280"/>
                      <a:gd name="T47" fmla="*/ 167 h 613"/>
                      <a:gd name="T48" fmla="*/ 280 w 280"/>
                      <a:gd name="T49" fmla="*/ 167 h 6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0"/>
                      <a:gd name="T76" fmla="*/ 0 h 613"/>
                      <a:gd name="T77" fmla="*/ 280 w 280"/>
                      <a:gd name="T78" fmla="*/ 613 h 6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0" h="613">
                        <a:moveTo>
                          <a:pt x="280" y="167"/>
                        </a:moveTo>
                        <a:lnTo>
                          <a:pt x="140" y="0"/>
                        </a:lnTo>
                        <a:lnTo>
                          <a:pt x="0" y="167"/>
                        </a:lnTo>
                        <a:lnTo>
                          <a:pt x="45" y="167"/>
                        </a:lnTo>
                        <a:lnTo>
                          <a:pt x="62" y="230"/>
                        </a:lnTo>
                        <a:lnTo>
                          <a:pt x="76" y="283"/>
                        </a:lnTo>
                        <a:lnTo>
                          <a:pt x="91" y="347"/>
                        </a:lnTo>
                        <a:lnTo>
                          <a:pt x="106" y="414"/>
                        </a:lnTo>
                        <a:lnTo>
                          <a:pt x="120" y="484"/>
                        </a:lnTo>
                        <a:lnTo>
                          <a:pt x="132" y="551"/>
                        </a:lnTo>
                        <a:lnTo>
                          <a:pt x="137" y="583"/>
                        </a:lnTo>
                        <a:lnTo>
                          <a:pt x="140" y="613"/>
                        </a:lnTo>
                        <a:lnTo>
                          <a:pt x="142" y="583"/>
                        </a:lnTo>
                        <a:lnTo>
                          <a:pt x="147" y="550"/>
                        </a:lnTo>
                        <a:lnTo>
                          <a:pt x="153" y="516"/>
                        </a:lnTo>
                        <a:lnTo>
                          <a:pt x="159" y="482"/>
                        </a:lnTo>
                        <a:lnTo>
                          <a:pt x="173" y="412"/>
                        </a:lnTo>
                        <a:lnTo>
                          <a:pt x="189" y="343"/>
                        </a:lnTo>
                        <a:lnTo>
                          <a:pt x="205" y="282"/>
                        </a:lnTo>
                        <a:lnTo>
                          <a:pt x="220" y="230"/>
                        </a:lnTo>
                        <a:lnTo>
                          <a:pt x="233" y="190"/>
                        </a:lnTo>
                        <a:lnTo>
                          <a:pt x="241" y="167"/>
                        </a:lnTo>
                        <a:lnTo>
                          <a:pt x="280" y="167"/>
                        </a:lnTo>
                        <a:close/>
                      </a:path>
                    </a:pathLst>
                  </a:custGeom>
                  <a:grpFill/>
                  <a:ln w="9525">
                    <a:noFill/>
                    <a:round/>
                    <a:headEnd/>
                    <a:tailEnd/>
                  </a:ln>
                </p:spPr>
                <p:txBody>
                  <a:bodyPr/>
                  <a:lstStyle/>
                  <a:p>
                    <a:pPr algn="ctr">
                      <a:defRPr/>
                    </a:pPr>
                    <a:endParaRPr lang="en-US" sz="1000"/>
                  </a:p>
                </p:txBody>
              </p:sp>
              <p:sp>
                <p:nvSpPr>
                  <p:cNvPr id="69" name="Freeform 56"/>
                  <p:cNvSpPr>
                    <a:spLocks/>
                  </p:cNvSpPr>
                  <p:nvPr/>
                </p:nvSpPr>
                <p:spPr bwMode="auto">
                  <a:xfrm>
                    <a:off x="4711" y="1115"/>
                    <a:ext cx="213" cy="304"/>
                  </a:xfrm>
                  <a:custGeom>
                    <a:avLst/>
                    <a:gdLst>
                      <a:gd name="T0" fmla="*/ 142 w 310"/>
                      <a:gd name="T1" fmla="*/ 27 h 443"/>
                      <a:gd name="T2" fmla="*/ 151 w 310"/>
                      <a:gd name="T3" fmla="*/ 0 h 443"/>
                      <a:gd name="T4" fmla="*/ 0 w 310"/>
                      <a:gd name="T5" fmla="*/ 60 h 443"/>
                      <a:gd name="T6" fmla="*/ 85 w 310"/>
                      <a:gd name="T7" fmla="*/ 198 h 443"/>
                      <a:gd name="T8" fmla="*/ 94 w 310"/>
                      <a:gd name="T9" fmla="*/ 171 h 443"/>
                      <a:gd name="T10" fmla="*/ 94 w 310"/>
                      <a:gd name="T11" fmla="*/ 171 h 443"/>
                      <a:gd name="T12" fmla="*/ 101 w 310"/>
                      <a:gd name="T13" fmla="*/ 171 h 443"/>
                      <a:gd name="T14" fmla="*/ 108 w 310"/>
                      <a:gd name="T15" fmla="*/ 172 h 443"/>
                      <a:gd name="T16" fmla="*/ 116 w 310"/>
                      <a:gd name="T17" fmla="*/ 174 h 443"/>
                      <a:gd name="T18" fmla="*/ 126 w 310"/>
                      <a:gd name="T19" fmla="*/ 178 h 443"/>
                      <a:gd name="T20" fmla="*/ 138 w 310"/>
                      <a:gd name="T21" fmla="*/ 185 h 443"/>
                      <a:gd name="T22" fmla="*/ 151 w 310"/>
                      <a:gd name="T23" fmla="*/ 193 h 443"/>
                      <a:gd name="T24" fmla="*/ 165 w 310"/>
                      <a:gd name="T25" fmla="*/ 205 h 443"/>
                      <a:gd name="T26" fmla="*/ 180 w 310"/>
                      <a:gd name="T27" fmla="*/ 219 h 443"/>
                      <a:gd name="T28" fmla="*/ 196 w 310"/>
                      <a:gd name="T29" fmla="*/ 237 h 443"/>
                      <a:gd name="T30" fmla="*/ 214 w 310"/>
                      <a:gd name="T31" fmla="*/ 259 h 443"/>
                      <a:gd name="T32" fmla="*/ 232 w 310"/>
                      <a:gd name="T33" fmla="*/ 285 h 443"/>
                      <a:gd name="T34" fmla="*/ 251 w 310"/>
                      <a:gd name="T35" fmla="*/ 316 h 443"/>
                      <a:gd name="T36" fmla="*/ 270 w 310"/>
                      <a:gd name="T37" fmla="*/ 352 h 443"/>
                      <a:gd name="T38" fmla="*/ 290 w 310"/>
                      <a:gd name="T39" fmla="*/ 395 h 443"/>
                      <a:gd name="T40" fmla="*/ 310 w 310"/>
                      <a:gd name="T41" fmla="*/ 443 h 443"/>
                      <a:gd name="T42" fmla="*/ 310 w 310"/>
                      <a:gd name="T43" fmla="*/ 443 h 443"/>
                      <a:gd name="T44" fmla="*/ 305 w 310"/>
                      <a:gd name="T45" fmla="*/ 419 h 443"/>
                      <a:gd name="T46" fmla="*/ 301 w 310"/>
                      <a:gd name="T47" fmla="*/ 393 h 443"/>
                      <a:gd name="T48" fmla="*/ 290 w 310"/>
                      <a:gd name="T49" fmla="*/ 334 h 443"/>
                      <a:gd name="T50" fmla="*/ 277 w 310"/>
                      <a:gd name="T51" fmla="*/ 270 h 443"/>
                      <a:gd name="T52" fmla="*/ 270 w 310"/>
                      <a:gd name="T53" fmla="*/ 236 h 443"/>
                      <a:gd name="T54" fmla="*/ 262 w 310"/>
                      <a:gd name="T55" fmla="*/ 204 h 443"/>
                      <a:gd name="T56" fmla="*/ 253 w 310"/>
                      <a:gd name="T57" fmla="*/ 172 h 443"/>
                      <a:gd name="T58" fmla="*/ 243 w 310"/>
                      <a:gd name="T59" fmla="*/ 142 h 443"/>
                      <a:gd name="T60" fmla="*/ 230 w 310"/>
                      <a:gd name="T61" fmla="*/ 114 h 443"/>
                      <a:gd name="T62" fmla="*/ 223 w 310"/>
                      <a:gd name="T63" fmla="*/ 101 h 443"/>
                      <a:gd name="T64" fmla="*/ 216 w 310"/>
                      <a:gd name="T65" fmla="*/ 90 h 443"/>
                      <a:gd name="T66" fmla="*/ 209 w 310"/>
                      <a:gd name="T67" fmla="*/ 78 h 443"/>
                      <a:gd name="T68" fmla="*/ 201 w 310"/>
                      <a:gd name="T69" fmla="*/ 68 h 443"/>
                      <a:gd name="T70" fmla="*/ 193 w 310"/>
                      <a:gd name="T71" fmla="*/ 58 h 443"/>
                      <a:gd name="T72" fmla="*/ 183 w 310"/>
                      <a:gd name="T73" fmla="*/ 49 h 443"/>
                      <a:gd name="T74" fmla="*/ 174 w 310"/>
                      <a:gd name="T75" fmla="*/ 42 h 443"/>
                      <a:gd name="T76" fmla="*/ 164 w 310"/>
                      <a:gd name="T77" fmla="*/ 36 h 443"/>
                      <a:gd name="T78" fmla="*/ 153 w 310"/>
                      <a:gd name="T79" fmla="*/ 31 h 443"/>
                      <a:gd name="T80" fmla="*/ 142 w 310"/>
                      <a:gd name="T81" fmla="*/ 27 h 44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0"/>
                      <a:gd name="T124" fmla="*/ 0 h 443"/>
                      <a:gd name="T125" fmla="*/ 310 w 310"/>
                      <a:gd name="T126" fmla="*/ 443 h 44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0" h="443">
                        <a:moveTo>
                          <a:pt x="142" y="27"/>
                        </a:moveTo>
                        <a:lnTo>
                          <a:pt x="151" y="0"/>
                        </a:lnTo>
                        <a:lnTo>
                          <a:pt x="0" y="60"/>
                        </a:lnTo>
                        <a:lnTo>
                          <a:pt x="85" y="198"/>
                        </a:lnTo>
                        <a:lnTo>
                          <a:pt x="94" y="171"/>
                        </a:lnTo>
                        <a:lnTo>
                          <a:pt x="101" y="171"/>
                        </a:lnTo>
                        <a:lnTo>
                          <a:pt x="108" y="172"/>
                        </a:lnTo>
                        <a:lnTo>
                          <a:pt x="116" y="174"/>
                        </a:lnTo>
                        <a:lnTo>
                          <a:pt x="126" y="178"/>
                        </a:lnTo>
                        <a:lnTo>
                          <a:pt x="138" y="185"/>
                        </a:lnTo>
                        <a:lnTo>
                          <a:pt x="151" y="193"/>
                        </a:lnTo>
                        <a:lnTo>
                          <a:pt x="165" y="205"/>
                        </a:lnTo>
                        <a:lnTo>
                          <a:pt x="180" y="219"/>
                        </a:lnTo>
                        <a:lnTo>
                          <a:pt x="196" y="237"/>
                        </a:lnTo>
                        <a:lnTo>
                          <a:pt x="214" y="259"/>
                        </a:lnTo>
                        <a:lnTo>
                          <a:pt x="232" y="285"/>
                        </a:lnTo>
                        <a:lnTo>
                          <a:pt x="251" y="316"/>
                        </a:lnTo>
                        <a:lnTo>
                          <a:pt x="270" y="352"/>
                        </a:lnTo>
                        <a:lnTo>
                          <a:pt x="290" y="395"/>
                        </a:lnTo>
                        <a:lnTo>
                          <a:pt x="310" y="443"/>
                        </a:lnTo>
                        <a:lnTo>
                          <a:pt x="305" y="419"/>
                        </a:lnTo>
                        <a:lnTo>
                          <a:pt x="301" y="393"/>
                        </a:lnTo>
                        <a:lnTo>
                          <a:pt x="290" y="334"/>
                        </a:lnTo>
                        <a:lnTo>
                          <a:pt x="277" y="270"/>
                        </a:lnTo>
                        <a:lnTo>
                          <a:pt x="270" y="236"/>
                        </a:lnTo>
                        <a:lnTo>
                          <a:pt x="262" y="204"/>
                        </a:lnTo>
                        <a:lnTo>
                          <a:pt x="253" y="172"/>
                        </a:lnTo>
                        <a:lnTo>
                          <a:pt x="243" y="142"/>
                        </a:lnTo>
                        <a:lnTo>
                          <a:pt x="230" y="114"/>
                        </a:lnTo>
                        <a:lnTo>
                          <a:pt x="223" y="101"/>
                        </a:lnTo>
                        <a:lnTo>
                          <a:pt x="216" y="90"/>
                        </a:lnTo>
                        <a:lnTo>
                          <a:pt x="209" y="78"/>
                        </a:lnTo>
                        <a:lnTo>
                          <a:pt x="201" y="68"/>
                        </a:lnTo>
                        <a:lnTo>
                          <a:pt x="193" y="58"/>
                        </a:lnTo>
                        <a:lnTo>
                          <a:pt x="183" y="49"/>
                        </a:lnTo>
                        <a:lnTo>
                          <a:pt x="174" y="42"/>
                        </a:lnTo>
                        <a:lnTo>
                          <a:pt x="164" y="36"/>
                        </a:lnTo>
                        <a:lnTo>
                          <a:pt x="153" y="31"/>
                        </a:lnTo>
                        <a:lnTo>
                          <a:pt x="142" y="27"/>
                        </a:lnTo>
                        <a:close/>
                      </a:path>
                    </a:pathLst>
                  </a:custGeom>
                  <a:grpFill/>
                  <a:ln w="9525">
                    <a:noFill/>
                    <a:round/>
                    <a:headEnd/>
                    <a:tailEnd/>
                  </a:ln>
                </p:spPr>
                <p:txBody>
                  <a:bodyPr/>
                  <a:lstStyle/>
                  <a:p>
                    <a:pPr algn="ctr">
                      <a:defRPr/>
                    </a:pPr>
                    <a:endParaRPr lang="en-US" sz="1000"/>
                  </a:p>
                </p:txBody>
              </p:sp>
              <p:sp>
                <p:nvSpPr>
                  <p:cNvPr id="70" name="Freeform 58"/>
                  <p:cNvSpPr>
                    <a:spLocks/>
                  </p:cNvSpPr>
                  <p:nvPr/>
                </p:nvSpPr>
                <p:spPr bwMode="auto">
                  <a:xfrm>
                    <a:off x="4943" y="1114"/>
                    <a:ext cx="214" cy="305"/>
                  </a:xfrm>
                  <a:custGeom>
                    <a:avLst/>
                    <a:gdLst>
                      <a:gd name="T0" fmla="*/ 311 w 311"/>
                      <a:gd name="T1" fmla="*/ 59 h 443"/>
                      <a:gd name="T2" fmla="*/ 160 w 311"/>
                      <a:gd name="T3" fmla="*/ 0 h 443"/>
                      <a:gd name="T4" fmla="*/ 168 w 311"/>
                      <a:gd name="T5" fmla="*/ 28 h 443"/>
                      <a:gd name="T6" fmla="*/ 168 w 311"/>
                      <a:gd name="T7" fmla="*/ 28 h 443"/>
                      <a:gd name="T8" fmla="*/ 158 w 311"/>
                      <a:gd name="T9" fmla="*/ 32 h 443"/>
                      <a:gd name="T10" fmla="*/ 147 w 311"/>
                      <a:gd name="T11" fmla="*/ 36 h 443"/>
                      <a:gd name="T12" fmla="*/ 137 w 311"/>
                      <a:gd name="T13" fmla="*/ 42 h 443"/>
                      <a:gd name="T14" fmla="*/ 127 w 311"/>
                      <a:gd name="T15" fmla="*/ 50 h 443"/>
                      <a:gd name="T16" fmla="*/ 118 w 311"/>
                      <a:gd name="T17" fmla="*/ 58 h 443"/>
                      <a:gd name="T18" fmla="*/ 110 w 311"/>
                      <a:gd name="T19" fmla="*/ 68 h 443"/>
                      <a:gd name="T20" fmla="*/ 102 w 311"/>
                      <a:gd name="T21" fmla="*/ 78 h 443"/>
                      <a:gd name="T22" fmla="*/ 94 w 311"/>
                      <a:gd name="T23" fmla="*/ 90 h 443"/>
                      <a:gd name="T24" fmla="*/ 87 w 311"/>
                      <a:gd name="T25" fmla="*/ 101 h 443"/>
                      <a:gd name="T26" fmla="*/ 81 w 311"/>
                      <a:gd name="T27" fmla="*/ 114 h 443"/>
                      <a:gd name="T28" fmla="*/ 68 w 311"/>
                      <a:gd name="T29" fmla="*/ 142 h 443"/>
                      <a:gd name="T30" fmla="*/ 58 w 311"/>
                      <a:gd name="T31" fmla="*/ 172 h 443"/>
                      <a:gd name="T32" fmla="*/ 49 w 311"/>
                      <a:gd name="T33" fmla="*/ 203 h 443"/>
                      <a:gd name="T34" fmla="*/ 40 w 311"/>
                      <a:gd name="T35" fmla="*/ 236 h 443"/>
                      <a:gd name="T36" fmla="*/ 33 w 311"/>
                      <a:gd name="T37" fmla="*/ 270 h 443"/>
                      <a:gd name="T38" fmla="*/ 21 w 311"/>
                      <a:gd name="T39" fmla="*/ 333 h 443"/>
                      <a:gd name="T40" fmla="*/ 10 w 311"/>
                      <a:gd name="T41" fmla="*/ 394 h 443"/>
                      <a:gd name="T42" fmla="*/ 6 w 311"/>
                      <a:gd name="T43" fmla="*/ 419 h 443"/>
                      <a:gd name="T44" fmla="*/ 0 w 311"/>
                      <a:gd name="T45" fmla="*/ 443 h 443"/>
                      <a:gd name="T46" fmla="*/ 0 w 311"/>
                      <a:gd name="T47" fmla="*/ 443 h 443"/>
                      <a:gd name="T48" fmla="*/ 21 w 311"/>
                      <a:gd name="T49" fmla="*/ 395 h 443"/>
                      <a:gd name="T50" fmla="*/ 40 w 311"/>
                      <a:gd name="T51" fmla="*/ 353 h 443"/>
                      <a:gd name="T52" fmla="*/ 60 w 311"/>
                      <a:gd name="T53" fmla="*/ 316 h 443"/>
                      <a:gd name="T54" fmla="*/ 79 w 311"/>
                      <a:gd name="T55" fmla="*/ 286 h 443"/>
                      <a:gd name="T56" fmla="*/ 97 w 311"/>
                      <a:gd name="T57" fmla="*/ 259 h 443"/>
                      <a:gd name="T58" fmla="*/ 115 w 311"/>
                      <a:gd name="T59" fmla="*/ 237 h 443"/>
                      <a:gd name="T60" fmla="*/ 131 w 311"/>
                      <a:gd name="T61" fmla="*/ 218 h 443"/>
                      <a:gd name="T62" fmla="*/ 146 w 311"/>
                      <a:gd name="T63" fmla="*/ 205 h 443"/>
                      <a:gd name="T64" fmla="*/ 160 w 311"/>
                      <a:gd name="T65" fmla="*/ 193 h 443"/>
                      <a:gd name="T66" fmla="*/ 173 w 311"/>
                      <a:gd name="T67" fmla="*/ 185 h 443"/>
                      <a:gd name="T68" fmla="*/ 184 w 311"/>
                      <a:gd name="T69" fmla="*/ 179 h 443"/>
                      <a:gd name="T70" fmla="*/ 194 w 311"/>
                      <a:gd name="T71" fmla="*/ 174 h 443"/>
                      <a:gd name="T72" fmla="*/ 203 w 311"/>
                      <a:gd name="T73" fmla="*/ 172 h 443"/>
                      <a:gd name="T74" fmla="*/ 209 w 311"/>
                      <a:gd name="T75" fmla="*/ 171 h 443"/>
                      <a:gd name="T76" fmla="*/ 217 w 311"/>
                      <a:gd name="T77" fmla="*/ 171 h 443"/>
                      <a:gd name="T78" fmla="*/ 226 w 311"/>
                      <a:gd name="T79" fmla="*/ 198 h 443"/>
                      <a:gd name="T80" fmla="*/ 311 w 311"/>
                      <a:gd name="T81" fmla="*/ 59 h 44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1"/>
                      <a:gd name="T124" fmla="*/ 0 h 443"/>
                      <a:gd name="T125" fmla="*/ 311 w 311"/>
                      <a:gd name="T126" fmla="*/ 443 h 44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1" h="443">
                        <a:moveTo>
                          <a:pt x="311" y="59"/>
                        </a:moveTo>
                        <a:lnTo>
                          <a:pt x="160" y="0"/>
                        </a:lnTo>
                        <a:lnTo>
                          <a:pt x="168" y="28"/>
                        </a:lnTo>
                        <a:lnTo>
                          <a:pt x="158" y="32"/>
                        </a:lnTo>
                        <a:lnTo>
                          <a:pt x="147" y="36"/>
                        </a:lnTo>
                        <a:lnTo>
                          <a:pt x="137" y="42"/>
                        </a:lnTo>
                        <a:lnTo>
                          <a:pt x="127" y="50"/>
                        </a:lnTo>
                        <a:lnTo>
                          <a:pt x="118" y="58"/>
                        </a:lnTo>
                        <a:lnTo>
                          <a:pt x="110" y="68"/>
                        </a:lnTo>
                        <a:lnTo>
                          <a:pt x="102" y="78"/>
                        </a:lnTo>
                        <a:lnTo>
                          <a:pt x="94" y="90"/>
                        </a:lnTo>
                        <a:lnTo>
                          <a:pt x="87" y="101"/>
                        </a:lnTo>
                        <a:lnTo>
                          <a:pt x="81" y="114"/>
                        </a:lnTo>
                        <a:lnTo>
                          <a:pt x="68" y="142"/>
                        </a:lnTo>
                        <a:lnTo>
                          <a:pt x="58" y="172"/>
                        </a:lnTo>
                        <a:lnTo>
                          <a:pt x="49" y="203"/>
                        </a:lnTo>
                        <a:lnTo>
                          <a:pt x="40" y="236"/>
                        </a:lnTo>
                        <a:lnTo>
                          <a:pt x="33" y="270"/>
                        </a:lnTo>
                        <a:lnTo>
                          <a:pt x="21" y="333"/>
                        </a:lnTo>
                        <a:lnTo>
                          <a:pt x="10" y="394"/>
                        </a:lnTo>
                        <a:lnTo>
                          <a:pt x="6" y="419"/>
                        </a:lnTo>
                        <a:lnTo>
                          <a:pt x="0" y="443"/>
                        </a:lnTo>
                        <a:lnTo>
                          <a:pt x="21" y="395"/>
                        </a:lnTo>
                        <a:lnTo>
                          <a:pt x="40" y="353"/>
                        </a:lnTo>
                        <a:lnTo>
                          <a:pt x="60" y="316"/>
                        </a:lnTo>
                        <a:lnTo>
                          <a:pt x="79" y="286"/>
                        </a:lnTo>
                        <a:lnTo>
                          <a:pt x="97" y="259"/>
                        </a:lnTo>
                        <a:lnTo>
                          <a:pt x="115" y="237"/>
                        </a:lnTo>
                        <a:lnTo>
                          <a:pt x="131" y="218"/>
                        </a:lnTo>
                        <a:lnTo>
                          <a:pt x="146" y="205"/>
                        </a:lnTo>
                        <a:lnTo>
                          <a:pt x="160" y="193"/>
                        </a:lnTo>
                        <a:lnTo>
                          <a:pt x="173" y="185"/>
                        </a:lnTo>
                        <a:lnTo>
                          <a:pt x="184" y="179"/>
                        </a:lnTo>
                        <a:lnTo>
                          <a:pt x="194" y="174"/>
                        </a:lnTo>
                        <a:lnTo>
                          <a:pt x="203" y="172"/>
                        </a:lnTo>
                        <a:lnTo>
                          <a:pt x="209" y="171"/>
                        </a:lnTo>
                        <a:lnTo>
                          <a:pt x="217" y="171"/>
                        </a:lnTo>
                        <a:lnTo>
                          <a:pt x="226" y="198"/>
                        </a:lnTo>
                        <a:lnTo>
                          <a:pt x="311" y="59"/>
                        </a:lnTo>
                        <a:close/>
                      </a:path>
                    </a:pathLst>
                  </a:custGeom>
                  <a:grpFill/>
                  <a:ln w="9525">
                    <a:noFill/>
                    <a:round/>
                    <a:headEnd/>
                    <a:tailEnd/>
                  </a:ln>
                </p:spPr>
                <p:txBody>
                  <a:bodyPr/>
                  <a:lstStyle/>
                  <a:p>
                    <a:pPr algn="ctr">
                      <a:defRPr/>
                    </a:pPr>
                    <a:endParaRPr lang="en-US" sz="1000"/>
                  </a:p>
                </p:txBody>
              </p:sp>
            </p:grpSp>
            <p:sp>
              <p:nvSpPr>
                <p:cNvPr id="914514" name="Rounded Rectangle 70"/>
                <p:cNvSpPr>
                  <a:spLocks noChangeAspect="1"/>
                </p:cNvSpPr>
                <p:nvPr/>
              </p:nvSpPr>
              <p:spPr bwMode="auto">
                <a:xfrm>
                  <a:off x="332765" y="3558435"/>
                  <a:ext cx="211662" cy="55910"/>
                </a:xfrm>
                <a:prstGeom prst="roundRect">
                  <a:avLst>
                    <a:gd name="adj" fmla="val 16667"/>
                  </a:avLst>
                </a:prstGeom>
                <a:solidFill>
                  <a:srgbClr val="00B0F0"/>
                </a:solidFill>
                <a:ln w="9525">
                  <a:solidFill>
                    <a:schemeClr val="bg1"/>
                  </a:solidFill>
                  <a:round/>
                  <a:headEnd/>
                  <a:tailEnd/>
                </a:ln>
              </p:spPr>
              <p:txBody>
                <a:bodyPr lIns="91402" tIns="45701" rIns="91402" bIns="45701" anchor="ctr"/>
                <a:lstStyle/>
                <a:p>
                  <a:pPr algn="ctr"/>
                  <a:endParaRPr lang="hu-HU" sz="1000">
                    <a:solidFill>
                      <a:srgbClr val="FFFFFF"/>
                    </a:solidFill>
                  </a:endParaRPr>
                </a:p>
              </p:txBody>
            </p:sp>
          </p:grpSp>
        </p:grpSp>
        <p:grpSp>
          <p:nvGrpSpPr>
            <p:cNvPr id="914515" name="Group 39"/>
            <p:cNvGrpSpPr>
              <a:grpSpLocks/>
            </p:cNvGrpSpPr>
            <p:nvPr/>
          </p:nvGrpSpPr>
          <p:grpSpPr bwMode="auto">
            <a:xfrm>
              <a:off x="79" y="2293"/>
              <a:ext cx="235" cy="314"/>
              <a:chOff x="236538" y="2903855"/>
              <a:chExt cx="411162" cy="412750"/>
            </a:xfrm>
          </p:grpSpPr>
          <p:sp>
            <p:nvSpPr>
              <p:cNvPr id="75" name="Oval 74"/>
              <p:cNvSpPr>
                <a:spLocks noChangeAspect="1"/>
              </p:cNvSpPr>
              <p:nvPr/>
            </p:nvSpPr>
            <p:spPr bwMode="auto">
              <a:xfrm>
                <a:off x="236538" y="2903855"/>
                <a:ext cx="411162" cy="412750"/>
              </a:xfrm>
              <a:prstGeom prst="ellipse">
                <a:avLst/>
              </a:prstGeom>
              <a:solidFill>
                <a:schemeClr val="bg1"/>
              </a:solidFill>
              <a:ln w="28575">
                <a:solidFill>
                  <a:srgbClr val="00B0F0"/>
                </a:solidFill>
                <a:round/>
                <a:headEnd/>
                <a:tailEnd/>
              </a:ln>
              <a:effectLst>
                <a:outerShdw dist="23000" dir="5400000" rotWithShape="0">
                  <a:srgbClr val="808080">
                    <a:alpha val="34998"/>
                  </a:srgbClr>
                </a:outerShdw>
              </a:effectLst>
            </p:spPr>
            <p:txBody>
              <a:bodyPr lIns="91402" tIns="45701" rIns="91402" bIns="45701" anchor="ctr"/>
              <a:lstStyle/>
              <a:p>
                <a:pPr algn="ctr"/>
                <a:endParaRPr lang="hu-HU" sz="1000">
                  <a:solidFill>
                    <a:srgbClr val="FFFFFF"/>
                  </a:solidFill>
                </a:endParaRPr>
              </a:p>
            </p:txBody>
          </p:sp>
          <p:grpSp>
            <p:nvGrpSpPr>
              <p:cNvPr id="12" name="Group 74"/>
              <p:cNvGrpSpPr>
                <a:grpSpLocks/>
              </p:cNvGrpSpPr>
              <p:nvPr/>
            </p:nvGrpSpPr>
            <p:grpSpPr bwMode="auto">
              <a:xfrm>
                <a:off x="298977" y="2989036"/>
                <a:ext cx="308882" cy="270141"/>
                <a:chOff x="4918" y="2492"/>
                <a:chExt cx="1471" cy="1285"/>
              </a:xfrm>
              <a:solidFill>
                <a:srgbClr val="00B0F0"/>
              </a:solidFill>
            </p:grpSpPr>
            <p:sp>
              <p:nvSpPr>
                <p:cNvPr id="82" name="Freeform 75"/>
                <p:cNvSpPr>
                  <a:spLocks/>
                </p:cNvSpPr>
                <p:nvPr/>
              </p:nvSpPr>
              <p:spPr bwMode="auto">
                <a:xfrm>
                  <a:off x="5093" y="2663"/>
                  <a:ext cx="207" cy="207"/>
                </a:xfrm>
                <a:custGeom>
                  <a:avLst/>
                  <a:gdLst>
                    <a:gd name="T0" fmla="*/ 213 w 99"/>
                    <a:gd name="T1" fmla="*/ 0 h 99"/>
                    <a:gd name="T2" fmla="*/ 213 w 99"/>
                    <a:gd name="T3" fmla="*/ 0 h 99"/>
                    <a:gd name="T4" fmla="*/ 171 w 99"/>
                    <a:gd name="T5" fmla="*/ 0 h 99"/>
                    <a:gd name="T6" fmla="*/ 132 w 99"/>
                    <a:gd name="T7" fmla="*/ 13 h 99"/>
                    <a:gd name="T8" fmla="*/ 92 w 99"/>
                    <a:gd name="T9" fmla="*/ 31 h 99"/>
                    <a:gd name="T10" fmla="*/ 61 w 99"/>
                    <a:gd name="T11" fmla="*/ 61 h 99"/>
                    <a:gd name="T12" fmla="*/ 36 w 99"/>
                    <a:gd name="T13" fmla="*/ 92 h 99"/>
                    <a:gd name="T14" fmla="*/ 13 w 99"/>
                    <a:gd name="T15" fmla="*/ 132 h 99"/>
                    <a:gd name="T16" fmla="*/ 0 w 99"/>
                    <a:gd name="T17" fmla="*/ 171 h 99"/>
                    <a:gd name="T18" fmla="*/ 0 w 99"/>
                    <a:gd name="T19" fmla="*/ 220 h 99"/>
                    <a:gd name="T20" fmla="*/ 0 w 99"/>
                    <a:gd name="T21" fmla="*/ 220 h 99"/>
                    <a:gd name="T22" fmla="*/ 0 w 99"/>
                    <a:gd name="T23" fmla="*/ 257 h 99"/>
                    <a:gd name="T24" fmla="*/ 13 w 99"/>
                    <a:gd name="T25" fmla="*/ 301 h 99"/>
                    <a:gd name="T26" fmla="*/ 36 w 99"/>
                    <a:gd name="T27" fmla="*/ 332 h 99"/>
                    <a:gd name="T28" fmla="*/ 61 w 99"/>
                    <a:gd name="T29" fmla="*/ 364 h 99"/>
                    <a:gd name="T30" fmla="*/ 92 w 99"/>
                    <a:gd name="T31" fmla="*/ 397 h 99"/>
                    <a:gd name="T32" fmla="*/ 132 w 99"/>
                    <a:gd name="T33" fmla="*/ 412 h 99"/>
                    <a:gd name="T34" fmla="*/ 171 w 99"/>
                    <a:gd name="T35" fmla="*/ 429 h 99"/>
                    <a:gd name="T36" fmla="*/ 213 w 99"/>
                    <a:gd name="T37" fmla="*/ 433 h 99"/>
                    <a:gd name="T38" fmla="*/ 213 w 99"/>
                    <a:gd name="T39" fmla="*/ 433 h 99"/>
                    <a:gd name="T40" fmla="*/ 261 w 99"/>
                    <a:gd name="T41" fmla="*/ 429 h 99"/>
                    <a:gd name="T42" fmla="*/ 301 w 99"/>
                    <a:gd name="T43" fmla="*/ 412 h 99"/>
                    <a:gd name="T44" fmla="*/ 341 w 99"/>
                    <a:gd name="T45" fmla="*/ 397 h 99"/>
                    <a:gd name="T46" fmla="*/ 372 w 99"/>
                    <a:gd name="T47" fmla="*/ 364 h 99"/>
                    <a:gd name="T48" fmla="*/ 393 w 99"/>
                    <a:gd name="T49" fmla="*/ 332 h 99"/>
                    <a:gd name="T50" fmla="*/ 420 w 99"/>
                    <a:gd name="T51" fmla="*/ 301 h 99"/>
                    <a:gd name="T52" fmla="*/ 424 w 99"/>
                    <a:gd name="T53" fmla="*/ 257 h 99"/>
                    <a:gd name="T54" fmla="*/ 433 w 99"/>
                    <a:gd name="T55" fmla="*/ 220 h 99"/>
                    <a:gd name="T56" fmla="*/ 433 w 99"/>
                    <a:gd name="T57" fmla="*/ 220 h 99"/>
                    <a:gd name="T58" fmla="*/ 424 w 99"/>
                    <a:gd name="T59" fmla="*/ 171 h 99"/>
                    <a:gd name="T60" fmla="*/ 420 w 99"/>
                    <a:gd name="T61" fmla="*/ 132 h 99"/>
                    <a:gd name="T62" fmla="*/ 393 w 99"/>
                    <a:gd name="T63" fmla="*/ 92 h 99"/>
                    <a:gd name="T64" fmla="*/ 372 w 99"/>
                    <a:gd name="T65" fmla="*/ 61 h 99"/>
                    <a:gd name="T66" fmla="*/ 341 w 99"/>
                    <a:gd name="T67" fmla="*/ 31 h 99"/>
                    <a:gd name="T68" fmla="*/ 301 w 99"/>
                    <a:gd name="T69" fmla="*/ 13 h 99"/>
                    <a:gd name="T70" fmla="*/ 261 w 99"/>
                    <a:gd name="T71" fmla="*/ 0 h 99"/>
                    <a:gd name="T72" fmla="*/ 213 w 99"/>
                    <a:gd name="T73" fmla="*/ 0 h 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9"/>
                    <a:gd name="T112" fmla="*/ 0 h 99"/>
                    <a:gd name="T113" fmla="*/ 99 w 99"/>
                    <a:gd name="T114" fmla="*/ 99 h 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9" h="99">
                      <a:moveTo>
                        <a:pt x="49" y="0"/>
                      </a:moveTo>
                      <a:lnTo>
                        <a:pt x="49" y="0"/>
                      </a:lnTo>
                      <a:lnTo>
                        <a:pt x="39" y="0"/>
                      </a:lnTo>
                      <a:lnTo>
                        <a:pt x="30" y="3"/>
                      </a:lnTo>
                      <a:lnTo>
                        <a:pt x="21" y="7"/>
                      </a:lnTo>
                      <a:lnTo>
                        <a:pt x="14" y="14"/>
                      </a:lnTo>
                      <a:lnTo>
                        <a:pt x="8" y="21"/>
                      </a:lnTo>
                      <a:lnTo>
                        <a:pt x="3" y="30"/>
                      </a:lnTo>
                      <a:lnTo>
                        <a:pt x="0" y="39"/>
                      </a:lnTo>
                      <a:lnTo>
                        <a:pt x="0" y="50"/>
                      </a:lnTo>
                      <a:lnTo>
                        <a:pt x="0" y="59"/>
                      </a:lnTo>
                      <a:lnTo>
                        <a:pt x="3" y="69"/>
                      </a:lnTo>
                      <a:lnTo>
                        <a:pt x="8" y="76"/>
                      </a:lnTo>
                      <a:lnTo>
                        <a:pt x="14" y="83"/>
                      </a:lnTo>
                      <a:lnTo>
                        <a:pt x="21" y="91"/>
                      </a:lnTo>
                      <a:lnTo>
                        <a:pt x="30" y="94"/>
                      </a:lnTo>
                      <a:lnTo>
                        <a:pt x="39" y="98"/>
                      </a:lnTo>
                      <a:lnTo>
                        <a:pt x="49" y="99"/>
                      </a:lnTo>
                      <a:lnTo>
                        <a:pt x="60" y="98"/>
                      </a:lnTo>
                      <a:lnTo>
                        <a:pt x="69" y="94"/>
                      </a:lnTo>
                      <a:lnTo>
                        <a:pt x="78" y="91"/>
                      </a:lnTo>
                      <a:lnTo>
                        <a:pt x="85" y="83"/>
                      </a:lnTo>
                      <a:lnTo>
                        <a:pt x="90" y="76"/>
                      </a:lnTo>
                      <a:lnTo>
                        <a:pt x="96" y="69"/>
                      </a:lnTo>
                      <a:lnTo>
                        <a:pt x="97" y="59"/>
                      </a:lnTo>
                      <a:lnTo>
                        <a:pt x="99" y="50"/>
                      </a:lnTo>
                      <a:lnTo>
                        <a:pt x="97" y="39"/>
                      </a:lnTo>
                      <a:lnTo>
                        <a:pt x="96" y="30"/>
                      </a:lnTo>
                      <a:lnTo>
                        <a:pt x="90" y="21"/>
                      </a:lnTo>
                      <a:lnTo>
                        <a:pt x="85" y="14"/>
                      </a:lnTo>
                      <a:lnTo>
                        <a:pt x="78" y="7"/>
                      </a:lnTo>
                      <a:lnTo>
                        <a:pt x="69" y="3"/>
                      </a:lnTo>
                      <a:lnTo>
                        <a:pt x="60" y="0"/>
                      </a:lnTo>
                      <a:lnTo>
                        <a:pt x="49" y="0"/>
                      </a:lnTo>
                      <a:close/>
                    </a:path>
                  </a:pathLst>
                </a:custGeom>
                <a:grpFill/>
                <a:ln w="9525">
                  <a:noFill/>
                  <a:round/>
                  <a:headEnd/>
                  <a:tailEnd/>
                </a:ln>
              </p:spPr>
              <p:txBody>
                <a:bodyPr/>
                <a:lstStyle/>
                <a:p>
                  <a:pPr algn="ctr">
                    <a:defRPr/>
                  </a:pPr>
                  <a:endParaRPr lang="en-US" sz="1000"/>
                </a:p>
              </p:txBody>
            </p:sp>
            <p:sp>
              <p:nvSpPr>
                <p:cNvPr id="83" name="Freeform 76"/>
                <p:cNvSpPr>
                  <a:spLocks noEditPoints="1"/>
                </p:cNvSpPr>
                <p:nvPr/>
              </p:nvSpPr>
              <p:spPr bwMode="auto">
                <a:xfrm>
                  <a:off x="4918" y="2492"/>
                  <a:ext cx="1471" cy="1285"/>
                </a:xfrm>
                <a:custGeom>
                  <a:avLst/>
                  <a:gdLst>
                    <a:gd name="T0" fmla="*/ 2524 w 707"/>
                    <a:gd name="T1" fmla="*/ 1229 h 619"/>
                    <a:gd name="T2" fmla="*/ 2884 w 707"/>
                    <a:gd name="T3" fmla="*/ 1181 h 619"/>
                    <a:gd name="T4" fmla="*/ 3048 w 707"/>
                    <a:gd name="T5" fmla="*/ 776 h 619"/>
                    <a:gd name="T6" fmla="*/ 2663 w 707"/>
                    <a:gd name="T7" fmla="*/ 461 h 619"/>
                    <a:gd name="T8" fmla="*/ 2299 w 707"/>
                    <a:gd name="T9" fmla="*/ 706 h 619"/>
                    <a:gd name="T10" fmla="*/ 1791 w 707"/>
                    <a:gd name="T11" fmla="*/ 754 h 619"/>
                    <a:gd name="T12" fmla="*/ 2039 w 707"/>
                    <a:gd name="T13" fmla="*/ 552 h 619"/>
                    <a:gd name="T14" fmla="*/ 1970 w 707"/>
                    <a:gd name="T15" fmla="*/ 224 h 619"/>
                    <a:gd name="T16" fmla="*/ 1623 w 707"/>
                    <a:gd name="T17" fmla="*/ 156 h 619"/>
                    <a:gd name="T18" fmla="*/ 1434 w 707"/>
                    <a:gd name="T19" fmla="*/ 444 h 619"/>
                    <a:gd name="T20" fmla="*/ 1631 w 707"/>
                    <a:gd name="T21" fmla="*/ 737 h 619"/>
                    <a:gd name="T22" fmla="*/ 1146 w 707"/>
                    <a:gd name="T23" fmla="*/ 646 h 619"/>
                    <a:gd name="T24" fmla="*/ 1078 w 707"/>
                    <a:gd name="T25" fmla="*/ 301 h 619"/>
                    <a:gd name="T26" fmla="*/ 801 w 707"/>
                    <a:gd name="T27" fmla="*/ 48 h 619"/>
                    <a:gd name="T28" fmla="*/ 464 w 707"/>
                    <a:gd name="T29" fmla="*/ 17 h 619"/>
                    <a:gd name="T30" fmla="*/ 129 w 707"/>
                    <a:gd name="T31" fmla="*/ 208 h 619"/>
                    <a:gd name="T32" fmla="*/ 0 w 707"/>
                    <a:gd name="T33" fmla="*/ 577 h 619"/>
                    <a:gd name="T34" fmla="*/ 100 w 707"/>
                    <a:gd name="T35" fmla="*/ 888 h 619"/>
                    <a:gd name="T36" fmla="*/ 408 w 707"/>
                    <a:gd name="T37" fmla="*/ 1121 h 619"/>
                    <a:gd name="T38" fmla="*/ 770 w 707"/>
                    <a:gd name="T39" fmla="*/ 1113 h 619"/>
                    <a:gd name="T40" fmla="*/ 1330 w 707"/>
                    <a:gd name="T41" fmla="*/ 1387 h 619"/>
                    <a:gd name="T42" fmla="*/ 1121 w 707"/>
                    <a:gd name="T43" fmla="*/ 1310 h 619"/>
                    <a:gd name="T44" fmla="*/ 953 w 707"/>
                    <a:gd name="T45" fmla="*/ 1509 h 619"/>
                    <a:gd name="T46" fmla="*/ 1086 w 707"/>
                    <a:gd name="T47" fmla="*/ 1711 h 619"/>
                    <a:gd name="T48" fmla="*/ 1317 w 707"/>
                    <a:gd name="T49" fmla="*/ 1663 h 619"/>
                    <a:gd name="T50" fmla="*/ 1671 w 707"/>
                    <a:gd name="T51" fmla="*/ 1358 h 619"/>
                    <a:gd name="T52" fmla="*/ 1207 w 707"/>
                    <a:gd name="T53" fmla="*/ 1910 h 619"/>
                    <a:gd name="T54" fmla="*/ 970 w 707"/>
                    <a:gd name="T55" fmla="*/ 2275 h 619"/>
                    <a:gd name="T56" fmla="*/ 1286 w 707"/>
                    <a:gd name="T57" fmla="*/ 2659 h 619"/>
                    <a:gd name="T58" fmla="*/ 1694 w 707"/>
                    <a:gd name="T59" fmla="*/ 2491 h 619"/>
                    <a:gd name="T60" fmla="*/ 1731 w 707"/>
                    <a:gd name="T61" fmla="*/ 2138 h 619"/>
                    <a:gd name="T62" fmla="*/ 2168 w 707"/>
                    <a:gd name="T63" fmla="*/ 1694 h 619"/>
                    <a:gd name="T64" fmla="*/ 2108 w 707"/>
                    <a:gd name="T65" fmla="*/ 1991 h 619"/>
                    <a:gd name="T66" fmla="*/ 2493 w 707"/>
                    <a:gd name="T67" fmla="*/ 2306 h 619"/>
                    <a:gd name="T68" fmla="*/ 2861 w 707"/>
                    <a:gd name="T69" fmla="*/ 2068 h 619"/>
                    <a:gd name="T70" fmla="*/ 2780 w 707"/>
                    <a:gd name="T71" fmla="*/ 1642 h 619"/>
                    <a:gd name="T72" fmla="*/ 2364 w 707"/>
                    <a:gd name="T73" fmla="*/ 1547 h 619"/>
                    <a:gd name="T74" fmla="*/ 2724 w 707"/>
                    <a:gd name="T75" fmla="*/ 577 h 619"/>
                    <a:gd name="T76" fmla="*/ 2952 w 707"/>
                    <a:gd name="T77" fmla="*/ 857 h 619"/>
                    <a:gd name="T78" fmla="*/ 2780 w 707"/>
                    <a:gd name="T79" fmla="*/ 1121 h 619"/>
                    <a:gd name="T80" fmla="*/ 2463 w 707"/>
                    <a:gd name="T81" fmla="*/ 1061 h 619"/>
                    <a:gd name="T82" fmla="*/ 2403 w 707"/>
                    <a:gd name="T83" fmla="*/ 745 h 619"/>
                    <a:gd name="T84" fmla="*/ 576 w 707"/>
                    <a:gd name="T85" fmla="*/ 1034 h 619"/>
                    <a:gd name="T86" fmla="*/ 191 w 707"/>
                    <a:gd name="T87" fmla="*/ 837 h 619"/>
                    <a:gd name="T88" fmla="*/ 117 w 707"/>
                    <a:gd name="T89" fmla="*/ 477 h 619"/>
                    <a:gd name="T90" fmla="*/ 533 w 707"/>
                    <a:gd name="T91" fmla="*/ 108 h 619"/>
                    <a:gd name="T92" fmla="*/ 909 w 707"/>
                    <a:gd name="T93" fmla="*/ 245 h 619"/>
                    <a:gd name="T94" fmla="*/ 1038 w 707"/>
                    <a:gd name="T95" fmla="*/ 621 h 619"/>
                    <a:gd name="T96" fmla="*/ 670 w 707"/>
                    <a:gd name="T97" fmla="*/ 1026 h 619"/>
                    <a:gd name="T98" fmla="*/ 1602 w 707"/>
                    <a:gd name="T99" fmla="*/ 2431 h 619"/>
                    <a:gd name="T100" fmla="*/ 1307 w 707"/>
                    <a:gd name="T101" fmla="*/ 2551 h 619"/>
                    <a:gd name="T102" fmla="*/ 1078 w 707"/>
                    <a:gd name="T103" fmla="*/ 2275 h 619"/>
                    <a:gd name="T104" fmla="*/ 1255 w 707"/>
                    <a:gd name="T105" fmla="*/ 2007 h 619"/>
                    <a:gd name="T106" fmla="*/ 1563 w 707"/>
                    <a:gd name="T107" fmla="*/ 2068 h 619"/>
                    <a:gd name="T108" fmla="*/ 2532 w 707"/>
                    <a:gd name="T109" fmla="*/ 1754 h 619"/>
                    <a:gd name="T110" fmla="*/ 2663 w 707"/>
                    <a:gd name="T111" fmla="*/ 1918 h 619"/>
                    <a:gd name="T112" fmla="*/ 2563 w 707"/>
                    <a:gd name="T113" fmla="*/ 2059 h 619"/>
                    <a:gd name="T114" fmla="*/ 2376 w 707"/>
                    <a:gd name="T115" fmla="*/ 2030 h 619"/>
                    <a:gd name="T116" fmla="*/ 2347 w 707"/>
                    <a:gd name="T117" fmla="*/ 1854 h 61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07"/>
                    <a:gd name="T178" fmla="*/ 0 h 619"/>
                    <a:gd name="T179" fmla="*/ 707 w 707"/>
                    <a:gd name="T180" fmla="*/ 619 h 61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07" h="619">
                      <a:moveTo>
                        <a:pt x="542" y="253"/>
                      </a:moveTo>
                      <a:lnTo>
                        <a:pt x="542" y="253"/>
                      </a:lnTo>
                      <a:lnTo>
                        <a:pt x="549" y="260"/>
                      </a:lnTo>
                      <a:lnTo>
                        <a:pt x="556" y="267"/>
                      </a:lnTo>
                      <a:lnTo>
                        <a:pt x="565" y="274"/>
                      </a:lnTo>
                      <a:lnTo>
                        <a:pt x="574" y="279"/>
                      </a:lnTo>
                      <a:lnTo>
                        <a:pt x="583" y="285"/>
                      </a:lnTo>
                      <a:lnTo>
                        <a:pt x="594" y="286"/>
                      </a:lnTo>
                      <a:lnTo>
                        <a:pt x="604" y="288"/>
                      </a:lnTo>
                      <a:lnTo>
                        <a:pt x="615" y="290"/>
                      </a:lnTo>
                      <a:lnTo>
                        <a:pt x="634" y="288"/>
                      </a:lnTo>
                      <a:lnTo>
                        <a:pt x="650" y="283"/>
                      </a:lnTo>
                      <a:lnTo>
                        <a:pt x="666" y="274"/>
                      </a:lnTo>
                      <a:lnTo>
                        <a:pt x="679" y="263"/>
                      </a:lnTo>
                      <a:lnTo>
                        <a:pt x="691" y="249"/>
                      </a:lnTo>
                      <a:lnTo>
                        <a:pt x="698" y="235"/>
                      </a:lnTo>
                      <a:lnTo>
                        <a:pt x="704" y="217"/>
                      </a:lnTo>
                      <a:lnTo>
                        <a:pt x="707" y="199"/>
                      </a:lnTo>
                      <a:lnTo>
                        <a:pt x="704" y="180"/>
                      </a:lnTo>
                      <a:lnTo>
                        <a:pt x="698" y="164"/>
                      </a:lnTo>
                      <a:lnTo>
                        <a:pt x="691" y="148"/>
                      </a:lnTo>
                      <a:lnTo>
                        <a:pt x="679" y="134"/>
                      </a:lnTo>
                      <a:lnTo>
                        <a:pt x="666" y="123"/>
                      </a:lnTo>
                      <a:lnTo>
                        <a:pt x="650" y="114"/>
                      </a:lnTo>
                      <a:lnTo>
                        <a:pt x="634" y="109"/>
                      </a:lnTo>
                      <a:lnTo>
                        <a:pt x="615" y="107"/>
                      </a:lnTo>
                      <a:lnTo>
                        <a:pt x="597" y="109"/>
                      </a:lnTo>
                      <a:lnTo>
                        <a:pt x="579" y="114"/>
                      </a:lnTo>
                      <a:lnTo>
                        <a:pt x="565" y="123"/>
                      </a:lnTo>
                      <a:lnTo>
                        <a:pt x="551" y="134"/>
                      </a:lnTo>
                      <a:lnTo>
                        <a:pt x="540" y="148"/>
                      </a:lnTo>
                      <a:lnTo>
                        <a:pt x="531" y="164"/>
                      </a:lnTo>
                      <a:lnTo>
                        <a:pt x="526" y="180"/>
                      </a:lnTo>
                      <a:lnTo>
                        <a:pt x="524" y="199"/>
                      </a:lnTo>
                      <a:lnTo>
                        <a:pt x="526" y="215"/>
                      </a:lnTo>
                      <a:lnTo>
                        <a:pt x="530" y="230"/>
                      </a:lnTo>
                      <a:lnTo>
                        <a:pt x="416" y="274"/>
                      </a:lnTo>
                      <a:lnTo>
                        <a:pt x="414" y="175"/>
                      </a:lnTo>
                      <a:lnTo>
                        <a:pt x="427" y="171"/>
                      </a:lnTo>
                      <a:lnTo>
                        <a:pt x="439" y="166"/>
                      </a:lnTo>
                      <a:lnTo>
                        <a:pt x="450" y="159"/>
                      </a:lnTo>
                      <a:lnTo>
                        <a:pt x="459" y="150"/>
                      </a:lnTo>
                      <a:lnTo>
                        <a:pt x="466" y="139"/>
                      </a:lnTo>
                      <a:lnTo>
                        <a:pt x="471" y="128"/>
                      </a:lnTo>
                      <a:lnTo>
                        <a:pt x="475" y="116"/>
                      </a:lnTo>
                      <a:lnTo>
                        <a:pt x="476" y="103"/>
                      </a:lnTo>
                      <a:lnTo>
                        <a:pt x="475" y="87"/>
                      </a:lnTo>
                      <a:lnTo>
                        <a:pt x="469" y="75"/>
                      </a:lnTo>
                      <a:lnTo>
                        <a:pt x="464" y="63"/>
                      </a:lnTo>
                      <a:lnTo>
                        <a:pt x="455" y="52"/>
                      </a:lnTo>
                      <a:lnTo>
                        <a:pt x="444" y="43"/>
                      </a:lnTo>
                      <a:lnTo>
                        <a:pt x="432" y="36"/>
                      </a:lnTo>
                      <a:lnTo>
                        <a:pt x="418" y="32"/>
                      </a:lnTo>
                      <a:lnTo>
                        <a:pt x="403" y="31"/>
                      </a:lnTo>
                      <a:lnTo>
                        <a:pt x="389" y="32"/>
                      </a:lnTo>
                      <a:lnTo>
                        <a:pt x="375" y="36"/>
                      </a:lnTo>
                      <a:lnTo>
                        <a:pt x="363" y="43"/>
                      </a:lnTo>
                      <a:lnTo>
                        <a:pt x="352" y="52"/>
                      </a:lnTo>
                      <a:lnTo>
                        <a:pt x="343" y="63"/>
                      </a:lnTo>
                      <a:lnTo>
                        <a:pt x="336" y="75"/>
                      </a:lnTo>
                      <a:lnTo>
                        <a:pt x="332" y="87"/>
                      </a:lnTo>
                      <a:lnTo>
                        <a:pt x="331" y="103"/>
                      </a:lnTo>
                      <a:lnTo>
                        <a:pt x="332" y="116"/>
                      </a:lnTo>
                      <a:lnTo>
                        <a:pt x="336" y="128"/>
                      </a:lnTo>
                      <a:lnTo>
                        <a:pt x="341" y="139"/>
                      </a:lnTo>
                      <a:lnTo>
                        <a:pt x="348" y="150"/>
                      </a:lnTo>
                      <a:lnTo>
                        <a:pt x="355" y="159"/>
                      </a:lnTo>
                      <a:lnTo>
                        <a:pt x="366" y="166"/>
                      </a:lnTo>
                      <a:lnTo>
                        <a:pt x="377" y="171"/>
                      </a:lnTo>
                      <a:lnTo>
                        <a:pt x="389" y="175"/>
                      </a:lnTo>
                      <a:lnTo>
                        <a:pt x="391" y="270"/>
                      </a:lnTo>
                      <a:lnTo>
                        <a:pt x="251" y="194"/>
                      </a:lnTo>
                      <a:lnTo>
                        <a:pt x="258" y="180"/>
                      </a:lnTo>
                      <a:lnTo>
                        <a:pt x="261" y="166"/>
                      </a:lnTo>
                      <a:lnTo>
                        <a:pt x="265" y="150"/>
                      </a:lnTo>
                      <a:lnTo>
                        <a:pt x="267" y="134"/>
                      </a:lnTo>
                      <a:lnTo>
                        <a:pt x="265" y="119"/>
                      </a:lnTo>
                      <a:lnTo>
                        <a:pt x="263" y="107"/>
                      </a:lnTo>
                      <a:lnTo>
                        <a:pt x="259" y="95"/>
                      </a:lnTo>
                      <a:lnTo>
                        <a:pt x="256" y="82"/>
                      </a:lnTo>
                      <a:lnTo>
                        <a:pt x="249" y="70"/>
                      </a:lnTo>
                      <a:lnTo>
                        <a:pt x="243" y="59"/>
                      </a:lnTo>
                      <a:lnTo>
                        <a:pt x="235" y="48"/>
                      </a:lnTo>
                      <a:lnTo>
                        <a:pt x="227" y="39"/>
                      </a:lnTo>
                      <a:lnTo>
                        <a:pt x="217" y="31"/>
                      </a:lnTo>
                      <a:lnTo>
                        <a:pt x="208" y="23"/>
                      </a:lnTo>
                      <a:lnTo>
                        <a:pt x="196" y="16"/>
                      </a:lnTo>
                      <a:lnTo>
                        <a:pt x="185" y="11"/>
                      </a:lnTo>
                      <a:lnTo>
                        <a:pt x="172" y="6"/>
                      </a:lnTo>
                      <a:lnTo>
                        <a:pt x="160" y="4"/>
                      </a:lnTo>
                      <a:lnTo>
                        <a:pt x="148" y="0"/>
                      </a:lnTo>
                      <a:lnTo>
                        <a:pt x="133" y="0"/>
                      </a:lnTo>
                      <a:lnTo>
                        <a:pt x="119" y="0"/>
                      </a:lnTo>
                      <a:lnTo>
                        <a:pt x="107" y="4"/>
                      </a:lnTo>
                      <a:lnTo>
                        <a:pt x="94" y="6"/>
                      </a:lnTo>
                      <a:lnTo>
                        <a:pt x="82" y="11"/>
                      </a:lnTo>
                      <a:lnTo>
                        <a:pt x="69" y="16"/>
                      </a:lnTo>
                      <a:lnTo>
                        <a:pt x="59" y="23"/>
                      </a:lnTo>
                      <a:lnTo>
                        <a:pt x="48" y="31"/>
                      </a:lnTo>
                      <a:lnTo>
                        <a:pt x="39" y="39"/>
                      </a:lnTo>
                      <a:lnTo>
                        <a:pt x="30" y="48"/>
                      </a:lnTo>
                      <a:lnTo>
                        <a:pt x="23" y="59"/>
                      </a:lnTo>
                      <a:lnTo>
                        <a:pt x="16" y="70"/>
                      </a:lnTo>
                      <a:lnTo>
                        <a:pt x="11" y="82"/>
                      </a:lnTo>
                      <a:lnTo>
                        <a:pt x="7" y="95"/>
                      </a:lnTo>
                      <a:lnTo>
                        <a:pt x="4" y="107"/>
                      </a:lnTo>
                      <a:lnTo>
                        <a:pt x="2" y="119"/>
                      </a:lnTo>
                      <a:lnTo>
                        <a:pt x="0" y="134"/>
                      </a:lnTo>
                      <a:lnTo>
                        <a:pt x="2" y="146"/>
                      </a:lnTo>
                      <a:lnTo>
                        <a:pt x="4" y="160"/>
                      </a:lnTo>
                      <a:lnTo>
                        <a:pt x="7" y="173"/>
                      </a:lnTo>
                      <a:lnTo>
                        <a:pt x="11" y="185"/>
                      </a:lnTo>
                      <a:lnTo>
                        <a:pt x="16" y="196"/>
                      </a:lnTo>
                      <a:lnTo>
                        <a:pt x="23" y="206"/>
                      </a:lnTo>
                      <a:lnTo>
                        <a:pt x="30" y="217"/>
                      </a:lnTo>
                      <a:lnTo>
                        <a:pt x="39" y="226"/>
                      </a:lnTo>
                      <a:lnTo>
                        <a:pt x="48" y="235"/>
                      </a:lnTo>
                      <a:lnTo>
                        <a:pt x="59" y="244"/>
                      </a:lnTo>
                      <a:lnTo>
                        <a:pt x="69" y="249"/>
                      </a:lnTo>
                      <a:lnTo>
                        <a:pt x="82" y="254"/>
                      </a:lnTo>
                      <a:lnTo>
                        <a:pt x="94" y="260"/>
                      </a:lnTo>
                      <a:lnTo>
                        <a:pt x="107" y="263"/>
                      </a:lnTo>
                      <a:lnTo>
                        <a:pt x="119" y="265"/>
                      </a:lnTo>
                      <a:lnTo>
                        <a:pt x="133" y="265"/>
                      </a:lnTo>
                      <a:lnTo>
                        <a:pt x="149" y="265"/>
                      </a:lnTo>
                      <a:lnTo>
                        <a:pt x="164" y="262"/>
                      </a:lnTo>
                      <a:lnTo>
                        <a:pt x="178" y="258"/>
                      </a:lnTo>
                      <a:lnTo>
                        <a:pt x="192" y="253"/>
                      </a:lnTo>
                      <a:lnTo>
                        <a:pt x="204" y="244"/>
                      </a:lnTo>
                      <a:lnTo>
                        <a:pt x="217" y="235"/>
                      </a:lnTo>
                      <a:lnTo>
                        <a:pt x="227" y="226"/>
                      </a:lnTo>
                      <a:lnTo>
                        <a:pt x="238" y="215"/>
                      </a:lnTo>
                      <a:lnTo>
                        <a:pt x="377" y="292"/>
                      </a:lnTo>
                      <a:lnTo>
                        <a:pt x="307" y="322"/>
                      </a:lnTo>
                      <a:lnTo>
                        <a:pt x="300" y="315"/>
                      </a:lnTo>
                      <a:lnTo>
                        <a:pt x="291" y="308"/>
                      </a:lnTo>
                      <a:lnTo>
                        <a:pt x="281" y="304"/>
                      </a:lnTo>
                      <a:lnTo>
                        <a:pt x="268" y="302"/>
                      </a:lnTo>
                      <a:lnTo>
                        <a:pt x="259" y="304"/>
                      </a:lnTo>
                      <a:lnTo>
                        <a:pt x="251" y="306"/>
                      </a:lnTo>
                      <a:lnTo>
                        <a:pt x="242" y="311"/>
                      </a:lnTo>
                      <a:lnTo>
                        <a:pt x="235" y="317"/>
                      </a:lnTo>
                      <a:lnTo>
                        <a:pt x="229" y="324"/>
                      </a:lnTo>
                      <a:lnTo>
                        <a:pt x="224" y="333"/>
                      </a:lnTo>
                      <a:lnTo>
                        <a:pt x="222" y="342"/>
                      </a:lnTo>
                      <a:lnTo>
                        <a:pt x="220" y="350"/>
                      </a:lnTo>
                      <a:lnTo>
                        <a:pt x="222" y="361"/>
                      </a:lnTo>
                      <a:lnTo>
                        <a:pt x="224" y="370"/>
                      </a:lnTo>
                      <a:lnTo>
                        <a:pt x="229" y="379"/>
                      </a:lnTo>
                      <a:lnTo>
                        <a:pt x="235" y="386"/>
                      </a:lnTo>
                      <a:lnTo>
                        <a:pt x="242" y="391"/>
                      </a:lnTo>
                      <a:lnTo>
                        <a:pt x="251" y="397"/>
                      </a:lnTo>
                      <a:lnTo>
                        <a:pt x="259" y="398"/>
                      </a:lnTo>
                      <a:lnTo>
                        <a:pt x="268" y="400"/>
                      </a:lnTo>
                      <a:lnTo>
                        <a:pt x="279" y="398"/>
                      </a:lnTo>
                      <a:lnTo>
                        <a:pt x="288" y="397"/>
                      </a:lnTo>
                      <a:lnTo>
                        <a:pt x="297" y="391"/>
                      </a:lnTo>
                      <a:lnTo>
                        <a:pt x="304" y="386"/>
                      </a:lnTo>
                      <a:lnTo>
                        <a:pt x="309" y="379"/>
                      </a:lnTo>
                      <a:lnTo>
                        <a:pt x="315" y="370"/>
                      </a:lnTo>
                      <a:lnTo>
                        <a:pt x="316" y="361"/>
                      </a:lnTo>
                      <a:lnTo>
                        <a:pt x="318" y="350"/>
                      </a:lnTo>
                      <a:lnTo>
                        <a:pt x="316" y="345"/>
                      </a:lnTo>
                      <a:lnTo>
                        <a:pt x="386" y="315"/>
                      </a:lnTo>
                      <a:lnTo>
                        <a:pt x="347" y="443"/>
                      </a:lnTo>
                      <a:lnTo>
                        <a:pt x="331" y="438"/>
                      </a:lnTo>
                      <a:lnTo>
                        <a:pt x="315" y="436"/>
                      </a:lnTo>
                      <a:lnTo>
                        <a:pt x="297" y="438"/>
                      </a:lnTo>
                      <a:lnTo>
                        <a:pt x="279" y="443"/>
                      </a:lnTo>
                      <a:lnTo>
                        <a:pt x="263" y="452"/>
                      </a:lnTo>
                      <a:lnTo>
                        <a:pt x="251" y="462"/>
                      </a:lnTo>
                      <a:lnTo>
                        <a:pt x="238" y="477"/>
                      </a:lnTo>
                      <a:lnTo>
                        <a:pt x="231" y="493"/>
                      </a:lnTo>
                      <a:lnTo>
                        <a:pt x="226" y="509"/>
                      </a:lnTo>
                      <a:lnTo>
                        <a:pt x="224" y="528"/>
                      </a:lnTo>
                      <a:lnTo>
                        <a:pt x="226" y="546"/>
                      </a:lnTo>
                      <a:lnTo>
                        <a:pt x="231" y="562"/>
                      </a:lnTo>
                      <a:lnTo>
                        <a:pt x="238" y="578"/>
                      </a:lnTo>
                      <a:lnTo>
                        <a:pt x="251" y="592"/>
                      </a:lnTo>
                      <a:lnTo>
                        <a:pt x="263" y="603"/>
                      </a:lnTo>
                      <a:lnTo>
                        <a:pt x="279" y="612"/>
                      </a:lnTo>
                      <a:lnTo>
                        <a:pt x="297" y="617"/>
                      </a:lnTo>
                      <a:lnTo>
                        <a:pt x="315" y="619"/>
                      </a:lnTo>
                      <a:lnTo>
                        <a:pt x="332" y="617"/>
                      </a:lnTo>
                      <a:lnTo>
                        <a:pt x="350" y="612"/>
                      </a:lnTo>
                      <a:lnTo>
                        <a:pt x="366" y="603"/>
                      </a:lnTo>
                      <a:lnTo>
                        <a:pt x="379" y="592"/>
                      </a:lnTo>
                      <a:lnTo>
                        <a:pt x="391" y="578"/>
                      </a:lnTo>
                      <a:lnTo>
                        <a:pt x="398" y="562"/>
                      </a:lnTo>
                      <a:lnTo>
                        <a:pt x="403" y="546"/>
                      </a:lnTo>
                      <a:lnTo>
                        <a:pt x="405" y="528"/>
                      </a:lnTo>
                      <a:lnTo>
                        <a:pt x="405" y="516"/>
                      </a:lnTo>
                      <a:lnTo>
                        <a:pt x="403" y="505"/>
                      </a:lnTo>
                      <a:lnTo>
                        <a:pt x="400" y="496"/>
                      </a:lnTo>
                      <a:lnTo>
                        <a:pt x="396" y="486"/>
                      </a:lnTo>
                      <a:lnTo>
                        <a:pt x="391" y="477"/>
                      </a:lnTo>
                      <a:lnTo>
                        <a:pt x="384" y="468"/>
                      </a:lnTo>
                      <a:lnTo>
                        <a:pt x="377" y="461"/>
                      </a:lnTo>
                      <a:lnTo>
                        <a:pt x="368" y="454"/>
                      </a:lnTo>
                      <a:lnTo>
                        <a:pt x="411" y="315"/>
                      </a:lnTo>
                      <a:lnTo>
                        <a:pt x="501" y="393"/>
                      </a:lnTo>
                      <a:lnTo>
                        <a:pt x="494" y="404"/>
                      </a:lnTo>
                      <a:lnTo>
                        <a:pt x="489" y="416"/>
                      </a:lnTo>
                      <a:lnTo>
                        <a:pt x="487" y="430"/>
                      </a:lnTo>
                      <a:lnTo>
                        <a:pt x="485" y="445"/>
                      </a:lnTo>
                      <a:lnTo>
                        <a:pt x="487" y="462"/>
                      </a:lnTo>
                      <a:lnTo>
                        <a:pt x="492" y="480"/>
                      </a:lnTo>
                      <a:lnTo>
                        <a:pt x="501" y="496"/>
                      </a:lnTo>
                      <a:lnTo>
                        <a:pt x="512" y="509"/>
                      </a:lnTo>
                      <a:lnTo>
                        <a:pt x="526" y="519"/>
                      </a:lnTo>
                      <a:lnTo>
                        <a:pt x="540" y="528"/>
                      </a:lnTo>
                      <a:lnTo>
                        <a:pt x="558" y="534"/>
                      </a:lnTo>
                      <a:lnTo>
                        <a:pt x="576" y="535"/>
                      </a:lnTo>
                      <a:lnTo>
                        <a:pt x="595" y="534"/>
                      </a:lnTo>
                      <a:lnTo>
                        <a:pt x="611" y="528"/>
                      </a:lnTo>
                      <a:lnTo>
                        <a:pt x="627" y="519"/>
                      </a:lnTo>
                      <a:lnTo>
                        <a:pt x="642" y="509"/>
                      </a:lnTo>
                      <a:lnTo>
                        <a:pt x="652" y="496"/>
                      </a:lnTo>
                      <a:lnTo>
                        <a:pt x="661" y="480"/>
                      </a:lnTo>
                      <a:lnTo>
                        <a:pt x="666" y="462"/>
                      </a:lnTo>
                      <a:lnTo>
                        <a:pt x="668" y="445"/>
                      </a:lnTo>
                      <a:lnTo>
                        <a:pt x="666" y="427"/>
                      </a:lnTo>
                      <a:lnTo>
                        <a:pt x="661" y="409"/>
                      </a:lnTo>
                      <a:lnTo>
                        <a:pt x="652" y="393"/>
                      </a:lnTo>
                      <a:lnTo>
                        <a:pt x="642" y="381"/>
                      </a:lnTo>
                      <a:lnTo>
                        <a:pt x="627" y="368"/>
                      </a:lnTo>
                      <a:lnTo>
                        <a:pt x="611" y="361"/>
                      </a:lnTo>
                      <a:lnTo>
                        <a:pt x="595" y="356"/>
                      </a:lnTo>
                      <a:lnTo>
                        <a:pt x="576" y="354"/>
                      </a:lnTo>
                      <a:lnTo>
                        <a:pt x="560" y="354"/>
                      </a:lnTo>
                      <a:lnTo>
                        <a:pt x="546" y="359"/>
                      </a:lnTo>
                      <a:lnTo>
                        <a:pt x="531" y="366"/>
                      </a:lnTo>
                      <a:lnTo>
                        <a:pt x="519" y="374"/>
                      </a:lnTo>
                      <a:lnTo>
                        <a:pt x="428" y="297"/>
                      </a:lnTo>
                      <a:lnTo>
                        <a:pt x="542" y="253"/>
                      </a:lnTo>
                      <a:close/>
                      <a:moveTo>
                        <a:pt x="615" y="132"/>
                      </a:moveTo>
                      <a:lnTo>
                        <a:pt x="615" y="132"/>
                      </a:lnTo>
                      <a:lnTo>
                        <a:pt x="629" y="134"/>
                      </a:lnTo>
                      <a:lnTo>
                        <a:pt x="642" y="137"/>
                      </a:lnTo>
                      <a:lnTo>
                        <a:pt x="652" y="144"/>
                      </a:lnTo>
                      <a:lnTo>
                        <a:pt x="663" y="151"/>
                      </a:lnTo>
                      <a:lnTo>
                        <a:pt x="670" y="162"/>
                      </a:lnTo>
                      <a:lnTo>
                        <a:pt x="677" y="173"/>
                      </a:lnTo>
                      <a:lnTo>
                        <a:pt x="681" y="185"/>
                      </a:lnTo>
                      <a:lnTo>
                        <a:pt x="682" y="199"/>
                      </a:lnTo>
                      <a:lnTo>
                        <a:pt x="681" y="212"/>
                      </a:lnTo>
                      <a:lnTo>
                        <a:pt x="677" y="224"/>
                      </a:lnTo>
                      <a:lnTo>
                        <a:pt x="670" y="235"/>
                      </a:lnTo>
                      <a:lnTo>
                        <a:pt x="663" y="246"/>
                      </a:lnTo>
                      <a:lnTo>
                        <a:pt x="652" y="253"/>
                      </a:lnTo>
                      <a:lnTo>
                        <a:pt x="642" y="260"/>
                      </a:lnTo>
                      <a:lnTo>
                        <a:pt x="629" y="263"/>
                      </a:lnTo>
                      <a:lnTo>
                        <a:pt x="615" y="265"/>
                      </a:lnTo>
                      <a:lnTo>
                        <a:pt x="602" y="263"/>
                      </a:lnTo>
                      <a:lnTo>
                        <a:pt x="590" y="260"/>
                      </a:lnTo>
                      <a:lnTo>
                        <a:pt x="578" y="253"/>
                      </a:lnTo>
                      <a:lnTo>
                        <a:pt x="569" y="246"/>
                      </a:lnTo>
                      <a:lnTo>
                        <a:pt x="560" y="235"/>
                      </a:lnTo>
                      <a:lnTo>
                        <a:pt x="555" y="224"/>
                      </a:lnTo>
                      <a:lnTo>
                        <a:pt x="551" y="212"/>
                      </a:lnTo>
                      <a:lnTo>
                        <a:pt x="549" y="199"/>
                      </a:lnTo>
                      <a:lnTo>
                        <a:pt x="551" y="185"/>
                      </a:lnTo>
                      <a:lnTo>
                        <a:pt x="555" y="173"/>
                      </a:lnTo>
                      <a:lnTo>
                        <a:pt x="560" y="162"/>
                      </a:lnTo>
                      <a:lnTo>
                        <a:pt x="569" y="151"/>
                      </a:lnTo>
                      <a:lnTo>
                        <a:pt x="578" y="144"/>
                      </a:lnTo>
                      <a:lnTo>
                        <a:pt x="590" y="137"/>
                      </a:lnTo>
                      <a:lnTo>
                        <a:pt x="602" y="134"/>
                      </a:lnTo>
                      <a:lnTo>
                        <a:pt x="615" y="132"/>
                      </a:lnTo>
                      <a:close/>
                      <a:moveTo>
                        <a:pt x="133" y="240"/>
                      </a:moveTo>
                      <a:lnTo>
                        <a:pt x="133" y="240"/>
                      </a:lnTo>
                      <a:lnTo>
                        <a:pt x="123" y="240"/>
                      </a:lnTo>
                      <a:lnTo>
                        <a:pt x="112" y="238"/>
                      </a:lnTo>
                      <a:lnTo>
                        <a:pt x="91" y="233"/>
                      </a:lnTo>
                      <a:lnTo>
                        <a:pt x="73" y="222"/>
                      </a:lnTo>
                      <a:lnTo>
                        <a:pt x="57" y="210"/>
                      </a:lnTo>
                      <a:lnTo>
                        <a:pt x="44" y="194"/>
                      </a:lnTo>
                      <a:lnTo>
                        <a:pt x="34" y="175"/>
                      </a:lnTo>
                      <a:lnTo>
                        <a:pt x="27" y="155"/>
                      </a:lnTo>
                      <a:lnTo>
                        <a:pt x="27" y="144"/>
                      </a:lnTo>
                      <a:lnTo>
                        <a:pt x="25" y="134"/>
                      </a:lnTo>
                      <a:lnTo>
                        <a:pt x="27" y="121"/>
                      </a:lnTo>
                      <a:lnTo>
                        <a:pt x="27" y="111"/>
                      </a:lnTo>
                      <a:lnTo>
                        <a:pt x="34" y="91"/>
                      </a:lnTo>
                      <a:lnTo>
                        <a:pt x="44" y="73"/>
                      </a:lnTo>
                      <a:lnTo>
                        <a:pt x="57" y="57"/>
                      </a:lnTo>
                      <a:lnTo>
                        <a:pt x="73" y="43"/>
                      </a:lnTo>
                      <a:lnTo>
                        <a:pt x="91" y="34"/>
                      </a:lnTo>
                      <a:lnTo>
                        <a:pt x="112" y="27"/>
                      </a:lnTo>
                      <a:lnTo>
                        <a:pt x="123" y="25"/>
                      </a:lnTo>
                      <a:lnTo>
                        <a:pt x="133" y="25"/>
                      </a:lnTo>
                      <a:lnTo>
                        <a:pt x="144" y="25"/>
                      </a:lnTo>
                      <a:lnTo>
                        <a:pt x="155" y="27"/>
                      </a:lnTo>
                      <a:lnTo>
                        <a:pt x="174" y="34"/>
                      </a:lnTo>
                      <a:lnTo>
                        <a:pt x="194" y="43"/>
                      </a:lnTo>
                      <a:lnTo>
                        <a:pt x="210" y="57"/>
                      </a:lnTo>
                      <a:lnTo>
                        <a:pt x="222" y="73"/>
                      </a:lnTo>
                      <a:lnTo>
                        <a:pt x="233" y="91"/>
                      </a:lnTo>
                      <a:lnTo>
                        <a:pt x="238" y="111"/>
                      </a:lnTo>
                      <a:lnTo>
                        <a:pt x="240" y="121"/>
                      </a:lnTo>
                      <a:lnTo>
                        <a:pt x="242" y="134"/>
                      </a:lnTo>
                      <a:lnTo>
                        <a:pt x="240" y="144"/>
                      </a:lnTo>
                      <a:lnTo>
                        <a:pt x="238" y="155"/>
                      </a:lnTo>
                      <a:lnTo>
                        <a:pt x="233" y="175"/>
                      </a:lnTo>
                      <a:lnTo>
                        <a:pt x="222" y="194"/>
                      </a:lnTo>
                      <a:lnTo>
                        <a:pt x="210" y="210"/>
                      </a:lnTo>
                      <a:lnTo>
                        <a:pt x="194" y="222"/>
                      </a:lnTo>
                      <a:lnTo>
                        <a:pt x="174" y="233"/>
                      </a:lnTo>
                      <a:lnTo>
                        <a:pt x="155" y="238"/>
                      </a:lnTo>
                      <a:lnTo>
                        <a:pt x="144" y="240"/>
                      </a:lnTo>
                      <a:lnTo>
                        <a:pt x="133" y="240"/>
                      </a:lnTo>
                      <a:close/>
                      <a:moveTo>
                        <a:pt x="380" y="528"/>
                      </a:moveTo>
                      <a:lnTo>
                        <a:pt x="380" y="528"/>
                      </a:lnTo>
                      <a:lnTo>
                        <a:pt x="380" y="541"/>
                      </a:lnTo>
                      <a:lnTo>
                        <a:pt x="375" y="553"/>
                      </a:lnTo>
                      <a:lnTo>
                        <a:pt x="370" y="564"/>
                      </a:lnTo>
                      <a:lnTo>
                        <a:pt x="361" y="574"/>
                      </a:lnTo>
                      <a:lnTo>
                        <a:pt x="352" y="582"/>
                      </a:lnTo>
                      <a:lnTo>
                        <a:pt x="341" y="589"/>
                      </a:lnTo>
                      <a:lnTo>
                        <a:pt x="329" y="592"/>
                      </a:lnTo>
                      <a:lnTo>
                        <a:pt x="315" y="594"/>
                      </a:lnTo>
                      <a:lnTo>
                        <a:pt x="302" y="592"/>
                      </a:lnTo>
                      <a:lnTo>
                        <a:pt x="290" y="589"/>
                      </a:lnTo>
                      <a:lnTo>
                        <a:pt x="277" y="582"/>
                      </a:lnTo>
                      <a:lnTo>
                        <a:pt x="268" y="574"/>
                      </a:lnTo>
                      <a:lnTo>
                        <a:pt x="259" y="564"/>
                      </a:lnTo>
                      <a:lnTo>
                        <a:pt x="254" y="553"/>
                      </a:lnTo>
                      <a:lnTo>
                        <a:pt x="249" y="541"/>
                      </a:lnTo>
                      <a:lnTo>
                        <a:pt x="249" y="528"/>
                      </a:lnTo>
                      <a:lnTo>
                        <a:pt x="249" y="514"/>
                      </a:lnTo>
                      <a:lnTo>
                        <a:pt x="254" y="502"/>
                      </a:lnTo>
                      <a:lnTo>
                        <a:pt x="259" y="491"/>
                      </a:lnTo>
                      <a:lnTo>
                        <a:pt x="268" y="480"/>
                      </a:lnTo>
                      <a:lnTo>
                        <a:pt x="277" y="473"/>
                      </a:lnTo>
                      <a:lnTo>
                        <a:pt x="290" y="466"/>
                      </a:lnTo>
                      <a:lnTo>
                        <a:pt x="302" y="462"/>
                      </a:lnTo>
                      <a:lnTo>
                        <a:pt x="315" y="461"/>
                      </a:lnTo>
                      <a:lnTo>
                        <a:pt x="329" y="462"/>
                      </a:lnTo>
                      <a:lnTo>
                        <a:pt x="341" y="466"/>
                      </a:lnTo>
                      <a:lnTo>
                        <a:pt x="352" y="473"/>
                      </a:lnTo>
                      <a:lnTo>
                        <a:pt x="361" y="480"/>
                      </a:lnTo>
                      <a:lnTo>
                        <a:pt x="370" y="491"/>
                      </a:lnTo>
                      <a:lnTo>
                        <a:pt x="375" y="502"/>
                      </a:lnTo>
                      <a:lnTo>
                        <a:pt x="380" y="514"/>
                      </a:lnTo>
                      <a:lnTo>
                        <a:pt x="380" y="528"/>
                      </a:lnTo>
                      <a:close/>
                      <a:moveTo>
                        <a:pt x="576" y="407"/>
                      </a:moveTo>
                      <a:lnTo>
                        <a:pt x="576" y="407"/>
                      </a:lnTo>
                      <a:lnTo>
                        <a:pt x="585" y="407"/>
                      </a:lnTo>
                      <a:lnTo>
                        <a:pt x="592" y="409"/>
                      </a:lnTo>
                      <a:lnTo>
                        <a:pt x="597" y="413"/>
                      </a:lnTo>
                      <a:lnTo>
                        <a:pt x="602" y="418"/>
                      </a:lnTo>
                      <a:lnTo>
                        <a:pt x="608" y="423"/>
                      </a:lnTo>
                      <a:lnTo>
                        <a:pt x="611" y="430"/>
                      </a:lnTo>
                      <a:lnTo>
                        <a:pt x="613" y="438"/>
                      </a:lnTo>
                      <a:lnTo>
                        <a:pt x="615" y="445"/>
                      </a:lnTo>
                      <a:lnTo>
                        <a:pt x="613" y="452"/>
                      </a:lnTo>
                      <a:lnTo>
                        <a:pt x="611" y="459"/>
                      </a:lnTo>
                      <a:lnTo>
                        <a:pt x="608" y="466"/>
                      </a:lnTo>
                      <a:lnTo>
                        <a:pt x="602" y="471"/>
                      </a:lnTo>
                      <a:lnTo>
                        <a:pt x="597" y="477"/>
                      </a:lnTo>
                      <a:lnTo>
                        <a:pt x="592" y="478"/>
                      </a:lnTo>
                      <a:lnTo>
                        <a:pt x="585" y="482"/>
                      </a:lnTo>
                      <a:lnTo>
                        <a:pt x="576" y="482"/>
                      </a:lnTo>
                      <a:lnTo>
                        <a:pt x="569" y="482"/>
                      </a:lnTo>
                      <a:lnTo>
                        <a:pt x="562" y="478"/>
                      </a:lnTo>
                      <a:lnTo>
                        <a:pt x="555" y="477"/>
                      </a:lnTo>
                      <a:lnTo>
                        <a:pt x="549" y="471"/>
                      </a:lnTo>
                      <a:lnTo>
                        <a:pt x="546" y="466"/>
                      </a:lnTo>
                      <a:lnTo>
                        <a:pt x="542" y="459"/>
                      </a:lnTo>
                      <a:lnTo>
                        <a:pt x="539" y="452"/>
                      </a:lnTo>
                      <a:lnTo>
                        <a:pt x="539" y="445"/>
                      </a:lnTo>
                      <a:lnTo>
                        <a:pt x="539" y="438"/>
                      </a:lnTo>
                      <a:lnTo>
                        <a:pt x="542" y="430"/>
                      </a:lnTo>
                      <a:lnTo>
                        <a:pt x="546" y="423"/>
                      </a:lnTo>
                      <a:lnTo>
                        <a:pt x="549" y="418"/>
                      </a:lnTo>
                      <a:lnTo>
                        <a:pt x="555" y="413"/>
                      </a:lnTo>
                      <a:lnTo>
                        <a:pt x="562" y="409"/>
                      </a:lnTo>
                      <a:lnTo>
                        <a:pt x="569" y="407"/>
                      </a:lnTo>
                      <a:lnTo>
                        <a:pt x="576" y="407"/>
                      </a:lnTo>
                      <a:close/>
                    </a:path>
                  </a:pathLst>
                </a:custGeom>
                <a:grpFill/>
                <a:ln w="9525">
                  <a:noFill/>
                  <a:round/>
                  <a:headEnd/>
                  <a:tailEnd/>
                </a:ln>
              </p:spPr>
              <p:txBody>
                <a:bodyPr/>
                <a:lstStyle/>
                <a:p>
                  <a:pPr algn="ctr">
                    <a:defRPr/>
                  </a:pPr>
                  <a:endParaRPr lang="en-US" sz="1000"/>
                </a:p>
              </p:txBody>
            </p:sp>
          </p:grpSp>
        </p:grpSp>
        <p:grpSp>
          <p:nvGrpSpPr>
            <p:cNvPr id="914518" name="Group 97"/>
            <p:cNvGrpSpPr>
              <a:grpSpLocks/>
            </p:cNvGrpSpPr>
            <p:nvPr/>
          </p:nvGrpSpPr>
          <p:grpSpPr bwMode="auto">
            <a:xfrm>
              <a:off x="79" y="3729"/>
              <a:ext cx="235" cy="314"/>
              <a:chOff x="1050925" y="1319041"/>
              <a:chExt cx="373062" cy="374503"/>
            </a:xfrm>
          </p:grpSpPr>
          <p:sp>
            <p:nvSpPr>
              <p:cNvPr id="72" name="Oval 71"/>
              <p:cNvSpPr>
                <a:spLocks noChangeAspect="1"/>
              </p:cNvSpPr>
              <p:nvPr/>
            </p:nvSpPr>
            <p:spPr bwMode="auto">
              <a:xfrm>
                <a:off x="1050925" y="1319041"/>
                <a:ext cx="373062" cy="374503"/>
              </a:xfrm>
              <a:prstGeom prst="ellipse">
                <a:avLst/>
              </a:prstGeom>
              <a:solidFill>
                <a:schemeClr val="bg1"/>
              </a:solidFill>
              <a:ln w="28575">
                <a:solidFill>
                  <a:srgbClr val="00B0F0"/>
                </a:solidFill>
                <a:round/>
                <a:headEnd/>
                <a:tailEnd/>
              </a:ln>
              <a:effectLst>
                <a:outerShdw dist="23000" dir="5400000" rotWithShape="0">
                  <a:srgbClr val="808080">
                    <a:alpha val="34998"/>
                  </a:srgbClr>
                </a:outerShdw>
              </a:effectLst>
            </p:spPr>
            <p:txBody>
              <a:bodyPr lIns="91402" tIns="45701" rIns="91402" bIns="45701" anchor="ctr"/>
              <a:lstStyle/>
              <a:p>
                <a:pPr algn="ctr"/>
                <a:endParaRPr lang="hu-HU" sz="1000">
                  <a:solidFill>
                    <a:srgbClr val="FFFFFF"/>
                  </a:solidFill>
                </a:endParaRPr>
              </a:p>
            </p:txBody>
          </p:sp>
          <p:pic>
            <p:nvPicPr>
              <p:cNvPr id="914520"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109662" y="1427885"/>
                <a:ext cx="266700" cy="181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914521" name="TextBox 45"/>
          <p:cNvSpPr txBox="1">
            <a:spLocks noChangeArrowheads="1"/>
          </p:cNvSpPr>
          <p:nvPr/>
        </p:nvSpPr>
        <p:spPr bwMode="auto">
          <a:xfrm>
            <a:off x="1276350" y="6534150"/>
            <a:ext cx="45735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500" baseline="30000"/>
              <a:t>1 </a:t>
            </a:r>
            <a:r>
              <a:rPr lang="en-US" sz="500"/>
              <a:t>Included on PureFlex Standard and Enterprise models (an upgrade on the PureFlex Express model)</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a:spLocks noChangeArrowheads="1"/>
          </p:cNvSpPr>
          <p:nvPr/>
        </p:nvSpPr>
        <p:spPr bwMode="auto">
          <a:xfrm>
            <a:off x="3035300" y="3225800"/>
            <a:ext cx="1252538" cy="1095375"/>
          </a:xfrm>
          <a:prstGeom prst="roundRect">
            <a:avLst>
              <a:gd name="adj" fmla="val 16667"/>
            </a:avLst>
          </a:prstGeom>
          <a:solidFill>
            <a:srgbClr val="00649D"/>
          </a:solidFill>
          <a:ln w="38100">
            <a:solidFill>
              <a:schemeClr val="bg1"/>
            </a:solidFill>
            <a:round/>
            <a:headEnd/>
            <a:tailEnd/>
          </a:ln>
          <a:effectLst>
            <a:outerShdw dist="20000" dir="5400000" rotWithShape="0">
              <a:srgbClr val="808080">
                <a:alpha val="37999"/>
              </a:srgbClr>
            </a:outerShdw>
          </a:effectLst>
        </p:spPr>
        <p:txBody>
          <a:bodyPr lIns="68589" tIns="34295" rIns="68589" bIns="34295" anchor="ctr"/>
          <a:lstStyle/>
          <a:p>
            <a:pPr algn="ctr" defTabSz="685800"/>
            <a:endParaRPr lang="hu-HU" sz="1000">
              <a:solidFill>
                <a:srgbClr val="FFFFFF"/>
              </a:solidFill>
            </a:endParaRPr>
          </a:p>
        </p:txBody>
      </p:sp>
      <p:sp>
        <p:nvSpPr>
          <p:cNvPr id="916483" name="Freeform 144"/>
          <p:cNvSpPr>
            <a:spLocks/>
          </p:cNvSpPr>
          <p:nvPr/>
        </p:nvSpPr>
        <p:spPr bwMode="auto">
          <a:xfrm>
            <a:off x="3468688" y="3378200"/>
            <a:ext cx="781050" cy="669925"/>
          </a:xfrm>
          <a:custGeom>
            <a:avLst/>
            <a:gdLst>
              <a:gd name="T0" fmla="*/ 2147483647 w 1059"/>
              <a:gd name="T1" fmla="*/ 2147483647 h 609"/>
              <a:gd name="T2" fmla="*/ 2147483647 w 1059"/>
              <a:gd name="T3" fmla="*/ 2147483647 h 609"/>
              <a:gd name="T4" fmla="*/ 2147483647 w 1059"/>
              <a:gd name="T5" fmla="*/ 2147483647 h 609"/>
              <a:gd name="T6" fmla="*/ 2147483647 w 1059"/>
              <a:gd name="T7" fmla="*/ 2147483647 h 609"/>
              <a:gd name="T8" fmla="*/ 2147483647 w 1059"/>
              <a:gd name="T9" fmla="*/ 2147483647 h 609"/>
              <a:gd name="T10" fmla="*/ 2147483647 w 1059"/>
              <a:gd name="T11" fmla="*/ 2147483647 h 609"/>
              <a:gd name="T12" fmla="*/ 2147483647 w 1059"/>
              <a:gd name="T13" fmla="*/ 2147483647 h 609"/>
              <a:gd name="T14" fmla="*/ 2147483647 w 1059"/>
              <a:gd name="T15" fmla="*/ 2147483647 h 609"/>
              <a:gd name="T16" fmla="*/ 2147483647 w 1059"/>
              <a:gd name="T17" fmla="*/ 2147483647 h 609"/>
              <a:gd name="T18" fmla="*/ 2147483647 w 1059"/>
              <a:gd name="T19" fmla="*/ 2147483647 h 609"/>
              <a:gd name="T20" fmla="*/ 2147483647 w 1059"/>
              <a:gd name="T21" fmla="*/ 2147483647 h 609"/>
              <a:gd name="T22" fmla="*/ 2147483647 w 1059"/>
              <a:gd name="T23" fmla="*/ 2147483647 h 609"/>
              <a:gd name="T24" fmla="*/ 0 w 1059"/>
              <a:gd name="T25" fmla="*/ 2147483647 h 609"/>
              <a:gd name="T26" fmla="*/ 0 w 1059"/>
              <a:gd name="T27" fmla="*/ 2147483647 h 609"/>
              <a:gd name="T28" fmla="*/ 2147483647 w 1059"/>
              <a:gd name="T29" fmla="*/ 2147483647 h 609"/>
              <a:gd name="T30" fmla="*/ 2147483647 w 1059"/>
              <a:gd name="T31" fmla="*/ 2147483647 h 609"/>
              <a:gd name="T32" fmla="*/ 2147483647 w 1059"/>
              <a:gd name="T33" fmla="*/ 2147483647 h 609"/>
              <a:gd name="T34" fmla="*/ 2147483647 w 1059"/>
              <a:gd name="T35" fmla="*/ 2147483647 h 609"/>
              <a:gd name="T36" fmla="*/ 2147483647 w 1059"/>
              <a:gd name="T37" fmla="*/ 2147483647 h 609"/>
              <a:gd name="T38" fmla="*/ 2147483647 w 1059"/>
              <a:gd name="T39" fmla="*/ 2147483647 h 609"/>
              <a:gd name="T40" fmla="*/ 2147483647 w 1059"/>
              <a:gd name="T41" fmla="*/ 2147483647 h 609"/>
              <a:gd name="T42" fmla="*/ 2147483647 w 1059"/>
              <a:gd name="T43" fmla="*/ 2147483647 h 609"/>
              <a:gd name="T44" fmla="*/ 2147483647 w 1059"/>
              <a:gd name="T45" fmla="*/ 2147483647 h 609"/>
              <a:gd name="T46" fmla="*/ 2147483647 w 1059"/>
              <a:gd name="T47" fmla="*/ 2147483647 h 609"/>
              <a:gd name="T48" fmla="*/ 2147483647 w 1059"/>
              <a:gd name="T49" fmla="*/ 2147483647 h 609"/>
              <a:gd name="T50" fmla="*/ 2147483647 w 1059"/>
              <a:gd name="T51" fmla="*/ 2147483647 h 609"/>
              <a:gd name="T52" fmla="*/ 2147483647 w 1059"/>
              <a:gd name="T53" fmla="*/ 2147483647 h 609"/>
              <a:gd name="T54" fmla="*/ 2147483647 w 1059"/>
              <a:gd name="T55" fmla="*/ 2147483647 h 609"/>
              <a:gd name="T56" fmla="*/ 2147483647 w 1059"/>
              <a:gd name="T57" fmla="*/ 2147483647 h 609"/>
              <a:gd name="T58" fmla="*/ 2147483647 w 1059"/>
              <a:gd name="T59" fmla="*/ 2147483647 h 609"/>
              <a:gd name="T60" fmla="*/ 2147483647 w 1059"/>
              <a:gd name="T61" fmla="*/ 2147483647 h 609"/>
              <a:gd name="T62" fmla="*/ 2147483647 w 1059"/>
              <a:gd name="T63" fmla="*/ 2147483647 h 609"/>
              <a:gd name="T64" fmla="*/ 2147483647 w 1059"/>
              <a:gd name="T65" fmla="*/ 2147483647 h 609"/>
              <a:gd name="T66" fmla="*/ 2147483647 w 1059"/>
              <a:gd name="T67" fmla="*/ 2147483647 h 609"/>
              <a:gd name="T68" fmla="*/ 2147483647 w 1059"/>
              <a:gd name="T69" fmla="*/ 2147483647 h 609"/>
              <a:gd name="T70" fmla="*/ 2147483647 w 1059"/>
              <a:gd name="T71" fmla="*/ 2147483647 h 609"/>
              <a:gd name="T72" fmla="*/ 2147483647 w 1059"/>
              <a:gd name="T73" fmla="*/ 2147483647 h 609"/>
              <a:gd name="T74" fmla="*/ 2147483647 w 1059"/>
              <a:gd name="T75" fmla="*/ 2147483647 h 609"/>
              <a:gd name="T76" fmla="*/ 2147483647 w 1059"/>
              <a:gd name="T77" fmla="*/ 2147483647 h 609"/>
              <a:gd name="T78" fmla="*/ 2147483647 w 1059"/>
              <a:gd name="T79" fmla="*/ 2147483647 h 609"/>
              <a:gd name="T80" fmla="*/ 2147483647 w 1059"/>
              <a:gd name="T81" fmla="*/ 2147483647 h 609"/>
              <a:gd name="T82" fmla="*/ 2147483647 w 1059"/>
              <a:gd name="T83" fmla="*/ 2147483647 h 609"/>
              <a:gd name="T84" fmla="*/ 2147483647 w 1059"/>
              <a:gd name="T85" fmla="*/ 2147483647 h 609"/>
              <a:gd name="T86" fmla="*/ 2147483647 w 1059"/>
              <a:gd name="T87" fmla="*/ 2147483647 h 609"/>
              <a:gd name="T88" fmla="*/ 2147483647 w 1059"/>
              <a:gd name="T89" fmla="*/ 2147483647 h 609"/>
              <a:gd name="T90" fmla="*/ 2147483647 w 1059"/>
              <a:gd name="T91" fmla="*/ 2147483647 h 609"/>
              <a:gd name="T92" fmla="*/ 2147483647 w 1059"/>
              <a:gd name="T93" fmla="*/ 2147483647 h 609"/>
              <a:gd name="T94" fmla="*/ 2147483647 w 1059"/>
              <a:gd name="T95" fmla="*/ 2147483647 h 6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59"/>
              <a:gd name="T145" fmla="*/ 0 h 609"/>
              <a:gd name="T146" fmla="*/ 1059 w 1059"/>
              <a:gd name="T147" fmla="*/ 609 h 60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59" h="609">
                <a:moveTo>
                  <a:pt x="478" y="0"/>
                </a:moveTo>
                <a:lnTo>
                  <a:pt x="447" y="2"/>
                </a:lnTo>
                <a:lnTo>
                  <a:pt x="421" y="10"/>
                </a:lnTo>
                <a:lnTo>
                  <a:pt x="396" y="23"/>
                </a:lnTo>
                <a:lnTo>
                  <a:pt x="375" y="42"/>
                </a:lnTo>
                <a:lnTo>
                  <a:pt x="358" y="65"/>
                </a:lnTo>
                <a:lnTo>
                  <a:pt x="344" y="93"/>
                </a:lnTo>
                <a:lnTo>
                  <a:pt x="336" y="128"/>
                </a:lnTo>
                <a:lnTo>
                  <a:pt x="334" y="167"/>
                </a:lnTo>
                <a:lnTo>
                  <a:pt x="318" y="156"/>
                </a:lnTo>
                <a:lnTo>
                  <a:pt x="301" y="148"/>
                </a:lnTo>
                <a:lnTo>
                  <a:pt x="286" y="147"/>
                </a:lnTo>
                <a:lnTo>
                  <a:pt x="271" y="148"/>
                </a:lnTo>
                <a:lnTo>
                  <a:pt x="257" y="154"/>
                </a:lnTo>
                <a:lnTo>
                  <a:pt x="242" y="160"/>
                </a:lnTo>
                <a:lnTo>
                  <a:pt x="230" y="170"/>
                </a:lnTo>
                <a:lnTo>
                  <a:pt x="219" y="182"/>
                </a:lnTo>
                <a:lnTo>
                  <a:pt x="209" y="196"/>
                </a:lnTo>
                <a:lnTo>
                  <a:pt x="202" y="210"/>
                </a:lnTo>
                <a:lnTo>
                  <a:pt x="198" y="224"/>
                </a:lnTo>
                <a:lnTo>
                  <a:pt x="194" y="239"/>
                </a:lnTo>
                <a:lnTo>
                  <a:pt x="195" y="254"/>
                </a:lnTo>
                <a:lnTo>
                  <a:pt x="200" y="268"/>
                </a:lnTo>
                <a:lnTo>
                  <a:pt x="208" y="281"/>
                </a:lnTo>
                <a:lnTo>
                  <a:pt x="219" y="292"/>
                </a:lnTo>
                <a:lnTo>
                  <a:pt x="195" y="292"/>
                </a:lnTo>
                <a:lnTo>
                  <a:pt x="173" y="294"/>
                </a:lnTo>
                <a:lnTo>
                  <a:pt x="151" y="295"/>
                </a:lnTo>
                <a:lnTo>
                  <a:pt x="131" y="299"/>
                </a:lnTo>
                <a:lnTo>
                  <a:pt x="112" y="303"/>
                </a:lnTo>
                <a:lnTo>
                  <a:pt x="93" y="309"/>
                </a:lnTo>
                <a:lnTo>
                  <a:pt x="76" y="314"/>
                </a:lnTo>
                <a:lnTo>
                  <a:pt x="60" y="323"/>
                </a:lnTo>
                <a:lnTo>
                  <a:pt x="47" y="332"/>
                </a:lnTo>
                <a:lnTo>
                  <a:pt x="35" y="342"/>
                </a:lnTo>
                <a:lnTo>
                  <a:pt x="25" y="355"/>
                </a:lnTo>
                <a:lnTo>
                  <a:pt x="16" y="368"/>
                </a:lnTo>
                <a:lnTo>
                  <a:pt x="9" y="384"/>
                </a:lnTo>
                <a:lnTo>
                  <a:pt x="5" y="402"/>
                </a:lnTo>
                <a:lnTo>
                  <a:pt x="1" y="421"/>
                </a:lnTo>
                <a:lnTo>
                  <a:pt x="0" y="442"/>
                </a:lnTo>
                <a:lnTo>
                  <a:pt x="1" y="463"/>
                </a:lnTo>
                <a:lnTo>
                  <a:pt x="6" y="483"/>
                </a:lnTo>
                <a:lnTo>
                  <a:pt x="14" y="500"/>
                </a:lnTo>
                <a:lnTo>
                  <a:pt x="24" y="515"/>
                </a:lnTo>
                <a:lnTo>
                  <a:pt x="35" y="528"/>
                </a:lnTo>
                <a:lnTo>
                  <a:pt x="49" y="540"/>
                </a:lnTo>
                <a:lnTo>
                  <a:pt x="64" y="548"/>
                </a:lnTo>
                <a:lnTo>
                  <a:pt x="80" y="555"/>
                </a:lnTo>
                <a:lnTo>
                  <a:pt x="97" y="558"/>
                </a:lnTo>
                <a:lnTo>
                  <a:pt x="114" y="560"/>
                </a:lnTo>
                <a:lnTo>
                  <a:pt x="132" y="559"/>
                </a:lnTo>
                <a:lnTo>
                  <a:pt x="147" y="555"/>
                </a:lnTo>
                <a:lnTo>
                  <a:pt x="163" y="548"/>
                </a:lnTo>
                <a:lnTo>
                  <a:pt x="179" y="540"/>
                </a:lnTo>
                <a:lnTo>
                  <a:pt x="191" y="528"/>
                </a:lnTo>
                <a:lnTo>
                  <a:pt x="203" y="513"/>
                </a:lnTo>
                <a:lnTo>
                  <a:pt x="212" y="535"/>
                </a:lnTo>
                <a:lnTo>
                  <a:pt x="224" y="555"/>
                </a:lnTo>
                <a:lnTo>
                  <a:pt x="242" y="571"/>
                </a:lnTo>
                <a:lnTo>
                  <a:pt x="262" y="585"/>
                </a:lnTo>
                <a:lnTo>
                  <a:pt x="286" y="596"/>
                </a:lnTo>
                <a:lnTo>
                  <a:pt x="310" y="602"/>
                </a:lnTo>
                <a:lnTo>
                  <a:pt x="336" y="608"/>
                </a:lnTo>
                <a:lnTo>
                  <a:pt x="364" y="609"/>
                </a:lnTo>
                <a:lnTo>
                  <a:pt x="391" y="608"/>
                </a:lnTo>
                <a:lnTo>
                  <a:pt x="417" y="602"/>
                </a:lnTo>
                <a:lnTo>
                  <a:pt x="442" y="595"/>
                </a:lnTo>
                <a:lnTo>
                  <a:pt x="465" y="584"/>
                </a:lnTo>
                <a:lnTo>
                  <a:pt x="486" y="569"/>
                </a:lnTo>
                <a:lnTo>
                  <a:pt x="503" y="550"/>
                </a:lnTo>
                <a:lnTo>
                  <a:pt x="518" y="530"/>
                </a:lnTo>
                <a:lnTo>
                  <a:pt x="528" y="505"/>
                </a:lnTo>
                <a:lnTo>
                  <a:pt x="539" y="527"/>
                </a:lnTo>
                <a:lnTo>
                  <a:pt x="551" y="545"/>
                </a:lnTo>
                <a:lnTo>
                  <a:pt x="566" y="561"/>
                </a:lnTo>
                <a:lnTo>
                  <a:pt x="584" y="575"/>
                </a:lnTo>
                <a:lnTo>
                  <a:pt x="601" y="587"/>
                </a:lnTo>
                <a:lnTo>
                  <a:pt x="621" y="596"/>
                </a:lnTo>
                <a:lnTo>
                  <a:pt x="642" y="602"/>
                </a:lnTo>
                <a:lnTo>
                  <a:pt x="663" y="604"/>
                </a:lnTo>
                <a:lnTo>
                  <a:pt x="684" y="603"/>
                </a:lnTo>
                <a:lnTo>
                  <a:pt x="706" y="600"/>
                </a:lnTo>
                <a:lnTo>
                  <a:pt x="727" y="592"/>
                </a:lnTo>
                <a:lnTo>
                  <a:pt x="749" y="582"/>
                </a:lnTo>
                <a:lnTo>
                  <a:pt x="769" y="567"/>
                </a:lnTo>
                <a:lnTo>
                  <a:pt x="788" y="547"/>
                </a:lnTo>
                <a:lnTo>
                  <a:pt x="806" y="525"/>
                </a:lnTo>
                <a:lnTo>
                  <a:pt x="822" y="498"/>
                </a:lnTo>
                <a:lnTo>
                  <a:pt x="832" y="517"/>
                </a:lnTo>
                <a:lnTo>
                  <a:pt x="846" y="533"/>
                </a:lnTo>
                <a:lnTo>
                  <a:pt x="860" y="545"/>
                </a:lnTo>
                <a:lnTo>
                  <a:pt x="876" y="555"/>
                </a:lnTo>
                <a:lnTo>
                  <a:pt x="895" y="560"/>
                </a:lnTo>
                <a:lnTo>
                  <a:pt x="914" y="562"/>
                </a:lnTo>
                <a:lnTo>
                  <a:pt x="933" y="561"/>
                </a:lnTo>
                <a:lnTo>
                  <a:pt x="952" y="557"/>
                </a:lnTo>
                <a:lnTo>
                  <a:pt x="971" y="550"/>
                </a:lnTo>
                <a:lnTo>
                  <a:pt x="988" y="541"/>
                </a:lnTo>
                <a:lnTo>
                  <a:pt x="1005" y="528"/>
                </a:lnTo>
                <a:lnTo>
                  <a:pt x="1020" y="513"/>
                </a:lnTo>
                <a:lnTo>
                  <a:pt x="1034" y="497"/>
                </a:lnTo>
                <a:lnTo>
                  <a:pt x="1044" y="478"/>
                </a:lnTo>
                <a:lnTo>
                  <a:pt x="1053" y="457"/>
                </a:lnTo>
                <a:lnTo>
                  <a:pt x="1058" y="434"/>
                </a:lnTo>
                <a:lnTo>
                  <a:pt x="1059" y="412"/>
                </a:lnTo>
                <a:lnTo>
                  <a:pt x="1054" y="393"/>
                </a:lnTo>
                <a:lnTo>
                  <a:pt x="1048" y="374"/>
                </a:lnTo>
                <a:lnTo>
                  <a:pt x="1038" y="356"/>
                </a:lnTo>
                <a:lnTo>
                  <a:pt x="1025" y="340"/>
                </a:lnTo>
                <a:lnTo>
                  <a:pt x="1010" y="326"/>
                </a:lnTo>
                <a:lnTo>
                  <a:pt x="992" y="314"/>
                </a:lnTo>
                <a:lnTo>
                  <a:pt x="974" y="304"/>
                </a:lnTo>
                <a:lnTo>
                  <a:pt x="954" y="295"/>
                </a:lnTo>
                <a:lnTo>
                  <a:pt x="935" y="290"/>
                </a:lnTo>
                <a:lnTo>
                  <a:pt x="915" y="285"/>
                </a:lnTo>
                <a:lnTo>
                  <a:pt x="895" y="285"/>
                </a:lnTo>
                <a:lnTo>
                  <a:pt x="876" y="286"/>
                </a:lnTo>
                <a:lnTo>
                  <a:pt x="859" y="291"/>
                </a:lnTo>
                <a:lnTo>
                  <a:pt x="843" y="297"/>
                </a:lnTo>
                <a:lnTo>
                  <a:pt x="830" y="308"/>
                </a:lnTo>
                <a:lnTo>
                  <a:pt x="827" y="277"/>
                </a:lnTo>
                <a:lnTo>
                  <a:pt x="821" y="249"/>
                </a:lnTo>
                <a:lnTo>
                  <a:pt x="812" y="225"/>
                </a:lnTo>
                <a:lnTo>
                  <a:pt x="801" y="206"/>
                </a:lnTo>
                <a:lnTo>
                  <a:pt x="789" y="189"/>
                </a:lnTo>
                <a:lnTo>
                  <a:pt x="774" y="176"/>
                </a:lnTo>
                <a:lnTo>
                  <a:pt x="759" y="166"/>
                </a:lnTo>
                <a:lnTo>
                  <a:pt x="742" y="158"/>
                </a:lnTo>
                <a:lnTo>
                  <a:pt x="725" y="154"/>
                </a:lnTo>
                <a:lnTo>
                  <a:pt x="707" y="151"/>
                </a:lnTo>
                <a:lnTo>
                  <a:pt x="690" y="150"/>
                </a:lnTo>
                <a:lnTo>
                  <a:pt x="673" y="151"/>
                </a:lnTo>
                <a:lnTo>
                  <a:pt x="657" y="154"/>
                </a:lnTo>
                <a:lnTo>
                  <a:pt x="642" y="157"/>
                </a:lnTo>
                <a:lnTo>
                  <a:pt x="627" y="161"/>
                </a:lnTo>
                <a:lnTo>
                  <a:pt x="615" y="167"/>
                </a:lnTo>
                <a:lnTo>
                  <a:pt x="614" y="136"/>
                </a:lnTo>
                <a:lnTo>
                  <a:pt x="606" y="105"/>
                </a:lnTo>
                <a:lnTo>
                  <a:pt x="595" y="77"/>
                </a:lnTo>
                <a:lnTo>
                  <a:pt x="579" y="53"/>
                </a:lnTo>
                <a:lnTo>
                  <a:pt x="558" y="31"/>
                </a:lnTo>
                <a:lnTo>
                  <a:pt x="534" y="15"/>
                </a:lnTo>
                <a:lnTo>
                  <a:pt x="508" y="3"/>
                </a:lnTo>
                <a:lnTo>
                  <a:pt x="4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grpSp>
        <p:nvGrpSpPr>
          <p:cNvPr id="916484" name="Group 58"/>
          <p:cNvGrpSpPr>
            <a:grpSpLocks/>
          </p:cNvGrpSpPr>
          <p:nvPr/>
        </p:nvGrpSpPr>
        <p:grpSpPr bwMode="auto">
          <a:xfrm>
            <a:off x="3095625" y="3568700"/>
            <a:ext cx="801688" cy="482600"/>
            <a:chOff x="2376297" y="3016826"/>
            <a:chExt cx="803434" cy="362231"/>
          </a:xfrm>
        </p:grpSpPr>
        <p:grpSp>
          <p:nvGrpSpPr>
            <p:cNvPr id="916485" name="Group 57"/>
            <p:cNvGrpSpPr>
              <a:grpSpLocks/>
            </p:cNvGrpSpPr>
            <p:nvPr/>
          </p:nvGrpSpPr>
          <p:grpSpPr bwMode="auto">
            <a:xfrm>
              <a:off x="2376297" y="3074879"/>
              <a:ext cx="438341" cy="236601"/>
              <a:chOff x="2376297" y="3074879"/>
              <a:chExt cx="438341" cy="236601"/>
            </a:xfrm>
          </p:grpSpPr>
          <p:sp>
            <p:nvSpPr>
              <p:cNvPr id="57" name="Isosceles Triangle 56"/>
              <p:cNvSpPr>
                <a:spLocks noChangeArrowheads="1"/>
              </p:cNvSpPr>
              <p:nvPr/>
            </p:nvSpPr>
            <p:spPr bwMode="auto">
              <a:xfrm rot="5400000">
                <a:off x="2636043" y="3126584"/>
                <a:ext cx="226221" cy="130968"/>
              </a:xfrm>
              <a:prstGeom prst="triangle">
                <a:avLst>
                  <a:gd name="adj" fmla="val 50000"/>
                </a:avLst>
              </a:prstGeom>
              <a:gradFill rotWithShape="1">
                <a:gsLst>
                  <a:gs pos="0">
                    <a:srgbClr val="959595"/>
                  </a:gs>
                  <a:gs pos="50000">
                    <a:srgbClr val="D6D6D6"/>
                  </a:gs>
                  <a:gs pos="100000">
                    <a:srgbClr val="FFFFFF"/>
                  </a:gs>
                </a:gsLst>
                <a:lin ang="0" scaled="1"/>
              </a:gradFill>
              <a:ln w="9525">
                <a:solidFill>
                  <a:schemeClr val="bg1"/>
                </a:solidFill>
                <a:miter lim="800000"/>
                <a:headEnd/>
                <a:tailEnd/>
              </a:ln>
              <a:effectLst>
                <a:outerShdw dist="23000" dir="5400000" rotWithShape="0">
                  <a:srgbClr val="808080">
                    <a:alpha val="34998"/>
                  </a:srgbClr>
                </a:outerShdw>
              </a:effectLst>
            </p:spPr>
            <p:txBody>
              <a:bodyPr rot="10800000" vert="eaVert" lIns="68589" tIns="34295" rIns="68589" bIns="34295" anchor="ctr"/>
              <a:lstStyle/>
              <a:p>
                <a:pPr algn="ctr" defTabSz="685800"/>
                <a:endParaRPr lang="hu-HU" sz="1000">
                  <a:solidFill>
                    <a:srgbClr val="FFFFFF"/>
                  </a:solidFill>
                </a:endParaRPr>
              </a:p>
            </p:txBody>
          </p:sp>
          <p:grpSp>
            <p:nvGrpSpPr>
              <p:cNvPr id="6" name="Group 110"/>
              <p:cNvGrpSpPr>
                <a:grpSpLocks/>
              </p:cNvGrpSpPr>
              <p:nvPr/>
            </p:nvGrpSpPr>
            <p:grpSpPr bwMode="auto">
              <a:xfrm>
                <a:off x="2376297" y="3074879"/>
                <a:ext cx="308145" cy="236601"/>
                <a:chOff x="4804" y="2570"/>
                <a:chExt cx="823" cy="632"/>
              </a:xfrm>
              <a:solidFill>
                <a:schemeClr val="bg1"/>
              </a:solidFill>
            </p:grpSpPr>
            <p:sp>
              <p:nvSpPr>
                <p:cNvPr id="44" name="Freeform 111"/>
                <p:cNvSpPr>
                  <a:spLocks noEditPoints="1"/>
                </p:cNvSpPr>
                <p:nvPr/>
              </p:nvSpPr>
              <p:spPr bwMode="auto">
                <a:xfrm>
                  <a:off x="4804" y="2570"/>
                  <a:ext cx="823" cy="632"/>
                </a:xfrm>
                <a:custGeom>
                  <a:avLst/>
                  <a:gdLst>
                    <a:gd name="T0" fmla="*/ 823 w 823"/>
                    <a:gd name="T1" fmla="*/ 632 h 632"/>
                    <a:gd name="T2" fmla="*/ 0 w 823"/>
                    <a:gd name="T3" fmla="*/ 632 h 632"/>
                    <a:gd name="T4" fmla="*/ 0 w 823"/>
                    <a:gd name="T5" fmla="*/ 0 h 632"/>
                    <a:gd name="T6" fmla="*/ 823 w 823"/>
                    <a:gd name="T7" fmla="*/ 0 h 632"/>
                    <a:gd name="T8" fmla="*/ 823 w 823"/>
                    <a:gd name="T9" fmla="*/ 632 h 632"/>
                    <a:gd name="T10" fmla="*/ 801 w 823"/>
                    <a:gd name="T11" fmla="*/ 70 h 632"/>
                    <a:gd name="T12" fmla="*/ 23 w 823"/>
                    <a:gd name="T13" fmla="*/ 70 h 632"/>
                    <a:gd name="T14" fmla="*/ 23 w 823"/>
                    <a:gd name="T15" fmla="*/ 605 h 632"/>
                    <a:gd name="T16" fmla="*/ 801 w 823"/>
                    <a:gd name="T17" fmla="*/ 605 h 632"/>
                    <a:gd name="T18" fmla="*/ 801 w 823"/>
                    <a:gd name="T19" fmla="*/ 70 h 6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3"/>
                    <a:gd name="T31" fmla="*/ 0 h 632"/>
                    <a:gd name="T32" fmla="*/ 823 w 823"/>
                    <a:gd name="T33" fmla="*/ 632 h 6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3" h="632">
                      <a:moveTo>
                        <a:pt x="823" y="632"/>
                      </a:moveTo>
                      <a:lnTo>
                        <a:pt x="0" y="632"/>
                      </a:lnTo>
                      <a:lnTo>
                        <a:pt x="0" y="0"/>
                      </a:lnTo>
                      <a:lnTo>
                        <a:pt x="823" y="0"/>
                      </a:lnTo>
                      <a:lnTo>
                        <a:pt x="823" y="632"/>
                      </a:lnTo>
                      <a:close/>
                      <a:moveTo>
                        <a:pt x="801" y="70"/>
                      </a:moveTo>
                      <a:lnTo>
                        <a:pt x="23" y="70"/>
                      </a:lnTo>
                      <a:lnTo>
                        <a:pt x="23" y="605"/>
                      </a:lnTo>
                      <a:lnTo>
                        <a:pt x="801" y="605"/>
                      </a:lnTo>
                      <a:lnTo>
                        <a:pt x="801" y="70"/>
                      </a:lnTo>
                      <a:close/>
                    </a:path>
                  </a:pathLst>
                </a:custGeom>
                <a:grpFill/>
                <a:ln w="9525">
                  <a:noFill/>
                  <a:round/>
                  <a:headEnd/>
                  <a:tailEnd/>
                </a:ln>
              </p:spPr>
              <p:txBody>
                <a:bodyPr/>
                <a:lstStyle/>
                <a:p>
                  <a:pPr algn="ctr">
                    <a:defRPr/>
                  </a:pPr>
                  <a:endParaRPr lang="en-US" sz="1300" dirty="0">
                    <a:solidFill>
                      <a:srgbClr val="000000"/>
                    </a:solidFill>
                    <a:ea typeface="+mn-ea"/>
                  </a:endParaRPr>
                </a:p>
              </p:txBody>
            </p:sp>
            <p:sp>
              <p:nvSpPr>
                <p:cNvPr id="45" name="Rectangle 112"/>
                <p:cNvSpPr>
                  <a:spLocks noChangeArrowheads="1"/>
                </p:cNvSpPr>
                <p:nvPr/>
              </p:nvSpPr>
              <p:spPr bwMode="auto">
                <a:xfrm>
                  <a:off x="4876" y="2681"/>
                  <a:ext cx="344" cy="22"/>
                </a:xfrm>
                <a:prstGeom prst="rect">
                  <a:avLst/>
                </a:prstGeom>
                <a:grpFill/>
                <a:ln w="9525">
                  <a:noFill/>
                  <a:miter lim="800000"/>
                  <a:headEnd/>
                  <a:tailEnd/>
                </a:ln>
              </p:spPr>
              <p:txBody>
                <a:bodyPr/>
                <a:lstStyle/>
                <a:p>
                  <a:pPr algn="ctr">
                    <a:defRPr/>
                  </a:pPr>
                  <a:endParaRPr lang="en-US" sz="1300" dirty="0">
                    <a:solidFill>
                      <a:srgbClr val="000000"/>
                    </a:solidFill>
                    <a:ea typeface="+mn-ea"/>
                  </a:endParaRPr>
                </a:p>
              </p:txBody>
            </p:sp>
            <p:sp>
              <p:nvSpPr>
                <p:cNvPr id="46" name="Rectangle 113"/>
                <p:cNvSpPr>
                  <a:spLocks noChangeArrowheads="1"/>
                </p:cNvSpPr>
                <p:nvPr/>
              </p:nvSpPr>
              <p:spPr bwMode="auto">
                <a:xfrm>
                  <a:off x="4876" y="2768"/>
                  <a:ext cx="344" cy="21"/>
                </a:xfrm>
                <a:prstGeom prst="rect">
                  <a:avLst/>
                </a:prstGeom>
                <a:grpFill/>
                <a:ln w="9525">
                  <a:noFill/>
                  <a:miter lim="800000"/>
                  <a:headEnd/>
                  <a:tailEnd/>
                </a:ln>
              </p:spPr>
              <p:txBody>
                <a:bodyPr/>
                <a:lstStyle/>
                <a:p>
                  <a:pPr algn="ctr">
                    <a:defRPr/>
                  </a:pPr>
                  <a:endParaRPr lang="en-US" sz="1300" dirty="0">
                    <a:solidFill>
                      <a:srgbClr val="000000"/>
                    </a:solidFill>
                    <a:ea typeface="+mn-ea"/>
                  </a:endParaRPr>
                </a:p>
              </p:txBody>
            </p:sp>
            <p:sp>
              <p:nvSpPr>
                <p:cNvPr id="47" name="Rectangle 114"/>
                <p:cNvSpPr>
                  <a:spLocks noChangeArrowheads="1"/>
                </p:cNvSpPr>
                <p:nvPr/>
              </p:nvSpPr>
              <p:spPr bwMode="auto">
                <a:xfrm>
                  <a:off x="4876" y="2806"/>
                  <a:ext cx="344" cy="21"/>
                </a:xfrm>
                <a:prstGeom prst="rect">
                  <a:avLst/>
                </a:prstGeom>
                <a:grpFill/>
                <a:ln w="9525">
                  <a:noFill/>
                  <a:miter lim="800000"/>
                  <a:headEnd/>
                  <a:tailEnd/>
                </a:ln>
              </p:spPr>
              <p:txBody>
                <a:bodyPr/>
                <a:lstStyle/>
                <a:p>
                  <a:pPr algn="ctr">
                    <a:defRPr/>
                  </a:pPr>
                  <a:endParaRPr lang="en-US" sz="1300" dirty="0">
                    <a:solidFill>
                      <a:srgbClr val="000000"/>
                    </a:solidFill>
                    <a:ea typeface="+mn-ea"/>
                  </a:endParaRPr>
                </a:p>
              </p:txBody>
            </p:sp>
            <p:sp>
              <p:nvSpPr>
                <p:cNvPr id="48" name="Rectangle 115"/>
                <p:cNvSpPr>
                  <a:spLocks noChangeArrowheads="1"/>
                </p:cNvSpPr>
                <p:nvPr/>
              </p:nvSpPr>
              <p:spPr bwMode="auto">
                <a:xfrm>
                  <a:off x="4876" y="2844"/>
                  <a:ext cx="344" cy="21"/>
                </a:xfrm>
                <a:prstGeom prst="rect">
                  <a:avLst/>
                </a:prstGeom>
                <a:grpFill/>
                <a:ln w="9525">
                  <a:noFill/>
                  <a:miter lim="800000"/>
                  <a:headEnd/>
                  <a:tailEnd/>
                </a:ln>
              </p:spPr>
              <p:txBody>
                <a:bodyPr/>
                <a:lstStyle/>
                <a:p>
                  <a:pPr algn="ctr">
                    <a:defRPr/>
                  </a:pPr>
                  <a:endParaRPr lang="en-US" sz="1300" dirty="0">
                    <a:solidFill>
                      <a:srgbClr val="000000"/>
                    </a:solidFill>
                    <a:ea typeface="+mn-ea"/>
                  </a:endParaRPr>
                </a:p>
              </p:txBody>
            </p:sp>
            <p:sp>
              <p:nvSpPr>
                <p:cNvPr id="49" name="Rectangle 116"/>
                <p:cNvSpPr>
                  <a:spLocks noChangeArrowheads="1"/>
                </p:cNvSpPr>
                <p:nvPr/>
              </p:nvSpPr>
              <p:spPr bwMode="auto">
                <a:xfrm>
                  <a:off x="4876" y="2883"/>
                  <a:ext cx="344" cy="22"/>
                </a:xfrm>
                <a:prstGeom prst="rect">
                  <a:avLst/>
                </a:prstGeom>
                <a:grpFill/>
                <a:ln w="9525">
                  <a:noFill/>
                  <a:miter lim="800000"/>
                  <a:headEnd/>
                  <a:tailEnd/>
                </a:ln>
              </p:spPr>
              <p:txBody>
                <a:bodyPr/>
                <a:lstStyle/>
                <a:p>
                  <a:pPr algn="ctr">
                    <a:defRPr/>
                  </a:pPr>
                  <a:endParaRPr lang="en-US" sz="1300" dirty="0">
                    <a:solidFill>
                      <a:srgbClr val="000000"/>
                    </a:solidFill>
                    <a:ea typeface="+mn-ea"/>
                  </a:endParaRPr>
                </a:p>
              </p:txBody>
            </p:sp>
            <p:sp>
              <p:nvSpPr>
                <p:cNvPr id="50" name="Rectangle 117"/>
                <p:cNvSpPr>
                  <a:spLocks noChangeArrowheads="1"/>
                </p:cNvSpPr>
                <p:nvPr/>
              </p:nvSpPr>
              <p:spPr bwMode="auto">
                <a:xfrm>
                  <a:off x="4876" y="2921"/>
                  <a:ext cx="261" cy="22"/>
                </a:xfrm>
                <a:prstGeom prst="rect">
                  <a:avLst/>
                </a:prstGeom>
                <a:grpFill/>
                <a:ln w="9525">
                  <a:noFill/>
                  <a:miter lim="800000"/>
                  <a:headEnd/>
                  <a:tailEnd/>
                </a:ln>
              </p:spPr>
              <p:txBody>
                <a:bodyPr/>
                <a:lstStyle/>
                <a:p>
                  <a:pPr algn="ctr">
                    <a:defRPr/>
                  </a:pPr>
                  <a:endParaRPr lang="en-US" sz="1300" dirty="0">
                    <a:solidFill>
                      <a:srgbClr val="000000"/>
                    </a:solidFill>
                    <a:ea typeface="+mn-ea"/>
                  </a:endParaRPr>
                </a:p>
              </p:txBody>
            </p:sp>
            <p:sp>
              <p:nvSpPr>
                <p:cNvPr id="51" name="Rectangle 118"/>
                <p:cNvSpPr>
                  <a:spLocks noChangeArrowheads="1"/>
                </p:cNvSpPr>
                <p:nvPr/>
              </p:nvSpPr>
              <p:spPr bwMode="auto">
                <a:xfrm>
                  <a:off x="4876" y="3002"/>
                  <a:ext cx="344" cy="22"/>
                </a:xfrm>
                <a:prstGeom prst="rect">
                  <a:avLst/>
                </a:prstGeom>
                <a:grpFill/>
                <a:ln w="9525">
                  <a:noFill/>
                  <a:miter lim="800000"/>
                  <a:headEnd/>
                  <a:tailEnd/>
                </a:ln>
              </p:spPr>
              <p:txBody>
                <a:bodyPr/>
                <a:lstStyle/>
                <a:p>
                  <a:pPr algn="ctr">
                    <a:defRPr/>
                  </a:pPr>
                  <a:endParaRPr lang="en-US" sz="1300" dirty="0">
                    <a:solidFill>
                      <a:srgbClr val="000000"/>
                    </a:solidFill>
                    <a:ea typeface="+mn-ea"/>
                  </a:endParaRPr>
                </a:p>
              </p:txBody>
            </p:sp>
            <p:sp>
              <p:nvSpPr>
                <p:cNvPr id="52" name="Rectangle 119"/>
                <p:cNvSpPr>
                  <a:spLocks noChangeArrowheads="1"/>
                </p:cNvSpPr>
                <p:nvPr/>
              </p:nvSpPr>
              <p:spPr bwMode="auto">
                <a:xfrm>
                  <a:off x="4876" y="3041"/>
                  <a:ext cx="344" cy="22"/>
                </a:xfrm>
                <a:prstGeom prst="rect">
                  <a:avLst/>
                </a:prstGeom>
                <a:grpFill/>
                <a:ln w="9525">
                  <a:noFill/>
                  <a:miter lim="800000"/>
                  <a:headEnd/>
                  <a:tailEnd/>
                </a:ln>
              </p:spPr>
              <p:txBody>
                <a:bodyPr/>
                <a:lstStyle/>
                <a:p>
                  <a:pPr algn="ctr">
                    <a:defRPr/>
                  </a:pPr>
                  <a:endParaRPr lang="en-US" sz="1300" dirty="0">
                    <a:solidFill>
                      <a:srgbClr val="000000"/>
                    </a:solidFill>
                    <a:ea typeface="+mn-ea"/>
                  </a:endParaRPr>
                </a:p>
              </p:txBody>
            </p:sp>
            <p:sp>
              <p:nvSpPr>
                <p:cNvPr id="53" name="Rectangle 120"/>
                <p:cNvSpPr>
                  <a:spLocks noChangeArrowheads="1"/>
                </p:cNvSpPr>
                <p:nvPr/>
              </p:nvSpPr>
              <p:spPr bwMode="auto">
                <a:xfrm>
                  <a:off x="4876" y="3080"/>
                  <a:ext cx="344" cy="21"/>
                </a:xfrm>
                <a:prstGeom prst="rect">
                  <a:avLst/>
                </a:prstGeom>
                <a:grpFill/>
                <a:ln w="9525">
                  <a:noFill/>
                  <a:miter lim="800000"/>
                  <a:headEnd/>
                  <a:tailEnd/>
                </a:ln>
              </p:spPr>
              <p:txBody>
                <a:bodyPr/>
                <a:lstStyle/>
                <a:p>
                  <a:pPr algn="ctr">
                    <a:defRPr/>
                  </a:pPr>
                  <a:endParaRPr lang="en-US" sz="1300" dirty="0">
                    <a:solidFill>
                      <a:srgbClr val="000000"/>
                    </a:solidFill>
                    <a:ea typeface="+mn-ea"/>
                  </a:endParaRPr>
                </a:p>
              </p:txBody>
            </p:sp>
            <p:sp>
              <p:nvSpPr>
                <p:cNvPr id="54" name="Rectangle 121"/>
                <p:cNvSpPr>
                  <a:spLocks noChangeArrowheads="1"/>
                </p:cNvSpPr>
                <p:nvPr/>
              </p:nvSpPr>
              <p:spPr bwMode="auto">
                <a:xfrm>
                  <a:off x="4876" y="3118"/>
                  <a:ext cx="261" cy="21"/>
                </a:xfrm>
                <a:prstGeom prst="rect">
                  <a:avLst/>
                </a:prstGeom>
                <a:grpFill/>
                <a:ln w="9525">
                  <a:noFill/>
                  <a:miter lim="800000"/>
                  <a:headEnd/>
                  <a:tailEnd/>
                </a:ln>
              </p:spPr>
              <p:txBody>
                <a:bodyPr/>
                <a:lstStyle/>
                <a:p>
                  <a:pPr algn="ctr">
                    <a:defRPr/>
                  </a:pPr>
                  <a:endParaRPr lang="en-US" sz="1300" dirty="0">
                    <a:solidFill>
                      <a:srgbClr val="000000"/>
                    </a:solidFill>
                    <a:ea typeface="+mn-ea"/>
                  </a:endParaRPr>
                </a:p>
              </p:txBody>
            </p:sp>
            <p:sp>
              <p:nvSpPr>
                <p:cNvPr id="55" name="Freeform 122"/>
                <p:cNvSpPr>
                  <a:spLocks noEditPoints="1"/>
                </p:cNvSpPr>
                <p:nvPr/>
              </p:nvSpPr>
              <p:spPr bwMode="auto">
                <a:xfrm>
                  <a:off x="5323" y="2699"/>
                  <a:ext cx="255" cy="196"/>
                </a:xfrm>
                <a:custGeom>
                  <a:avLst/>
                  <a:gdLst>
                    <a:gd name="T0" fmla="*/ 255 w 255"/>
                    <a:gd name="T1" fmla="*/ 196 h 196"/>
                    <a:gd name="T2" fmla="*/ 0 w 255"/>
                    <a:gd name="T3" fmla="*/ 196 h 196"/>
                    <a:gd name="T4" fmla="*/ 0 w 255"/>
                    <a:gd name="T5" fmla="*/ 0 h 196"/>
                    <a:gd name="T6" fmla="*/ 255 w 255"/>
                    <a:gd name="T7" fmla="*/ 0 h 196"/>
                    <a:gd name="T8" fmla="*/ 255 w 255"/>
                    <a:gd name="T9" fmla="*/ 196 h 196"/>
                    <a:gd name="T10" fmla="*/ 255 w 255"/>
                    <a:gd name="T11" fmla="*/ 196 h 196"/>
                    <a:gd name="T12" fmla="*/ 17 w 255"/>
                    <a:gd name="T13" fmla="*/ 180 h 196"/>
                    <a:gd name="T14" fmla="*/ 238 w 255"/>
                    <a:gd name="T15" fmla="*/ 180 h 196"/>
                    <a:gd name="T16" fmla="*/ 238 w 255"/>
                    <a:gd name="T17" fmla="*/ 17 h 196"/>
                    <a:gd name="T18" fmla="*/ 17 w 255"/>
                    <a:gd name="T19" fmla="*/ 17 h 196"/>
                    <a:gd name="T20" fmla="*/ 17 w 255"/>
                    <a:gd name="T21" fmla="*/ 180 h 196"/>
                    <a:gd name="T22" fmla="*/ 17 w 255"/>
                    <a:gd name="T23" fmla="*/ 180 h 1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96"/>
                    <a:gd name="T38" fmla="*/ 255 w 255"/>
                    <a:gd name="T39" fmla="*/ 196 h 1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96">
                      <a:moveTo>
                        <a:pt x="255" y="196"/>
                      </a:moveTo>
                      <a:lnTo>
                        <a:pt x="0" y="196"/>
                      </a:lnTo>
                      <a:lnTo>
                        <a:pt x="0" y="0"/>
                      </a:lnTo>
                      <a:lnTo>
                        <a:pt x="255" y="0"/>
                      </a:lnTo>
                      <a:lnTo>
                        <a:pt x="255" y="196"/>
                      </a:lnTo>
                      <a:close/>
                      <a:moveTo>
                        <a:pt x="17" y="180"/>
                      </a:moveTo>
                      <a:lnTo>
                        <a:pt x="238" y="180"/>
                      </a:lnTo>
                      <a:lnTo>
                        <a:pt x="238" y="17"/>
                      </a:lnTo>
                      <a:lnTo>
                        <a:pt x="17" y="17"/>
                      </a:lnTo>
                      <a:lnTo>
                        <a:pt x="17" y="180"/>
                      </a:lnTo>
                      <a:close/>
                    </a:path>
                  </a:pathLst>
                </a:custGeom>
                <a:grpFill/>
                <a:ln w="9525">
                  <a:noFill/>
                  <a:round/>
                  <a:headEnd/>
                  <a:tailEnd/>
                </a:ln>
              </p:spPr>
              <p:txBody>
                <a:bodyPr/>
                <a:lstStyle/>
                <a:p>
                  <a:pPr algn="ctr">
                    <a:defRPr/>
                  </a:pPr>
                  <a:endParaRPr lang="en-US" sz="1300" dirty="0">
                    <a:solidFill>
                      <a:srgbClr val="000000"/>
                    </a:solidFill>
                    <a:ea typeface="+mn-ea"/>
                  </a:endParaRPr>
                </a:p>
              </p:txBody>
            </p:sp>
            <p:sp>
              <p:nvSpPr>
                <p:cNvPr id="56" name="Freeform 123"/>
                <p:cNvSpPr>
                  <a:spLocks noEditPoints="1"/>
                </p:cNvSpPr>
                <p:nvPr/>
              </p:nvSpPr>
              <p:spPr bwMode="auto">
                <a:xfrm>
                  <a:off x="5323" y="2996"/>
                  <a:ext cx="255" cy="128"/>
                </a:xfrm>
                <a:custGeom>
                  <a:avLst/>
                  <a:gdLst>
                    <a:gd name="T0" fmla="*/ 255 w 255"/>
                    <a:gd name="T1" fmla="*/ 128 h 128"/>
                    <a:gd name="T2" fmla="*/ 0 w 255"/>
                    <a:gd name="T3" fmla="*/ 128 h 128"/>
                    <a:gd name="T4" fmla="*/ 0 w 255"/>
                    <a:gd name="T5" fmla="*/ 0 h 128"/>
                    <a:gd name="T6" fmla="*/ 255 w 255"/>
                    <a:gd name="T7" fmla="*/ 0 h 128"/>
                    <a:gd name="T8" fmla="*/ 255 w 255"/>
                    <a:gd name="T9" fmla="*/ 128 h 128"/>
                    <a:gd name="T10" fmla="*/ 255 w 255"/>
                    <a:gd name="T11" fmla="*/ 128 h 128"/>
                    <a:gd name="T12" fmla="*/ 17 w 255"/>
                    <a:gd name="T13" fmla="*/ 111 h 128"/>
                    <a:gd name="T14" fmla="*/ 238 w 255"/>
                    <a:gd name="T15" fmla="*/ 111 h 128"/>
                    <a:gd name="T16" fmla="*/ 238 w 255"/>
                    <a:gd name="T17" fmla="*/ 18 h 128"/>
                    <a:gd name="T18" fmla="*/ 17 w 255"/>
                    <a:gd name="T19" fmla="*/ 18 h 128"/>
                    <a:gd name="T20" fmla="*/ 17 w 255"/>
                    <a:gd name="T21" fmla="*/ 111 h 128"/>
                    <a:gd name="T22" fmla="*/ 17 w 255"/>
                    <a:gd name="T23" fmla="*/ 111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28"/>
                    <a:gd name="T38" fmla="*/ 255 w 255"/>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28">
                      <a:moveTo>
                        <a:pt x="255" y="128"/>
                      </a:moveTo>
                      <a:lnTo>
                        <a:pt x="0" y="128"/>
                      </a:lnTo>
                      <a:lnTo>
                        <a:pt x="0" y="0"/>
                      </a:lnTo>
                      <a:lnTo>
                        <a:pt x="255" y="0"/>
                      </a:lnTo>
                      <a:lnTo>
                        <a:pt x="255" y="128"/>
                      </a:lnTo>
                      <a:close/>
                      <a:moveTo>
                        <a:pt x="17" y="111"/>
                      </a:moveTo>
                      <a:lnTo>
                        <a:pt x="238" y="111"/>
                      </a:lnTo>
                      <a:lnTo>
                        <a:pt x="238" y="18"/>
                      </a:lnTo>
                      <a:lnTo>
                        <a:pt x="17" y="18"/>
                      </a:lnTo>
                      <a:lnTo>
                        <a:pt x="17" y="111"/>
                      </a:lnTo>
                      <a:close/>
                    </a:path>
                  </a:pathLst>
                </a:custGeom>
                <a:grpFill/>
                <a:ln w="9525">
                  <a:noFill/>
                  <a:round/>
                  <a:headEnd/>
                  <a:tailEnd/>
                </a:ln>
              </p:spPr>
              <p:txBody>
                <a:bodyPr/>
                <a:lstStyle/>
                <a:p>
                  <a:pPr algn="ctr">
                    <a:defRPr/>
                  </a:pPr>
                  <a:endParaRPr lang="en-US" sz="1300" dirty="0">
                    <a:solidFill>
                      <a:srgbClr val="000000"/>
                    </a:solidFill>
                    <a:ea typeface="+mn-ea"/>
                  </a:endParaRPr>
                </a:p>
              </p:txBody>
            </p:sp>
          </p:grpSp>
        </p:grpSp>
        <p:pic>
          <p:nvPicPr>
            <p:cNvPr id="916488" name="Picture 7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95874" y="3016826"/>
              <a:ext cx="383857" cy="362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16489" name="Picture 7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86200" y="3568700"/>
            <a:ext cx="3841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1"/>
          <p:cNvSpPr>
            <a:spLocks noChangeArrowheads="1"/>
          </p:cNvSpPr>
          <p:nvPr/>
        </p:nvSpPr>
        <p:spPr bwMode="auto">
          <a:xfrm>
            <a:off x="125413" y="593725"/>
            <a:ext cx="88884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8" tIns="45694" rIns="91388" bIns="45694">
            <a:spAutoFit/>
          </a:bodyPr>
          <a:lstStyle/>
          <a:p>
            <a:pPr defTabSz="685800">
              <a:lnSpc>
                <a:spcPct val="90000"/>
              </a:lnSpc>
            </a:pPr>
            <a:r>
              <a:rPr lang="en-US" sz="2000">
                <a:solidFill>
                  <a:srgbClr val="000000"/>
                </a:solidFill>
                <a:sym typeface="ITC Lubalin Graph Std Demi"/>
              </a:rPr>
              <a:t>PureFlex and Flex System bring differentiated value to VMware environments</a:t>
            </a:r>
          </a:p>
        </p:txBody>
      </p:sp>
      <p:sp>
        <p:nvSpPr>
          <p:cNvPr id="23" name="Rounded Rectangle 22"/>
          <p:cNvSpPr>
            <a:spLocks noChangeArrowheads="1"/>
          </p:cNvSpPr>
          <p:nvPr/>
        </p:nvSpPr>
        <p:spPr bwMode="auto">
          <a:xfrm>
            <a:off x="207963" y="1438275"/>
            <a:ext cx="1252537" cy="1095375"/>
          </a:xfrm>
          <a:prstGeom prst="roundRect">
            <a:avLst>
              <a:gd name="adj" fmla="val 16667"/>
            </a:avLst>
          </a:prstGeom>
          <a:solidFill>
            <a:srgbClr val="00649D"/>
          </a:solidFill>
          <a:ln w="38100">
            <a:solidFill>
              <a:schemeClr val="bg1"/>
            </a:solidFill>
            <a:round/>
            <a:headEnd/>
            <a:tailEnd/>
          </a:ln>
          <a:effectLst>
            <a:outerShdw dist="20000" dir="5400000" rotWithShape="0">
              <a:srgbClr val="808080">
                <a:alpha val="37999"/>
              </a:srgbClr>
            </a:outerShdw>
          </a:effectLst>
        </p:spPr>
        <p:txBody>
          <a:bodyPr lIns="68589" tIns="34295" rIns="68589" bIns="34295" anchor="ctr"/>
          <a:lstStyle/>
          <a:p>
            <a:pPr algn="ctr" defTabSz="685800"/>
            <a:endParaRPr lang="hu-HU" sz="1000">
              <a:solidFill>
                <a:srgbClr val="FFFFFF"/>
              </a:solidFill>
            </a:endParaRPr>
          </a:p>
        </p:txBody>
      </p:sp>
      <p:pic>
        <p:nvPicPr>
          <p:cNvPr id="5" name="Picture 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7141" y="1618270"/>
            <a:ext cx="775086" cy="738837"/>
          </a:xfrm>
          <a:prstGeom prst="rect">
            <a:avLst/>
          </a:prstGeom>
          <a:ln>
            <a:noFill/>
          </a:ln>
          <a:effectLst>
            <a:outerShdw blurRad="63500" sx="102000" sy="102000" algn="ctr" rotWithShape="0">
              <a:prstClr val="black">
                <a:alpha val="40000"/>
              </a:prstClr>
            </a:outerShdw>
            <a:softEdge rad="31750"/>
          </a:effectLst>
        </p:spPr>
      </p:pic>
      <p:sp>
        <p:nvSpPr>
          <p:cNvPr id="25" name="Rounded Rectangle 24"/>
          <p:cNvSpPr>
            <a:spLocks noChangeArrowheads="1"/>
          </p:cNvSpPr>
          <p:nvPr/>
        </p:nvSpPr>
        <p:spPr bwMode="auto">
          <a:xfrm>
            <a:off x="3035300" y="1438275"/>
            <a:ext cx="1252538" cy="1095375"/>
          </a:xfrm>
          <a:prstGeom prst="roundRect">
            <a:avLst>
              <a:gd name="adj" fmla="val 16667"/>
            </a:avLst>
          </a:prstGeom>
          <a:solidFill>
            <a:srgbClr val="00649D"/>
          </a:solidFill>
          <a:ln w="38100">
            <a:solidFill>
              <a:schemeClr val="bg1"/>
            </a:solidFill>
            <a:round/>
            <a:headEnd/>
            <a:tailEnd/>
          </a:ln>
          <a:effectLst>
            <a:outerShdw dist="20000" dir="5400000" rotWithShape="0">
              <a:srgbClr val="808080">
                <a:alpha val="37999"/>
              </a:srgbClr>
            </a:outerShdw>
          </a:effectLst>
        </p:spPr>
        <p:txBody>
          <a:bodyPr lIns="68589" tIns="34295" rIns="68589" bIns="34295" anchor="ctr"/>
          <a:lstStyle/>
          <a:p>
            <a:pPr algn="ctr" defTabSz="685800"/>
            <a:endParaRPr lang="hu-HU" sz="1000">
              <a:solidFill>
                <a:srgbClr val="FFFFFF"/>
              </a:solidFill>
            </a:endParaRPr>
          </a:p>
        </p:txBody>
      </p:sp>
      <p:sp>
        <p:nvSpPr>
          <p:cNvPr id="916494" name="Freeform 16"/>
          <p:cNvSpPr>
            <a:spLocks noEditPoints="1"/>
          </p:cNvSpPr>
          <p:nvPr/>
        </p:nvSpPr>
        <p:spPr bwMode="auto">
          <a:xfrm>
            <a:off x="3109913" y="1701800"/>
            <a:ext cx="382587" cy="552450"/>
          </a:xfrm>
          <a:custGeom>
            <a:avLst/>
            <a:gdLst>
              <a:gd name="T0" fmla="*/ 2147483647 w 393"/>
              <a:gd name="T1" fmla="*/ 2147483647 h 514"/>
              <a:gd name="T2" fmla="*/ 2147483647 w 393"/>
              <a:gd name="T3" fmla="*/ 2147483647 h 514"/>
              <a:gd name="T4" fmla="*/ 2147483647 w 393"/>
              <a:gd name="T5" fmla="*/ 2147483647 h 514"/>
              <a:gd name="T6" fmla="*/ 2147483647 w 393"/>
              <a:gd name="T7" fmla="*/ 2147483647 h 514"/>
              <a:gd name="T8" fmla="*/ 0 w 393"/>
              <a:gd name="T9" fmla="*/ 2147483647 h 514"/>
              <a:gd name="T10" fmla="*/ 2147483647 w 393"/>
              <a:gd name="T11" fmla="*/ 2147483647 h 514"/>
              <a:gd name="T12" fmla="*/ 2147483647 w 393"/>
              <a:gd name="T13" fmla="*/ 2147483647 h 514"/>
              <a:gd name="T14" fmla="*/ 2147483647 w 393"/>
              <a:gd name="T15" fmla="*/ 2147483647 h 514"/>
              <a:gd name="T16" fmla="*/ 2147483647 w 393"/>
              <a:gd name="T17" fmla="*/ 2147483647 h 514"/>
              <a:gd name="T18" fmla="*/ 2147483647 w 393"/>
              <a:gd name="T19" fmla="*/ 2147483647 h 514"/>
              <a:gd name="T20" fmla="*/ 2147483647 w 393"/>
              <a:gd name="T21" fmla="*/ 2147483647 h 514"/>
              <a:gd name="T22" fmla="*/ 2147483647 w 393"/>
              <a:gd name="T23" fmla="*/ 2147483647 h 514"/>
              <a:gd name="T24" fmla="*/ 2147483647 w 393"/>
              <a:gd name="T25" fmla="*/ 2147483647 h 514"/>
              <a:gd name="T26" fmla="*/ 2147483647 w 393"/>
              <a:gd name="T27" fmla="*/ 2147483647 h 514"/>
              <a:gd name="T28" fmla="*/ 2147483647 w 393"/>
              <a:gd name="T29" fmla="*/ 2147483647 h 514"/>
              <a:gd name="T30" fmla="*/ 2147483647 w 393"/>
              <a:gd name="T31" fmla="*/ 2147483647 h 514"/>
              <a:gd name="T32" fmla="*/ 2147483647 w 393"/>
              <a:gd name="T33" fmla="*/ 2147483647 h 514"/>
              <a:gd name="T34" fmla="*/ 2147483647 w 393"/>
              <a:gd name="T35" fmla="*/ 2147483647 h 514"/>
              <a:gd name="T36" fmla="*/ 2147483647 w 393"/>
              <a:gd name="T37" fmla="*/ 2147483647 h 514"/>
              <a:gd name="T38" fmla="*/ 2147483647 w 393"/>
              <a:gd name="T39" fmla="*/ 2147483647 h 514"/>
              <a:gd name="T40" fmla="*/ 2147483647 w 393"/>
              <a:gd name="T41" fmla="*/ 2147483647 h 514"/>
              <a:gd name="T42" fmla="*/ 2147483647 w 393"/>
              <a:gd name="T43" fmla="*/ 2147483647 h 514"/>
              <a:gd name="T44" fmla="*/ 2147483647 w 393"/>
              <a:gd name="T45" fmla="*/ 2147483647 h 514"/>
              <a:gd name="T46" fmla="*/ 2147483647 w 393"/>
              <a:gd name="T47" fmla="*/ 2147483647 h 514"/>
              <a:gd name="T48" fmla="*/ 2147483647 w 393"/>
              <a:gd name="T49" fmla="*/ 2147483647 h 514"/>
              <a:gd name="T50" fmla="*/ 2147483647 w 393"/>
              <a:gd name="T51" fmla="*/ 2147483647 h 514"/>
              <a:gd name="T52" fmla="*/ 2147483647 w 393"/>
              <a:gd name="T53" fmla="*/ 2147483647 h 514"/>
              <a:gd name="T54" fmla="*/ 2147483647 w 393"/>
              <a:gd name="T55" fmla="*/ 2147483647 h 514"/>
              <a:gd name="T56" fmla="*/ 2147483647 w 393"/>
              <a:gd name="T57" fmla="*/ 2147483647 h 514"/>
              <a:gd name="T58" fmla="*/ 2147483647 w 393"/>
              <a:gd name="T59" fmla="*/ 2147483647 h 514"/>
              <a:gd name="T60" fmla="*/ 2147483647 w 393"/>
              <a:gd name="T61" fmla="*/ 2147483647 h 514"/>
              <a:gd name="T62" fmla="*/ 2147483647 w 393"/>
              <a:gd name="T63" fmla="*/ 2147483647 h 514"/>
              <a:gd name="T64" fmla="*/ 2147483647 w 393"/>
              <a:gd name="T65" fmla="*/ 2147483647 h 514"/>
              <a:gd name="T66" fmla="*/ 2147483647 w 393"/>
              <a:gd name="T67" fmla="*/ 2147483647 h 514"/>
              <a:gd name="T68" fmla="*/ 2147483647 w 393"/>
              <a:gd name="T69" fmla="*/ 2147483647 h 514"/>
              <a:gd name="T70" fmla="*/ 2147483647 w 393"/>
              <a:gd name="T71" fmla="*/ 2147483647 h 514"/>
              <a:gd name="T72" fmla="*/ 2147483647 w 393"/>
              <a:gd name="T73" fmla="*/ 2147483647 h 514"/>
              <a:gd name="T74" fmla="*/ 2147483647 w 393"/>
              <a:gd name="T75" fmla="*/ 2147483647 h 514"/>
              <a:gd name="T76" fmla="*/ 2147483647 w 393"/>
              <a:gd name="T77" fmla="*/ 2147483647 h 514"/>
              <a:gd name="T78" fmla="*/ 2147483647 w 393"/>
              <a:gd name="T79" fmla="*/ 2147483647 h 514"/>
              <a:gd name="T80" fmla="*/ 2147483647 w 393"/>
              <a:gd name="T81" fmla="*/ 2147483647 h 514"/>
              <a:gd name="T82" fmla="*/ 2147483647 w 393"/>
              <a:gd name="T83" fmla="*/ 2147483647 h 514"/>
              <a:gd name="T84" fmla="*/ 2147483647 w 393"/>
              <a:gd name="T85" fmla="*/ 2147483647 h 514"/>
              <a:gd name="T86" fmla="*/ 2147483647 w 393"/>
              <a:gd name="T87" fmla="*/ 2147483647 h 514"/>
              <a:gd name="T88" fmla="*/ 2147483647 w 393"/>
              <a:gd name="T89" fmla="*/ 2147483647 h 514"/>
              <a:gd name="T90" fmla="*/ 2147483647 w 393"/>
              <a:gd name="T91" fmla="*/ 2147483647 h 514"/>
              <a:gd name="T92" fmla="*/ 2147483647 w 393"/>
              <a:gd name="T93" fmla="*/ 2147483647 h 514"/>
              <a:gd name="T94" fmla="*/ 2147483647 w 393"/>
              <a:gd name="T95" fmla="*/ 2147483647 h 514"/>
              <a:gd name="T96" fmla="*/ 2147483647 w 393"/>
              <a:gd name="T97" fmla="*/ 2147483647 h 514"/>
              <a:gd name="T98" fmla="*/ 2147483647 w 393"/>
              <a:gd name="T99" fmla="*/ 2147483647 h 514"/>
              <a:gd name="T100" fmla="*/ 2147483647 w 393"/>
              <a:gd name="T101" fmla="*/ 2147483647 h 514"/>
              <a:gd name="T102" fmla="*/ 2147483647 w 393"/>
              <a:gd name="T103" fmla="*/ 2147483647 h 514"/>
              <a:gd name="T104" fmla="*/ 2147483647 w 393"/>
              <a:gd name="T105" fmla="*/ 2147483647 h 514"/>
              <a:gd name="T106" fmla="*/ 2147483647 w 393"/>
              <a:gd name="T107" fmla="*/ 2147483647 h 514"/>
              <a:gd name="T108" fmla="*/ 2147483647 w 393"/>
              <a:gd name="T109" fmla="*/ 2147483647 h 5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3"/>
              <a:gd name="T166" fmla="*/ 0 h 514"/>
              <a:gd name="T167" fmla="*/ 393 w 393"/>
              <a:gd name="T168" fmla="*/ 514 h 51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3" h="514">
                <a:moveTo>
                  <a:pt x="330" y="13"/>
                </a:moveTo>
                <a:lnTo>
                  <a:pt x="330" y="13"/>
                </a:lnTo>
                <a:lnTo>
                  <a:pt x="301" y="7"/>
                </a:lnTo>
                <a:lnTo>
                  <a:pt x="268" y="4"/>
                </a:lnTo>
                <a:lnTo>
                  <a:pt x="233" y="2"/>
                </a:lnTo>
                <a:lnTo>
                  <a:pt x="196" y="0"/>
                </a:lnTo>
                <a:lnTo>
                  <a:pt x="159" y="2"/>
                </a:lnTo>
                <a:lnTo>
                  <a:pt x="124" y="4"/>
                </a:lnTo>
                <a:lnTo>
                  <a:pt x="92" y="7"/>
                </a:lnTo>
                <a:lnTo>
                  <a:pt x="63" y="13"/>
                </a:lnTo>
                <a:lnTo>
                  <a:pt x="48" y="17"/>
                </a:lnTo>
                <a:lnTo>
                  <a:pt x="35" y="20"/>
                </a:lnTo>
                <a:lnTo>
                  <a:pt x="24" y="25"/>
                </a:lnTo>
                <a:lnTo>
                  <a:pt x="15" y="29"/>
                </a:lnTo>
                <a:lnTo>
                  <a:pt x="8" y="35"/>
                </a:lnTo>
                <a:lnTo>
                  <a:pt x="4" y="40"/>
                </a:lnTo>
                <a:lnTo>
                  <a:pt x="1" y="47"/>
                </a:lnTo>
                <a:lnTo>
                  <a:pt x="0" y="53"/>
                </a:lnTo>
                <a:lnTo>
                  <a:pt x="0" y="461"/>
                </a:lnTo>
                <a:lnTo>
                  <a:pt x="1" y="467"/>
                </a:lnTo>
                <a:lnTo>
                  <a:pt x="4" y="473"/>
                </a:lnTo>
                <a:lnTo>
                  <a:pt x="8" y="479"/>
                </a:lnTo>
                <a:lnTo>
                  <a:pt x="15" y="485"/>
                </a:lnTo>
                <a:lnTo>
                  <a:pt x="24" y="489"/>
                </a:lnTo>
                <a:lnTo>
                  <a:pt x="35" y="493"/>
                </a:lnTo>
                <a:lnTo>
                  <a:pt x="48" y="497"/>
                </a:lnTo>
                <a:lnTo>
                  <a:pt x="63" y="501"/>
                </a:lnTo>
                <a:lnTo>
                  <a:pt x="92" y="507"/>
                </a:lnTo>
                <a:lnTo>
                  <a:pt x="124" y="510"/>
                </a:lnTo>
                <a:lnTo>
                  <a:pt x="159" y="512"/>
                </a:lnTo>
                <a:lnTo>
                  <a:pt x="196" y="514"/>
                </a:lnTo>
                <a:lnTo>
                  <a:pt x="233" y="512"/>
                </a:lnTo>
                <a:lnTo>
                  <a:pt x="268" y="510"/>
                </a:lnTo>
                <a:lnTo>
                  <a:pt x="301" y="507"/>
                </a:lnTo>
                <a:lnTo>
                  <a:pt x="330" y="501"/>
                </a:lnTo>
                <a:lnTo>
                  <a:pt x="345" y="497"/>
                </a:lnTo>
                <a:lnTo>
                  <a:pt x="358" y="493"/>
                </a:lnTo>
                <a:lnTo>
                  <a:pt x="368" y="489"/>
                </a:lnTo>
                <a:lnTo>
                  <a:pt x="377" y="485"/>
                </a:lnTo>
                <a:lnTo>
                  <a:pt x="384" y="479"/>
                </a:lnTo>
                <a:lnTo>
                  <a:pt x="389" y="473"/>
                </a:lnTo>
                <a:lnTo>
                  <a:pt x="391" y="467"/>
                </a:lnTo>
                <a:lnTo>
                  <a:pt x="393" y="461"/>
                </a:lnTo>
                <a:lnTo>
                  <a:pt x="393" y="53"/>
                </a:lnTo>
                <a:lnTo>
                  <a:pt x="391" y="47"/>
                </a:lnTo>
                <a:lnTo>
                  <a:pt x="389" y="40"/>
                </a:lnTo>
                <a:lnTo>
                  <a:pt x="384" y="35"/>
                </a:lnTo>
                <a:lnTo>
                  <a:pt x="377" y="29"/>
                </a:lnTo>
                <a:lnTo>
                  <a:pt x="368" y="25"/>
                </a:lnTo>
                <a:lnTo>
                  <a:pt x="358" y="20"/>
                </a:lnTo>
                <a:lnTo>
                  <a:pt x="345" y="17"/>
                </a:lnTo>
                <a:lnTo>
                  <a:pt x="330" y="13"/>
                </a:lnTo>
                <a:close/>
                <a:moveTo>
                  <a:pt x="369" y="461"/>
                </a:moveTo>
                <a:lnTo>
                  <a:pt x="369" y="461"/>
                </a:lnTo>
                <a:lnTo>
                  <a:pt x="365" y="465"/>
                </a:lnTo>
                <a:lnTo>
                  <a:pt x="357" y="468"/>
                </a:lnTo>
                <a:lnTo>
                  <a:pt x="341" y="474"/>
                </a:lnTo>
                <a:lnTo>
                  <a:pt x="318" y="480"/>
                </a:lnTo>
                <a:lnTo>
                  <a:pt x="292" y="483"/>
                </a:lnTo>
                <a:lnTo>
                  <a:pt x="262" y="487"/>
                </a:lnTo>
                <a:lnTo>
                  <a:pt x="230" y="489"/>
                </a:lnTo>
                <a:lnTo>
                  <a:pt x="196" y="490"/>
                </a:lnTo>
                <a:lnTo>
                  <a:pt x="163" y="489"/>
                </a:lnTo>
                <a:lnTo>
                  <a:pt x="130" y="487"/>
                </a:lnTo>
                <a:lnTo>
                  <a:pt x="101" y="483"/>
                </a:lnTo>
                <a:lnTo>
                  <a:pt x="74" y="480"/>
                </a:lnTo>
                <a:lnTo>
                  <a:pt x="51" y="474"/>
                </a:lnTo>
                <a:lnTo>
                  <a:pt x="36" y="468"/>
                </a:lnTo>
                <a:lnTo>
                  <a:pt x="28" y="465"/>
                </a:lnTo>
                <a:lnTo>
                  <a:pt x="23" y="461"/>
                </a:lnTo>
                <a:lnTo>
                  <a:pt x="23" y="352"/>
                </a:lnTo>
                <a:lnTo>
                  <a:pt x="41" y="359"/>
                </a:lnTo>
                <a:lnTo>
                  <a:pt x="63" y="365"/>
                </a:lnTo>
                <a:lnTo>
                  <a:pt x="92" y="370"/>
                </a:lnTo>
                <a:lnTo>
                  <a:pt x="124" y="374"/>
                </a:lnTo>
                <a:lnTo>
                  <a:pt x="159" y="377"/>
                </a:lnTo>
                <a:lnTo>
                  <a:pt x="196" y="377"/>
                </a:lnTo>
                <a:lnTo>
                  <a:pt x="233" y="377"/>
                </a:lnTo>
                <a:lnTo>
                  <a:pt x="268" y="374"/>
                </a:lnTo>
                <a:lnTo>
                  <a:pt x="301" y="370"/>
                </a:lnTo>
                <a:lnTo>
                  <a:pt x="330" y="365"/>
                </a:lnTo>
                <a:lnTo>
                  <a:pt x="352" y="359"/>
                </a:lnTo>
                <a:lnTo>
                  <a:pt x="369" y="352"/>
                </a:lnTo>
                <a:lnTo>
                  <a:pt x="369" y="461"/>
                </a:lnTo>
                <a:close/>
                <a:moveTo>
                  <a:pt x="369" y="53"/>
                </a:moveTo>
                <a:lnTo>
                  <a:pt x="369" y="53"/>
                </a:lnTo>
                <a:lnTo>
                  <a:pt x="365" y="56"/>
                </a:lnTo>
                <a:lnTo>
                  <a:pt x="357" y="61"/>
                </a:lnTo>
                <a:lnTo>
                  <a:pt x="341" y="65"/>
                </a:lnTo>
                <a:lnTo>
                  <a:pt x="318" y="71"/>
                </a:lnTo>
                <a:lnTo>
                  <a:pt x="292" y="76"/>
                </a:lnTo>
                <a:lnTo>
                  <a:pt x="262" y="79"/>
                </a:lnTo>
                <a:lnTo>
                  <a:pt x="230" y="81"/>
                </a:lnTo>
                <a:lnTo>
                  <a:pt x="196" y="82"/>
                </a:lnTo>
                <a:lnTo>
                  <a:pt x="163" y="81"/>
                </a:lnTo>
                <a:lnTo>
                  <a:pt x="130" y="79"/>
                </a:lnTo>
                <a:lnTo>
                  <a:pt x="101" y="76"/>
                </a:lnTo>
                <a:lnTo>
                  <a:pt x="74" y="71"/>
                </a:lnTo>
                <a:lnTo>
                  <a:pt x="51" y="65"/>
                </a:lnTo>
                <a:lnTo>
                  <a:pt x="36" y="61"/>
                </a:lnTo>
                <a:lnTo>
                  <a:pt x="28" y="56"/>
                </a:lnTo>
                <a:lnTo>
                  <a:pt x="23" y="53"/>
                </a:lnTo>
                <a:lnTo>
                  <a:pt x="28" y="49"/>
                </a:lnTo>
                <a:lnTo>
                  <a:pt x="36" y="45"/>
                </a:lnTo>
                <a:lnTo>
                  <a:pt x="51" y="40"/>
                </a:lnTo>
                <a:lnTo>
                  <a:pt x="74" y="34"/>
                </a:lnTo>
                <a:lnTo>
                  <a:pt x="101" y="29"/>
                </a:lnTo>
                <a:lnTo>
                  <a:pt x="130" y="27"/>
                </a:lnTo>
                <a:lnTo>
                  <a:pt x="163" y="25"/>
                </a:lnTo>
                <a:lnTo>
                  <a:pt x="196" y="24"/>
                </a:lnTo>
                <a:lnTo>
                  <a:pt x="230" y="25"/>
                </a:lnTo>
                <a:lnTo>
                  <a:pt x="262" y="27"/>
                </a:lnTo>
                <a:lnTo>
                  <a:pt x="292" y="29"/>
                </a:lnTo>
                <a:lnTo>
                  <a:pt x="318" y="34"/>
                </a:lnTo>
                <a:lnTo>
                  <a:pt x="341" y="40"/>
                </a:lnTo>
                <a:lnTo>
                  <a:pt x="357" y="45"/>
                </a:lnTo>
                <a:lnTo>
                  <a:pt x="365" y="49"/>
                </a:lnTo>
                <a:lnTo>
                  <a:pt x="369" y="53"/>
                </a:lnTo>
                <a:close/>
                <a:moveTo>
                  <a:pt x="369" y="324"/>
                </a:moveTo>
                <a:lnTo>
                  <a:pt x="369" y="324"/>
                </a:lnTo>
                <a:lnTo>
                  <a:pt x="366" y="328"/>
                </a:lnTo>
                <a:lnTo>
                  <a:pt x="358" y="332"/>
                </a:lnTo>
                <a:lnTo>
                  <a:pt x="343" y="338"/>
                </a:lnTo>
                <a:lnTo>
                  <a:pt x="318" y="343"/>
                </a:lnTo>
                <a:lnTo>
                  <a:pt x="292" y="348"/>
                </a:lnTo>
                <a:lnTo>
                  <a:pt x="262" y="351"/>
                </a:lnTo>
                <a:lnTo>
                  <a:pt x="230" y="353"/>
                </a:lnTo>
                <a:lnTo>
                  <a:pt x="196" y="353"/>
                </a:lnTo>
                <a:lnTo>
                  <a:pt x="163" y="353"/>
                </a:lnTo>
                <a:lnTo>
                  <a:pt x="130" y="351"/>
                </a:lnTo>
                <a:lnTo>
                  <a:pt x="101" y="348"/>
                </a:lnTo>
                <a:lnTo>
                  <a:pt x="74" y="343"/>
                </a:lnTo>
                <a:lnTo>
                  <a:pt x="51" y="338"/>
                </a:lnTo>
                <a:lnTo>
                  <a:pt x="35" y="332"/>
                </a:lnTo>
                <a:lnTo>
                  <a:pt x="27" y="328"/>
                </a:lnTo>
                <a:lnTo>
                  <a:pt x="23" y="324"/>
                </a:lnTo>
                <a:lnTo>
                  <a:pt x="23" y="216"/>
                </a:lnTo>
                <a:lnTo>
                  <a:pt x="41" y="223"/>
                </a:lnTo>
                <a:lnTo>
                  <a:pt x="63" y="229"/>
                </a:lnTo>
                <a:lnTo>
                  <a:pt x="92" y="234"/>
                </a:lnTo>
                <a:lnTo>
                  <a:pt x="124" y="237"/>
                </a:lnTo>
                <a:lnTo>
                  <a:pt x="159" y="240"/>
                </a:lnTo>
                <a:lnTo>
                  <a:pt x="196" y="241"/>
                </a:lnTo>
                <a:lnTo>
                  <a:pt x="233" y="240"/>
                </a:lnTo>
                <a:lnTo>
                  <a:pt x="268" y="237"/>
                </a:lnTo>
                <a:lnTo>
                  <a:pt x="301" y="234"/>
                </a:lnTo>
                <a:lnTo>
                  <a:pt x="330" y="229"/>
                </a:lnTo>
                <a:lnTo>
                  <a:pt x="352" y="223"/>
                </a:lnTo>
                <a:lnTo>
                  <a:pt x="369" y="216"/>
                </a:lnTo>
                <a:lnTo>
                  <a:pt x="369" y="324"/>
                </a:lnTo>
                <a:close/>
                <a:moveTo>
                  <a:pt x="369" y="189"/>
                </a:moveTo>
                <a:lnTo>
                  <a:pt x="369" y="189"/>
                </a:lnTo>
                <a:lnTo>
                  <a:pt x="366" y="192"/>
                </a:lnTo>
                <a:lnTo>
                  <a:pt x="358" y="197"/>
                </a:lnTo>
                <a:lnTo>
                  <a:pt x="343" y="201"/>
                </a:lnTo>
                <a:lnTo>
                  <a:pt x="318" y="207"/>
                </a:lnTo>
                <a:lnTo>
                  <a:pt x="292" y="212"/>
                </a:lnTo>
                <a:lnTo>
                  <a:pt x="262" y="215"/>
                </a:lnTo>
                <a:lnTo>
                  <a:pt x="230" y="218"/>
                </a:lnTo>
                <a:lnTo>
                  <a:pt x="196" y="218"/>
                </a:lnTo>
                <a:lnTo>
                  <a:pt x="163" y="218"/>
                </a:lnTo>
                <a:lnTo>
                  <a:pt x="130" y="215"/>
                </a:lnTo>
                <a:lnTo>
                  <a:pt x="101" y="212"/>
                </a:lnTo>
                <a:lnTo>
                  <a:pt x="74" y="207"/>
                </a:lnTo>
                <a:lnTo>
                  <a:pt x="51" y="201"/>
                </a:lnTo>
                <a:lnTo>
                  <a:pt x="35" y="197"/>
                </a:lnTo>
                <a:lnTo>
                  <a:pt x="27" y="192"/>
                </a:lnTo>
                <a:lnTo>
                  <a:pt x="23" y="189"/>
                </a:lnTo>
                <a:lnTo>
                  <a:pt x="23" y="81"/>
                </a:lnTo>
                <a:lnTo>
                  <a:pt x="41" y="86"/>
                </a:lnTo>
                <a:lnTo>
                  <a:pt x="63" y="93"/>
                </a:lnTo>
                <a:lnTo>
                  <a:pt x="92" y="98"/>
                </a:lnTo>
                <a:lnTo>
                  <a:pt x="124" y="101"/>
                </a:lnTo>
                <a:lnTo>
                  <a:pt x="159" y="104"/>
                </a:lnTo>
                <a:lnTo>
                  <a:pt x="196" y="105"/>
                </a:lnTo>
                <a:lnTo>
                  <a:pt x="233" y="104"/>
                </a:lnTo>
                <a:lnTo>
                  <a:pt x="268" y="101"/>
                </a:lnTo>
                <a:lnTo>
                  <a:pt x="301" y="98"/>
                </a:lnTo>
                <a:lnTo>
                  <a:pt x="330" y="93"/>
                </a:lnTo>
                <a:lnTo>
                  <a:pt x="352" y="86"/>
                </a:lnTo>
                <a:lnTo>
                  <a:pt x="369" y="81"/>
                </a:lnTo>
                <a:lnTo>
                  <a:pt x="369" y="1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cxnSp>
        <p:nvCxnSpPr>
          <p:cNvPr id="31" name="Straight Connector 30"/>
          <p:cNvCxnSpPr>
            <a:cxnSpLocks noChangeShapeType="1"/>
          </p:cNvCxnSpPr>
          <p:nvPr/>
        </p:nvCxnSpPr>
        <p:spPr bwMode="auto">
          <a:xfrm>
            <a:off x="4641850" y="1978025"/>
            <a:ext cx="152400" cy="0"/>
          </a:xfrm>
          <a:prstGeom prst="line">
            <a:avLst/>
          </a:prstGeom>
          <a:noFill/>
          <a:ln w="12700">
            <a:solidFill>
              <a:schemeClr val="bg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2" name="Straight Connector 31"/>
          <p:cNvCxnSpPr>
            <a:cxnSpLocks noChangeShapeType="1"/>
          </p:cNvCxnSpPr>
          <p:nvPr/>
        </p:nvCxnSpPr>
        <p:spPr bwMode="auto">
          <a:xfrm>
            <a:off x="4784725" y="2290763"/>
            <a:ext cx="152400" cy="0"/>
          </a:xfrm>
          <a:prstGeom prst="line">
            <a:avLst/>
          </a:prstGeom>
          <a:noFill/>
          <a:ln w="12700">
            <a:solidFill>
              <a:schemeClr val="bg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noChangeShapeType="1"/>
          </p:cNvCxnSpPr>
          <p:nvPr/>
        </p:nvCxnSpPr>
        <p:spPr bwMode="auto">
          <a:xfrm>
            <a:off x="4784725" y="1660525"/>
            <a:ext cx="152400" cy="0"/>
          </a:xfrm>
          <a:prstGeom prst="line">
            <a:avLst/>
          </a:prstGeom>
          <a:noFill/>
          <a:ln w="12700">
            <a:solidFill>
              <a:schemeClr val="bg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9" name="Straight Connector 28"/>
          <p:cNvCxnSpPr>
            <a:cxnSpLocks noChangeShapeType="1"/>
          </p:cNvCxnSpPr>
          <p:nvPr/>
        </p:nvCxnSpPr>
        <p:spPr bwMode="auto">
          <a:xfrm>
            <a:off x="4794250" y="1654175"/>
            <a:ext cx="0" cy="646113"/>
          </a:xfrm>
          <a:prstGeom prst="line">
            <a:avLst/>
          </a:prstGeom>
          <a:noFill/>
          <a:ln w="12700">
            <a:solidFill>
              <a:schemeClr val="bg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4" name="Straight Connector 33"/>
          <p:cNvCxnSpPr>
            <a:cxnSpLocks noChangeShapeType="1"/>
          </p:cNvCxnSpPr>
          <p:nvPr/>
        </p:nvCxnSpPr>
        <p:spPr bwMode="auto">
          <a:xfrm>
            <a:off x="4791075" y="2098675"/>
            <a:ext cx="152400" cy="0"/>
          </a:xfrm>
          <a:prstGeom prst="line">
            <a:avLst/>
          </a:prstGeom>
          <a:noFill/>
          <a:ln w="12700">
            <a:solidFill>
              <a:schemeClr val="bg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5" name="Straight Connector 34"/>
          <p:cNvCxnSpPr>
            <a:cxnSpLocks noChangeShapeType="1"/>
          </p:cNvCxnSpPr>
          <p:nvPr/>
        </p:nvCxnSpPr>
        <p:spPr bwMode="auto">
          <a:xfrm>
            <a:off x="4797425" y="1854200"/>
            <a:ext cx="152400" cy="0"/>
          </a:xfrm>
          <a:prstGeom prst="line">
            <a:avLst/>
          </a:prstGeom>
          <a:noFill/>
          <a:ln w="12700">
            <a:solidFill>
              <a:schemeClr val="bg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26" name="Picture 7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75063" y="1558925"/>
            <a:ext cx="515937" cy="422275"/>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75063" y="1995488"/>
            <a:ext cx="515937" cy="420687"/>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ounded Rectangle 64"/>
          <p:cNvSpPr>
            <a:spLocks noChangeArrowheads="1"/>
          </p:cNvSpPr>
          <p:nvPr/>
        </p:nvSpPr>
        <p:spPr bwMode="auto">
          <a:xfrm>
            <a:off x="207963" y="4937125"/>
            <a:ext cx="1252537" cy="1096963"/>
          </a:xfrm>
          <a:prstGeom prst="roundRect">
            <a:avLst>
              <a:gd name="adj" fmla="val 16667"/>
            </a:avLst>
          </a:prstGeom>
          <a:solidFill>
            <a:srgbClr val="00649D"/>
          </a:solidFill>
          <a:ln w="38100">
            <a:solidFill>
              <a:schemeClr val="bg1"/>
            </a:solidFill>
            <a:round/>
            <a:headEnd/>
            <a:tailEnd/>
          </a:ln>
          <a:effectLst>
            <a:outerShdw dist="20000" dir="5400000" rotWithShape="0">
              <a:srgbClr val="808080">
                <a:alpha val="37999"/>
              </a:srgbClr>
            </a:outerShdw>
          </a:effectLst>
        </p:spPr>
        <p:txBody>
          <a:bodyPr lIns="91388" tIns="45694" rIns="91388" bIns="45694" anchor="ctr"/>
          <a:lstStyle/>
          <a:p>
            <a:pPr algn="ctr" defTabSz="685800"/>
            <a:endParaRPr lang="hu-HU" sz="1000">
              <a:solidFill>
                <a:srgbClr val="FFFFFF"/>
              </a:solidFill>
            </a:endParaRPr>
          </a:p>
        </p:txBody>
      </p:sp>
      <p:sp>
        <p:nvSpPr>
          <p:cNvPr id="68" name="Rounded Rectangle 67"/>
          <p:cNvSpPr>
            <a:spLocks noChangeArrowheads="1"/>
          </p:cNvSpPr>
          <p:nvPr/>
        </p:nvSpPr>
        <p:spPr bwMode="auto">
          <a:xfrm>
            <a:off x="3035300" y="4937125"/>
            <a:ext cx="1252538" cy="1096963"/>
          </a:xfrm>
          <a:prstGeom prst="roundRect">
            <a:avLst>
              <a:gd name="adj" fmla="val 16667"/>
            </a:avLst>
          </a:prstGeom>
          <a:solidFill>
            <a:srgbClr val="00649D"/>
          </a:solidFill>
          <a:ln w="38100">
            <a:solidFill>
              <a:schemeClr val="bg1"/>
            </a:solidFill>
            <a:round/>
            <a:headEnd/>
            <a:tailEnd/>
          </a:ln>
          <a:effectLst>
            <a:outerShdw dist="20000" dir="5400000" rotWithShape="0">
              <a:srgbClr val="808080">
                <a:alpha val="37999"/>
              </a:srgbClr>
            </a:outerShdw>
          </a:effectLst>
        </p:spPr>
        <p:txBody>
          <a:bodyPr lIns="91388" tIns="45694" rIns="91388" bIns="45694" anchor="ctr"/>
          <a:lstStyle/>
          <a:p>
            <a:pPr algn="ctr" defTabSz="685800"/>
            <a:endParaRPr lang="hu-HU" sz="1000">
              <a:solidFill>
                <a:srgbClr val="FFFFFF"/>
              </a:solidFill>
            </a:endParaRPr>
          </a:p>
        </p:txBody>
      </p:sp>
      <p:sp>
        <p:nvSpPr>
          <p:cNvPr id="916505" name="Freeform 111"/>
          <p:cNvSpPr>
            <a:spLocks noEditPoints="1"/>
          </p:cNvSpPr>
          <p:nvPr/>
        </p:nvSpPr>
        <p:spPr bwMode="auto">
          <a:xfrm>
            <a:off x="3259138" y="5041900"/>
            <a:ext cx="307975" cy="314325"/>
          </a:xfrm>
          <a:custGeom>
            <a:avLst/>
            <a:gdLst>
              <a:gd name="T0" fmla="*/ 205208306 w 823"/>
              <a:gd name="T1" fmla="*/ 157544613 h 632"/>
              <a:gd name="T2" fmla="*/ 0 w 823"/>
              <a:gd name="T3" fmla="*/ 157544613 h 632"/>
              <a:gd name="T4" fmla="*/ 0 w 823"/>
              <a:gd name="T5" fmla="*/ 0 h 632"/>
              <a:gd name="T6" fmla="*/ 205208306 w 823"/>
              <a:gd name="T7" fmla="*/ 0 h 632"/>
              <a:gd name="T8" fmla="*/ 205208306 w 823"/>
              <a:gd name="T9" fmla="*/ 157544613 h 632"/>
              <a:gd name="T10" fmla="*/ 199722802 w 823"/>
              <a:gd name="T11" fmla="*/ 17449694 h 632"/>
              <a:gd name="T12" fmla="*/ 5734800 w 823"/>
              <a:gd name="T13" fmla="*/ 17449694 h 632"/>
              <a:gd name="T14" fmla="*/ 5734800 w 823"/>
              <a:gd name="T15" fmla="*/ 150813967 h 632"/>
              <a:gd name="T16" fmla="*/ 199722802 w 823"/>
              <a:gd name="T17" fmla="*/ 150813967 h 632"/>
              <a:gd name="T18" fmla="*/ 199722802 w 823"/>
              <a:gd name="T19" fmla="*/ 17449694 h 6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3"/>
              <a:gd name="T31" fmla="*/ 0 h 632"/>
              <a:gd name="T32" fmla="*/ 823 w 823"/>
              <a:gd name="T33" fmla="*/ 632 h 6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3" h="632">
                <a:moveTo>
                  <a:pt x="823" y="632"/>
                </a:moveTo>
                <a:lnTo>
                  <a:pt x="0" y="632"/>
                </a:lnTo>
                <a:lnTo>
                  <a:pt x="0" y="0"/>
                </a:lnTo>
                <a:lnTo>
                  <a:pt x="823" y="0"/>
                </a:lnTo>
                <a:lnTo>
                  <a:pt x="823" y="632"/>
                </a:lnTo>
                <a:close/>
                <a:moveTo>
                  <a:pt x="801" y="70"/>
                </a:moveTo>
                <a:lnTo>
                  <a:pt x="23" y="70"/>
                </a:lnTo>
                <a:lnTo>
                  <a:pt x="23" y="605"/>
                </a:lnTo>
                <a:lnTo>
                  <a:pt x="801" y="605"/>
                </a:lnTo>
                <a:lnTo>
                  <a:pt x="80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6506" name="Rectangle 112"/>
          <p:cNvSpPr>
            <a:spLocks noChangeArrowheads="1"/>
          </p:cNvSpPr>
          <p:nvPr/>
        </p:nvSpPr>
        <p:spPr bwMode="auto">
          <a:xfrm>
            <a:off x="3286125" y="5095875"/>
            <a:ext cx="128588"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07" name="Rectangle 113"/>
          <p:cNvSpPr>
            <a:spLocks noChangeArrowheads="1"/>
          </p:cNvSpPr>
          <p:nvPr/>
        </p:nvSpPr>
        <p:spPr bwMode="auto">
          <a:xfrm>
            <a:off x="3286125" y="513873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08" name="Rectangle 114"/>
          <p:cNvSpPr>
            <a:spLocks noChangeArrowheads="1"/>
          </p:cNvSpPr>
          <p:nvPr/>
        </p:nvSpPr>
        <p:spPr bwMode="auto">
          <a:xfrm>
            <a:off x="3286125" y="515778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09" name="Rectangle 115"/>
          <p:cNvSpPr>
            <a:spLocks noChangeArrowheads="1"/>
          </p:cNvSpPr>
          <p:nvPr/>
        </p:nvSpPr>
        <p:spPr bwMode="auto">
          <a:xfrm>
            <a:off x="3286125" y="517683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10" name="Rectangle 116"/>
          <p:cNvSpPr>
            <a:spLocks noChangeArrowheads="1"/>
          </p:cNvSpPr>
          <p:nvPr/>
        </p:nvSpPr>
        <p:spPr bwMode="auto">
          <a:xfrm>
            <a:off x="3286125" y="519588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11" name="Rectangle 117"/>
          <p:cNvSpPr>
            <a:spLocks noChangeArrowheads="1"/>
          </p:cNvSpPr>
          <p:nvPr/>
        </p:nvSpPr>
        <p:spPr bwMode="auto">
          <a:xfrm>
            <a:off x="3286125" y="5214938"/>
            <a:ext cx="98425"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12" name="Rectangle 118"/>
          <p:cNvSpPr>
            <a:spLocks noChangeArrowheads="1"/>
          </p:cNvSpPr>
          <p:nvPr/>
        </p:nvSpPr>
        <p:spPr bwMode="auto">
          <a:xfrm>
            <a:off x="3286125" y="5257800"/>
            <a:ext cx="12858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13" name="Rectangle 119"/>
          <p:cNvSpPr>
            <a:spLocks noChangeArrowheads="1"/>
          </p:cNvSpPr>
          <p:nvPr/>
        </p:nvSpPr>
        <p:spPr bwMode="auto">
          <a:xfrm>
            <a:off x="3286125" y="5276850"/>
            <a:ext cx="12858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14" name="Rectangle 120"/>
          <p:cNvSpPr>
            <a:spLocks noChangeArrowheads="1"/>
          </p:cNvSpPr>
          <p:nvPr/>
        </p:nvSpPr>
        <p:spPr bwMode="auto">
          <a:xfrm>
            <a:off x="3286125" y="5295900"/>
            <a:ext cx="12858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15" name="Rectangle 121"/>
          <p:cNvSpPr>
            <a:spLocks noChangeArrowheads="1"/>
          </p:cNvSpPr>
          <p:nvPr/>
        </p:nvSpPr>
        <p:spPr bwMode="auto">
          <a:xfrm>
            <a:off x="3286125" y="5314950"/>
            <a:ext cx="98425"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16" name="Freeform 122"/>
          <p:cNvSpPr>
            <a:spLocks noEditPoints="1"/>
          </p:cNvSpPr>
          <p:nvPr/>
        </p:nvSpPr>
        <p:spPr bwMode="auto">
          <a:xfrm>
            <a:off x="3452813" y="5105400"/>
            <a:ext cx="95250" cy="96838"/>
          </a:xfrm>
          <a:custGeom>
            <a:avLst/>
            <a:gdLst>
              <a:gd name="T0" fmla="*/ 63384953 w 255"/>
              <a:gd name="T1" fmla="*/ 48292019 h 196"/>
              <a:gd name="T2" fmla="*/ 0 w 255"/>
              <a:gd name="T3" fmla="*/ 48292019 h 196"/>
              <a:gd name="T4" fmla="*/ 0 w 255"/>
              <a:gd name="T5" fmla="*/ 0 h 196"/>
              <a:gd name="T6" fmla="*/ 63384953 w 255"/>
              <a:gd name="T7" fmla="*/ 0 h 196"/>
              <a:gd name="T8" fmla="*/ 63384953 w 255"/>
              <a:gd name="T9" fmla="*/ 48292019 h 196"/>
              <a:gd name="T10" fmla="*/ 63384953 w 255"/>
              <a:gd name="T11" fmla="*/ 48292019 h 196"/>
              <a:gd name="T12" fmla="*/ 4225863 w 255"/>
              <a:gd name="T13" fmla="*/ 44349864 h 196"/>
              <a:gd name="T14" fmla="*/ 59159090 w 255"/>
              <a:gd name="T15" fmla="*/ 44349864 h 196"/>
              <a:gd name="T16" fmla="*/ 59159090 w 255"/>
              <a:gd name="T17" fmla="*/ 4188694 h 196"/>
              <a:gd name="T18" fmla="*/ 4225863 w 255"/>
              <a:gd name="T19" fmla="*/ 4188694 h 196"/>
              <a:gd name="T20" fmla="*/ 4225863 w 255"/>
              <a:gd name="T21" fmla="*/ 44349864 h 196"/>
              <a:gd name="T22" fmla="*/ 4225863 w 255"/>
              <a:gd name="T23" fmla="*/ 44349864 h 1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96"/>
              <a:gd name="T38" fmla="*/ 255 w 255"/>
              <a:gd name="T39" fmla="*/ 196 h 1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96">
                <a:moveTo>
                  <a:pt x="255" y="196"/>
                </a:moveTo>
                <a:lnTo>
                  <a:pt x="0" y="196"/>
                </a:lnTo>
                <a:lnTo>
                  <a:pt x="0" y="0"/>
                </a:lnTo>
                <a:lnTo>
                  <a:pt x="255" y="0"/>
                </a:lnTo>
                <a:lnTo>
                  <a:pt x="255" y="196"/>
                </a:lnTo>
                <a:close/>
                <a:moveTo>
                  <a:pt x="17" y="180"/>
                </a:moveTo>
                <a:lnTo>
                  <a:pt x="238" y="180"/>
                </a:lnTo>
                <a:lnTo>
                  <a:pt x="238" y="17"/>
                </a:lnTo>
                <a:lnTo>
                  <a:pt x="17" y="17"/>
                </a:lnTo>
                <a:lnTo>
                  <a:pt x="17"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6517" name="Freeform 123"/>
          <p:cNvSpPr>
            <a:spLocks noEditPoints="1"/>
          </p:cNvSpPr>
          <p:nvPr/>
        </p:nvSpPr>
        <p:spPr bwMode="auto">
          <a:xfrm>
            <a:off x="3452813" y="5253038"/>
            <a:ext cx="95250" cy="63500"/>
          </a:xfrm>
          <a:custGeom>
            <a:avLst/>
            <a:gdLst>
              <a:gd name="T0" fmla="*/ 63384953 w 255"/>
              <a:gd name="T1" fmla="*/ 31667152 h 128"/>
              <a:gd name="T2" fmla="*/ 0 w 255"/>
              <a:gd name="T3" fmla="*/ 31667152 h 128"/>
              <a:gd name="T4" fmla="*/ 0 w 255"/>
              <a:gd name="T5" fmla="*/ 0 h 128"/>
              <a:gd name="T6" fmla="*/ 63384953 w 255"/>
              <a:gd name="T7" fmla="*/ 0 h 128"/>
              <a:gd name="T8" fmla="*/ 63384953 w 255"/>
              <a:gd name="T9" fmla="*/ 31667152 h 128"/>
              <a:gd name="T10" fmla="*/ 63384953 w 255"/>
              <a:gd name="T11" fmla="*/ 31667152 h 128"/>
              <a:gd name="T12" fmla="*/ 4225863 w 255"/>
              <a:gd name="T13" fmla="*/ 27461270 h 128"/>
              <a:gd name="T14" fmla="*/ 59159090 w 255"/>
              <a:gd name="T15" fmla="*/ 27461270 h 128"/>
              <a:gd name="T16" fmla="*/ 59159090 w 255"/>
              <a:gd name="T17" fmla="*/ 4453434 h 128"/>
              <a:gd name="T18" fmla="*/ 4225863 w 255"/>
              <a:gd name="T19" fmla="*/ 4453434 h 128"/>
              <a:gd name="T20" fmla="*/ 4225863 w 255"/>
              <a:gd name="T21" fmla="*/ 27461270 h 128"/>
              <a:gd name="T22" fmla="*/ 4225863 w 255"/>
              <a:gd name="T23" fmla="*/ 27461270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28"/>
              <a:gd name="T38" fmla="*/ 255 w 255"/>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28">
                <a:moveTo>
                  <a:pt x="255" y="128"/>
                </a:moveTo>
                <a:lnTo>
                  <a:pt x="0" y="128"/>
                </a:lnTo>
                <a:lnTo>
                  <a:pt x="0" y="0"/>
                </a:lnTo>
                <a:lnTo>
                  <a:pt x="255" y="0"/>
                </a:lnTo>
                <a:lnTo>
                  <a:pt x="255" y="128"/>
                </a:lnTo>
                <a:close/>
                <a:moveTo>
                  <a:pt x="17" y="111"/>
                </a:moveTo>
                <a:lnTo>
                  <a:pt x="238" y="111"/>
                </a:lnTo>
                <a:lnTo>
                  <a:pt x="238" y="18"/>
                </a:lnTo>
                <a:lnTo>
                  <a:pt x="17" y="18"/>
                </a:lnTo>
                <a:lnTo>
                  <a:pt x="17" y="1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0" name="Rounded Rectangle 89"/>
          <p:cNvSpPr>
            <a:spLocks noChangeArrowheads="1"/>
          </p:cNvSpPr>
          <p:nvPr/>
        </p:nvSpPr>
        <p:spPr bwMode="auto">
          <a:xfrm>
            <a:off x="6159500" y="1438275"/>
            <a:ext cx="1252538" cy="1095375"/>
          </a:xfrm>
          <a:prstGeom prst="roundRect">
            <a:avLst>
              <a:gd name="adj" fmla="val 16667"/>
            </a:avLst>
          </a:prstGeom>
          <a:solidFill>
            <a:srgbClr val="00649D"/>
          </a:solidFill>
          <a:ln w="38100">
            <a:solidFill>
              <a:schemeClr val="bg1"/>
            </a:solidFill>
            <a:round/>
            <a:headEnd/>
            <a:tailEnd/>
          </a:ln>
          <a:effectLst>
            <a:outerShdw dist="20000" dir="5400000" rotWithShape="0">
              <a:srgbClr val="808080">
                <a:alpha val="37999"/>
              </a:srgbClr>
            </a:outerShdw>
          </a:effectLst>
        </p:spPr>
        <p:txBody>
          <a:bodyPr lIns="91388" tIns="45694" rIns="91388" bIns="45694" anchor="ctr"/>
          <a:lstStyle/>
          <a:p>
            <a:pPr algn="ctr" defTabSz="685800"/>
            <a:endParaRPr lang="hu-HU" sz="1000">
              <a:solidFill>
                <a:srgbClr val="FFFFFF"/>
              </a:solidFill>
            </a:endParaRPr>
          </a:p>
        </p:txBody>
      </p:sp>
      <p:sp>
        <p:nvSpPr>
          <p:cNvPr id="101" name="Rounded Rectangle 100"/>
          <p:cNvSpPr>
            <a:spLocks noChangeArrowheads="1"/>
          </p:cNvSpPr>
          <p:nvPr/>
        </p:nvSpPr>
        <p:spPr bwMode="auto">
          <a:xfrm>
            <a:off x="6159500" y="3225800"/>
            <a:ext cx="1252538" cy="1095375"/>
          </a:xfrm>
          <a:prstGeom prst="roundRect">
            <a:avLst>
              <a:gd name="adj" fmla="val 16667"/>
            </a:avLst>
          </a:prstGeom>
          <a:solidFill>
            <a:srgbClr val="00649D"/>
          </a:solidFill>
          <a:ln w="38100">
            <a:solidFill>
              <a:schemeClr val="bg1"/>
            </a:solidFill>
            <a:round/>
            <a:headEnd/>
            <a:tailEnd/>
          </a:ln>
          <a:effectLst>
            <a:outerShdw dist="20000" dir="5400000" rotWithShape="0">
              <a:srgbClr val="808080">
                <a:alpha val="37999"/>
              </a:srgbClr>
            </a:outerShdw>
          </a:effectLst>
        </p:spPr>
        <p:txBody>
          <a:bodyPr lIns="91388" tIns="45694" rIns="91388" bIns="45694" anchor="ctr"/>
          <a:lstStyle/>
          <a:p>
            <a:pPr algn="ctr" defTabSz="685800"/>
            <a:endParaRPr lang="hu-HU" sz="1000">
              <a:solidFill>
                <a:srgbClr val="FFFFFF"/>
              </a:solidFill>
            </a:endParaRPr>
          </a:p>
        </p:txBody>
      </p:sp>
      <p:sp>
        <p:nvSpPr>
          <p:cNvPr id="123" name="Rounded Rectangle 122"/>
          <p:cNvSpPr>
            <a:spLocks noChangeArrowheads="1"/>
          </p:cNvSpPr>
          <p:nvPr/>
        </p:nvSpPr>
        <p:spPr bwMode="auto">
          <a:xfrm>
            <a:off x="6159500" y="4937125"/>
            <a:ext cx="1252538" cy="1096963"/>
          </a:xfrm>
          <a:prstGeom prst="roundRect">
            <a:avLst>
              <a:gd name="adj" fmla="val 16667"/>
            </a:avLst>
          </a:prstGeom>
          <a:solidFill>
            <a:srgbClr val="00649D"/>
          </a:solidFill>
          <a:ln w="38100">
            <a:solidFill>
              <a:schemeClr val="bg1"/>
            </a:solidFill>
            <a:round/>
            <a:headEnd/>
            <a:tailEnd/>
          </a:ln>
          <a:effectLst>
            <a:outerShdw dist="20000" dir="5400000" rotWithShape="0">
              <a:srgbClr val="808080">
                <a:alpha val="37999"/>
              </a:srgbClr>
            </a:outerShdw>
          </a:effectLst>
        </p:spPr>
        <p:txBody>
          <a:bodyPr lIns="91388" tIns="45694" rIns="91388" bIns="45694" anchor="ctr"/>
          <a:lstStyle/>
          <a:p>
            <a:pPr algn="ctr" defTabSz="685800"/>
            <a:endParaRPr lang="hu-HU" sz="1000">
              <a:solidFill>
                <a:srgbClr val="FFFFFF"/>
              </a:solidFill>
            </a:endParaRPr>
          </a:p>
        </p:txBody>
      </p:sp>
      <p:sp>
        <p:nvSpPr>
          <p:cNvPr id="916521" name="TextBox 5"/>
          <p:cNvSpPr txBox="1">
            <a:spLocks noChangeArrowheads="1"/>
          </p:cNvSpPr>
          <p:nvPr/>
        </p:nvSpPr>
        <p:spPr bwMode="auto">
          <a:xfrm>
            <a:off x="1458913" y="1493838"/>
            <a:ext cx="28765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400">
                <a:solidFill>
                  <a:srgbClr val="000000"/>
                </a:solidFill>
              </a:rPr>
              <a:t>Visualize </a:t>
            </a:r>
            <a:r>
              <a:rPr lang="en-US" sz="1400" b="1">
                <a:solidFill>
                  <a:srgbClr val="000000"/>
                </a:solidFill>
              </a:rPr>
              <a:t>virtual</a:t>
            </a:r>
            <a:r>
              <a:rPr lang="en-US" sz="1400">
                <a:solidFill>
                  <a:srgbClr val="000000"/>
                </a:solidFill>
              </a:rPr>
              <a:t> </a:t>
            </a:r>
            <a:br>
              <a:rPr lang="en-US" sz="1400">
                <a:solidFill>
                  <a:srgbClr val="000000"/>
                </a:solidFill>
              </a:rPr>
            </a:br>
            <a:r>
              <a:rPr lang="en-US" sz="1400" b="1">
                <a:solidFill>
                  <a:srgbClr val="000000"/>
                </a:solidFill>
              </a:rPr>
              <a:t>topology</a:t>
            </a:r>
            <a:r>
              <a:rPr lang="en-US" sz="1400">
                <a:solidFill>
                  <a:srgbClr val="000000"/>
                </a:solidFill>
              </a:rPr>
              <a:t> for </a:t>
            </a:r>
          </a:p>
          <a:p>
            <a:pPr eaLnBrk="1" hangingPunct="1"/>
            <a:r>
              <a:rPr lang="en-US" sz="1400">
                <a:solidFill>
                  <a:srgbClr val="000000"/>
                </a:solidFill>
              </a:rPr>
              <a:t>bottlenecks</a:t>
            </a:r>
          </a:p>
        </p:txBody>
      </p:sp>
      <p:sp>
        <p:nvSpPr>
          <p:cNvPr id="916522" name="TextBox 5"/>
          <p:cNvSpPr txBox="1">
            <a:spLocks noChangeArrowheads="1"/>
          </p:cNvSpPr>
          <p:nvPr/>
        </p:nvSpPr>
        <p:spPr bwMode="auto">
          <a:xfrm>
            <a:off x="4264025" y="1493838"/>
            <a:ext cx="28765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400">
                <a:solidFill>
                  <a:srgbClr val="000000"/>
                </a:solidFill>
              </a:rPr>
              <a:t>Create and assign </a:t>
            </a:r>
          </a:p>
          <a:p>
            <a:pPr eaLnBrk="1" hangingPunct="1"/>
            <a:r>
              <a:rPr lang="en-US" sz="1400" b="1">
                <a:solidFill>
                  <a:srgbClr val="000000"/>
                </a:solidFill>
              </a:rPr>
              <a:t>storage</a:t>
            </a:r>
            <a:r>
              <a:rPr lang="en-US" sz="1400">
                <a:solidFill>
                  <a:srgbClr val="000000"/>
                </a:solidFill>
              </a:rPr>
              <a:t> to </a:t>
            </a:r>
            <a:r>
              <a:rPr lang="en-US" sz="1400" b="1">
                <a:solidFill>
                  <a:srgbClr val="000000"/>
                </a:solidFill>
              </a:rPr>
              <a:t>VMware </a:t>
            </a:r>
          </a:p>
          <a:p>
            <a:pPr eaLnBrk="1" hangingPunct="1"/>
            <a:r>
              <a:rPr lang="en-US" sz="1400" b="1">
                <a:solidFill>
                  <a:srgbClr val="000000"/>
                </a:solidFill>
              </a:rPr>
              <a:t>clusters</a:t>
            </a:r>
          </a:p>
        </p:txBody>
      </p:sp>
      <p:sp>
        <p:nvSpPr>
          <p:cNvPr id="916523" name="TextBox 5"/>
          <p:cNvSpPr txBox="1">
            <a:spLocks noChangeArrowheads="1"/>
          </p:cNvSpPr>
          <p:nvPr/>
        </p:nvSpPr>
        <p:spPr bwMode="auto">
          <a:xfrm>
            <a:off x="4264025" y="3282950"/>
            <a:ext cx="28765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400">
                <a:solidFill>
                  <a:srgbClr val="000000"/>
                </a:solidFill>
              </a:rPr>
              <a:t>Create and manage </a:t>
            </a:r>
            <a:br>
              <a:rPr lang="en-US" sz="1400">
                <a:solidFill>
                  <a:srgbClr val="000000"/>
                </a:solidFill>
              </a:rPr>
            </a:br>
            <a:r>
              <a:rPr lang="en-US" sz="1400" b="1">
                <a:solidFill>
                  <a:srgbClr val="000000"/>
                </a:solidFill>
              </a:rPr>
              <a:t>network</a:t>
            </a:r>
            <a:r>
              <a:rPr lang="en-US" sz="1400">
                <a:solidFill>
                  <a:srgbClr val="000000"/>
                </a:solidFill>
              </a:rPr>
              <a:t> pools and </a:t>
            </a:r>
            <a:br>
              <a:rPr lang="en-US" sz="1400">
                <a:solidFill>
                  <a:srgbClr val="000000"/>
                </a:solidFill>
              </a:rPr>
            </a:br>
            <a:r>
              <a:rPr lang="en-US" sz="1400" b="1">
                <a:solidFill>
                  <a:srgbClr val="000000"/>
                </a:solidFill>
              </a:rPr>
              <a:t>VM</a:t>
            </a:r>
            <a:r>
              <a:rPr lang="en-US" sz="1400">
                <a:solidFill>
                  <a:srgbClr val="000000"/>
                </a:solidFill>
              </a:rPr>
              <a:t> network </a:t>
            </a:r>
            <a:r>
              <a:rPr lang="en-US" sz="1400" b="1">
                <a:solidFill>
                  <a:srgbClr val="000000"/>
                </a:solidFill>
              </a:rPr>
              <a:t>profiles</a:t>
            </a:r>
          </a:p>
        </p:txBody>
      </p:sp>
      <p:sp>
        <p:nvSpPr>
          <p:cNvPr id="916524" name="TextBox 5"/>
          <p:cNvSpPr txBox="1">
            <a:spLocks noChangeArrowheads="1"/>
          </p:cNvSpPr>
          <p:nvPr/>
        </p:nvSpPr>
        <p:spPr bwMode="auto">
          <a:xfrm>
            <a:off x="4264025" y="5133975"/>
            <a:ext cx="28765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400">
                <a:solidFill>
                  <a:srgbClr val="000000"/>
                </a:solidFill>
              </a:rPr>
              <a:t>Collect and view </a:t>
            </a:r>
          </a:p>
          <a:p>
            <a:pPr eaLnBrk="1" hangingPunct="1"/>
            <a:r>
              <a:rPr lang="en-US" sz="1400" b="1">
                <a:solidFill>
                  <a:srgbClr val="000000"/>
                </a:solidFill>
              </a:rPr>
              <a:t>system</a:t>
            </a:r>
            <a:r>
              <a:rPr lang="en-US" sz="1400">
                <a:solidFill>
                  <a:srgbClr val="000000"/>
                </a:solidFill>
              </a:rPr>
              <a:t> </a:t>
            </a:r>
            <a:r>
              <a:rPr lang="en-US" sz="1400" b="1">
                <a:solidFill>
                  <a:srgbClr val="000000"/>
                </a:solidFill>
              </a:rPr>
              <a:t>information</a:t>
            </a:r>
          </a:p>
        </p:txBody>
      </p:sp>
      <p:sp>
        <p:nvSpPr>
          <p:cNvPr id="916525" name="TextBox 5"/>
          <p:cNvSpPr txBox="1">
            <a:spLocks noChangeArrowheads="1"/>
          </p:cNvSpPr>
          <p:nvPr/>
        </p:nvSpPr>
        <p:spPr bwMode="auto">
          <a:xfrm>
            <a:off x="1458913" y="3282950"/>
            <a:ext cx="18129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400" b="1">
                <a:solidFill>
                  <a:srgbClr val="000000"/>
                </a:solidFill>
              </a:rPr>
              <a:t>Automation</a:t>
            </a:r>
            <a:r>
              <a:rPr lang="en-US" sz="1400">
                <a:solidFill>
                  <a:srgbClr val="000000"/>
                </a:solidFill>
              </a:rPr>
              <a:t> for virtualized infrastructure</a:t>
            </a:r>
          </a:p>
        </p:txBody>
      </p:sp>
      <p:sp>
        <p:nvSpPr>
          <p:cNvPr id="916526" name="TextBox 5"/>
          <p:cNvSpPr txBox="1">
            <a:spLocks noChangeArrowheads="1"/>
          </p:cNvSpPr>
          <p:nvPr/>
        </p:nvSpPr>
        <p:spPr bwMode="auto">
          <a:xfrm>
            <a:off x="1458913" y="5133975"/>
            <a:ext cx="17399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400" b="1">
                <a:solidFill>
                  <a:srgbClr val="000000"/>
                </a:solidFill>
              </a:rPr>
              <a:t>Monitor</a:t>
            </a:r>
            <a:r>
              <a:rPr lang="en-US" sz="1400">
                <a:solidFill>
                  <a:srgbClr val="000000"/>
                </a:solidFill>
              </a:rPr>
              <a:t> Server / Storage Health</a:t>
            </a:r>
          </a:p>
        </p:txBody>
      </p:sp>
      <p:sp>
        <p:nvSpPr>
          <p:cNvPr id="153" name="Oval 152"/>
          <p:cNvSpPr>
            <a:spLocks noChangeArrowheads="1"/>
          </p:cNvSpPr>
          <p:nvPr/>
        </p:nvSpPr>
        <p:spPr bwMode="auto">
          <a:xfrm>
            <a:off x="668338" y="5137150"/>
            <a:ext cx="333375" cy="509588"/>
          </a:xfrm>
          <a:prstGeom prst="ellipse">
            <a:avLst/>
          </a:prstGeom>
          <a:noFill/>
          <a:ln w="38100">
            <a:solidFill>
              <a:schemeClr val="bg1"/>
            </a:solidFill>
            <a:round/>
            <a:headEnd/>
            <a:tailEnd/>
          </a:ln>
          <a:effectLst>
            <a:outerShdw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lIns="68589" tIns="34295" rIns="68589" bIns="34295" anchor="ctr"/>
          <a:lstStyle/>
          <a:p>
            <a:pPr algn="ctr" defTabSz="685800"/>
            <a:endParaRPr lang="hu-HU" sz="1000">
              <a:solidFill>
                <a:srgbClr val="FFFFFF"/>
              </a:solidFill>
            </a:endParaRPr>
          </a:p>
        </p:txBody>
      </p:sp>
      <p:sp>
        <p:nvSpPr>
          <p:cNvPr id="151" name="Rounded Rectangle 150"/>
          <p:cNvSpPr>
            <a:spLocks noChangeArrowheads="1"/>
          </p:cNvSpPr>
          <p:nvPr/>
        </p:nvSpPr>
        <p:spPr bwMode="auto">
          <a:xfrm>
            <a:off x="555625" y="5310188"/>
            <a:ext cx="557213" cy="438150"/>
          </a:xfrm>
          <a:prstGeom prst="roundRect">
            <a:avLst>
              <a:gd name="adj" fmla="val 16667"/>
            </a:avLst>
          </a:prstGeom>
          <a:solidFill>
            <a:srgbClr val="00649D"/>
          </a:solidFill>
          <a:ln w="38100">
            <a:solidFill>
              <a:schemeClr val="bg1"/>
            </a:solidFill>
            <a:round/>
            <a:headEnd/>
            <a:tailEnd/>
          </a:ln>
          <a:effectLst>
            <a:outerShdw dist="20000" dir="5400000" rotWithShape="0">
              <a:srgbClr val="808080">
                <a:alpha val="37999"/>
              </a:srgbClr>
            </a:outerShdw>
          </a:effectLst>
        </p:spPr>
        <p:txBody>
          <a:bodyPr lIns="68589" tIns="34295" rIns="68589" bIns="34295" anchor="ctr"/>
          <a:lstStyle/>
          <a:p>
            <a:pPr algn="ctr" defTabSz="685800"/>
            <a:endParaRPr lang="hu-HU" sz="1000">
              <a:solidFill>
                <a:srgbClr val="FFFFFF"/>
              </a:solidFill>
            </a:endParaRPr>
          </a:p>
        </p:txBody>
      </p:sp>
      <p:sp>
        <p:nvSpPr>
          <p:cNvPr id="916529" name="TextBox 153"/>
          <p:cNvSpPr txBox="1">
            <a:spLocks noChangeArrowheads="1"/>
          </p:cNvSpPr>
          <p:nvPr/>
        </p:nvSpPr>
        <p:spPr bwMode="auto">
          <a:xfrm>
            <a:off x="592138" y="5221288"/>
            <a:ext cx="485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2400" b="1">
                <a:solidFill>
                  <a:srgbClr val="FFFFFF"/>
                </a:solidFill>
              </a:rPr>
              <a:t>+</a:t>
            </a:r>
          </a:p>
        </p:txBody>
      </p:sp>
      <p:sp>
        <p:nvSpPr>
          <p:cNvPr id="916530" name="TextBox 5"/>
          <p:cNvSpPr txBox="1">
            <a:spLocks noChangeArrowheads="1"/>
          </p:cNvSpPr>
          <p:nvPr/>
        </p:nvSpPr>
        <p:spPr bwMode="auto">
          <a:xfrm>
            <a:off x="7404100" y="1492250"/>
            <a:ext cx="17367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400" b="1">
                <a:solidFill>
                  <a:srgbClr val="000000"/>
                </a:solidFill>
              </a:rPr>
              <a:t>Firmware</a:t>
            </a:r>
            <a:r>
              <a:rPr lang="en-US" sz="1400">
                <a:solidFill>
                  <a:srgbClr val="000000"/>
                </a:solidFill>
              </a:rPr>
              <a:t> configuration </a:t>
            </a:r>
          </a:p>
          <a:p>
            <a:pPr eaLnBrk="1" hangingPunct="1"/>
            <a:r>
              <a:rPr lang="en-US" sz="1400">
                <a:solidFill>
                  <a:srgbClr val="000000"/>
                </a:solidFill>
              </a:rPr>
              <a:t>and update</a:t>
            </a:r>
          </a:p>
        </p:txBody>
      </p:sp>
      <p:sp>
        <p:nvSpPr>
          <p:cNvPr id="916531" name="TextBox 5"/>
          <p:cNvSpPr txBox="1">
            <a:spLocks noChangeArrowheads="1"/>
          </p:cNvSpPr>
          <p:nvPr/>
        </p:nvSpPr>
        <p:spPr bwMode="auto">
          <a:xfrm>
            <a:off x="7404100" y="3276600"/>
            <a:ext cx="17367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400" b="1">
                <a:solidFill>
                  <a:srgbClr val="000000"/>
                </a:solidFill>
              </a:rPr>
              <a:t>Measure </a:t>
            </a:r>
            <a:r>
              <a:rPr lang="en-US" sz="1400">
                <a:solidFill>
                  <a:srgbClr val="000000"/>
                </a:solidFill>
              </a:rPr>
              <a:t>and report </a:t>
            </a:r>
            <a:r>
              <a:rPr lang="en-US" sz="1400" b="1">
                <a:solidFill>
                  <a:srgbClr val="000000"/>
                </a:solidFill>
              </a:rPr>
              <a:t>power</a:t>
            </a:r>
            <a:r>
              <a:rPr lang="en-US" sz="1400">
                <a:solidFill>
                  <a:srgbClr val="000000"/>
                </a:solidFill>
              </a:rPr>
              <a:t> consumption</a:t>
            </a:r>
          </a:p>
        </p:txBody>
      </p:sp>
      <p:sp>
        <p:nvSpPr>
          <p:cNvPr id="916532" name="TextBox 5"/>
          <p:cNvSpPr txBox="1">
            <a:spLocks noChangeArrowheads="1"/>
          </p:cNvSpPr>
          <p:nvPr/>
        </p:nvSpPr>
        <p:spPr bwMode="auto">
          <a:xfrm>
            <a:off x="7404100" y="4991100"/>
            <a:ext cx="17367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1400" b="1">
                <a:solidFill>
                  <a:srgbClr val="000000"/>
                </a:solidFill>
              </a:rPr>
              <a:t>Bare</a:t>
            </a:r>
            <a:r>
              <a:rPr lang="en-US" sz="1400">
                <a:solidFill>
                  <a:srgbClr val="000000"/>
                </a:solidFill>
              </a:rPr>
              <a:t> </a:t>
            </a:r>
            <a:r>
              <a:rPr lang="en-US" sz="1400" b="1">
                <a:solidFill>
                  <a:srgbClr val="000000"/>
                </a:solidFill>
              </a:rPr>
              <a:t>metal</a:t>
            </a:r>
            <a:r>
              <a:rPr lang="en-US" sz="1400">
                <a:solidFill>
                  <a:srgbClr val="000000"/>
                </a:solidFill>
              </a:rPr>
              <a:t> hypervisor deployment</a:t>
            </a:r>
          </a:p>
        </p:txBody>
      </p:sp>
      <p:sp>
        <p:nvSpPr>
          <p:cNvPr id="916533" name="Freeform 111"/>
          <p:cNvSpPr>
            <a:spLocks noEditPoints="1"/>
          </p:cNvSpPr>
          <p:nvPr/>
        </p:nvSpPr>
        <p:spPr bwMode="auto">
          <a:xfrm>
            <a:off x="3411538" y="5245100"/>
            <a:ext cx="307975" cy="314325"/>
          </a:xfrm>
          <a:custGeom>
            <a:avLst/>
            <a:gdLst>
              <a:gd name="T0" fmla="*/ 205208306 w 823"/>
              <a:gd name="T1" fmla="*/ 157544613 h 632"/>
              <a:gd name="T2" fmla="*/ 0 w 823"/>
              <a:gd name="T3" fmla="*/ 157544613 h 632"/>
              <a:gd name="T4" fmla="*/ 0 w 823"/>
              <a:gd name="T5" fmla="*/ 0 h 632"/>
              <a:gd name="T6" fmla="*/ 205208306 w 823"/>
              <a:gd name="T7" fmla="*/ 0 h 632"/>
              <a:gd name="T8" fmla="*/ 205208306 w 823"/>
              <a:gd name="T9" fmla="*/ 157544613 h 632"/>
              <a:gd name="T10" fmla="*/ 199722802 w 823"/>
              <a:gd name="T11" fmla="*/ 17449694 h 632"/>
              <a:gd name="T12" fmla="*/ 5734800 w 823"/>
              <a:gd name="T13" fmla="*/ 17449694 h 632"/>
              <a:gd name="T14" fmla="*/ 5734800 w 823"/>
              <a:gd name="T15" fmla="*/ 150813967 h 632"/>
              <a:gd name="T16" fmla="*/ 199722802 w 823"/>
              <a:gd name="T17" fmla="*/ 150813967 h 632"/>
              <a:gd name="T18" fmla="*/ 199722802 w 823"/>
              <a:gd name="T19" fmla="*/ 17449694 h 6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3"/>
              <a:gd name="T31" fmla="*/ 0 h 632"/>
              <a:gd name="T32" fmla="*/ 823 w 823"/>
              <a:gd name="T33" fmla="*/ 632 h 6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3" h="632">
                <a:moveTo>
                  <a:pt x="823" y="632"/>
                </a:moveTo>
                <a:lnTo>
                  <a:pt x="0" y="632"/>
                </a:lnTo>
                <a:lnTo>
                  <a:pt x="0" y="0"/>
                </a:lnTo>
                <a:lnTo>
                  <a:pt x="823" y="0"/>
                </a:lnTo>
                <a:lnTo>
                  <a:pt x="823" y="632"/>
                </a:lnTo>
                <a:close/>
                <a:moveTo>
                  <a:pt x="801" y="70"/>
                </a:moveTo>
                <a:lnTo>
                  <a:pt x="23" y="70"/>
                </a:lnTo>
                <a:lnTo>
                  <a:pt x="23" y="605"/>
                </a:lnTo>
                <a:lnTo>
                  <a:pt x="801" y="605"/>
                </a:lnTo>
                <a:lnTo>
                  <a:pt x="80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6534" name="Rectangle 112"/>
          <p:cNvSpPr>
            <a:spLocks noChangeArrowheads="1"/>
          </p:cNvSpPr>
          <p:nvPr/>
        </p:nvSpPr>
        <p:spPr bwMode="auto">
          <a:xfrm>
            <a:off x="3438525" y="5299075"/>
            <a:ext cx="128588"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35" name="Rectangle 113"/>
          <p:cNvSpPr>
            <a:spLocks noChangeArrowheads="1"/>
          </p:cNvSpPr>
          <p:nvPr/>
        </p:nvSpPr>
        <p:spPr bwMode="auto">
          <a:xfrm>
            <a:off x="3438525" y="534193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36" name="Rectangle 114"/>
          <p:cNvSpPr>
            <a:spLocks noChangeArrowheads="1"/>
          </p:cNvSpPr>
          <p:nvPr/>
        </p:nvSpPr>
        <p:spPr bwMode="auto">
          <a:xfrm>
            <a:off x="3438525" y="536098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37" name="Rectangle 115"/>
          <p:cNvSpPr>
            <a:spLocks noChangeArrowheads="1"/>
          </p:cNvSpPr>
          <p:nvPr/>
        </p:nvSpPr>
        <p:spPr bwMode="auto">
          <a:xfrm>
            <a:off x="3438525" y="538003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38" name="Rectangle 116"/>
          <p:cNvSpPr>
            <a:spLocks noChangeArrowheads="1"/>
          </p:cNvSpPr>
          <p:nvPr/>
        </p:nvSpPr>
        <p:spPr bwMode="auto">
          <a:xfrm>
            <a:off x="3438525" y="539908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39" name="Rectangle 117"/>
          <p:cNvSpPr>
            <a:spLocks noChangeArrowheads="1"/>
          </p:cNvSpPr>
          <p:nvPr/>
        </p:nvSpPr>
        <p:spPr bwMode="auto">
          <a:xfrm>
            <a:off x="3438525" y="5418138"/>
            <a:ext cx="98425"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40" name="Rectangle 118"/>
          <p:cNvSpPr>
            <a:spLocks noChangeArrowheads="1"/>
          </p:cNvSpPr>
          <p:nvPr/>
        </p:nvSpPr>
        <p:spPr bwMode="auto">
          <a:xfrm>
            <a:off x="3438525" y="5461000"/>
            <a:ext cx="12858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41" name="Rectangle 119"/>
          <p:cNvSpPr>
            <a:spLocks noChangeArrowheads="1"/>
          </p:cNvSpPr>
          <p:nvPr/>
        </p:nvSpPr>
        <p:spPr bwMode="auto">
          <a:xfrm>
            <a:off x="3438525" y="5480050"/>
            <a:ext cx="12858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42" name="Rectangle 120"/>
          <p:cNvSpPr>
            <a:spLocks noChangeArrowheads="1"/>
          </p:cNvSpPr>
          <p:nvPr/>
        </p:nvSpPr>
        <p:spPr bwMode="auto">
          <a:xfrm>
            <a:off x="3438525" y="5499100"/>
            <a:ext cx="12858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43" name="Rectangle 121"/>
          <p:cNvSpPr>
            <a:spLocks noChangeArrowheads="1"/>
          </p:cNvSpPr>
          <p:nvPr/>
        </p:nvSpPr>
        <p:spPr bwMode="auto">
          <a:xfrm>
            <a:off x="3438525" y="5518150"/>
            <a:ext cx="98425"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44" name="Freeform 122"/>
          <p:cNvSpPr>
            <a:spLocks noEditPoints="1"/>
          </p:cNvSpPr>
          <p:nvPr/>
        </p:nvSpPr>
        <p:spPr bwMode="auto">
          <a:xfrm>
            <a:off x="3605213" y="5308600"/>
            <a:ext cx="95250" cy="96838"/>
          </a:xfrm>
          <a:custGeom>
            <a:avLst/>
            <a:gdLst>
              <a:gd name="T0" fmla="*/ 63384953 w 255"/>
              <a:gd name="T1" fmla="*/ 48292019 h 196"/>
              <a:gd name="T2" fmla="*/ 0 w 255"/>
              <a:gd name="T3" fmla="*/ 48292019 h 196"/>
              <a:gd name="T4" fmla="*/ 0 w 255"/>
              <a:gd name="T5" fmla="*/ 0 h 196"/>
              <a:gd name="T6" fmla="*/ 63384953 w 255"/>
              <a:gd name="T7" fmla="*/ 0 h 196"/>
              <a:gd name="T8" fmla="*/ 63384953 w 255"/>
              <a:gd name="T9" fmla="*/ 48292019 h 196"/>
              <a:gd name="T10" fmla="*/ 63384953 w 255"/>
              <a:gd name="T11" fmla="*/ 48292019 h 196"/>
              <a:gd name="T12" fmla="*/ 4225863 w 255"/>
              <a:gd name="T13" fmla="*/ 44349864 h 196"/>
              <a:gd name="T14" fmla="*/ 59159090 w 255"/>
              <a:gd name="T15" fmla="*/ 44349864 h 196"/>
              <a:gd name="T16" fmla="*/ 59159090 w 255"/>
              <a:gd name="T17" fmla="*/ 4188694 h 196"/>
              <a:gd name="T18" fmla="*/ 4225863 w 255"/>
              <a:gd name="T19" fmla="*/ 4188694 h 196"/>
              <a:gd name="T20" fmla="*/ 4225863 w 255"/>
              <a:gd name="T21" fmla="*/ 44349864 h 196"/>
              <a:gd name="T22" fmla="*/ 4225863 w 255"/>
              <a:gd name="T23" fmla="*/ 44349864 h 1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96"/>
              <a:gd name="T38" fmla="*/ 255 w 255"/>
              <a:gd name="T39" fmla="*/ 196 h 1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96">
                <a:moveTo>
                  <a:pt x="255" y="196"/>
                </a:moveTo>
                <a:lnTo>
                  <a:pt x="0" y="196"/>
                </a:lnTo>
                <a:lnTo>
                  <a:pt x="0" y="0"/>
                </a:lnTo>
                <a:lnTo>
                  <a:pt x="255" y="0"/>
                </a:lnTo>
                <a:lnTo>
                  <a:pt x="255" y="196"/>
                </a:lnTo>
                <a:close/>
                <a:moveTo>
                  <a:pt x="17" y="180"/>
                </a:moveTo>
                <a:lnTo>
                  <a:pt x="238" y="180"/>
                </a:lnTo>
                <a:lnTo>
                  <a:pt x="238" y="17"/>
                </a:lnTo>
                <a:lnTo>
                  <a:pt x="17" y="17"/>
                </a:lnTo>
                <a:lnTo>
                  <a:pt x="17"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6545" name="Freeform 123"/>
          <p:cNvSpPr>
            <a:spLocks noEditPoints="1"/>
          </p:cNvSpPr>
          <p:nvPr/>
        </p:nvSpPr>
        <p:spPr bwMode="auto">
          <a:xfrm>
            <a:off x="3605213" y="5456238"/>
            <a:ext cx="95250" cy="63500"/>
          </a:xfrm>
          <a:custGeom>
            <a:avLst/>
            <a:gdLst>
              <a:gd name="T0" fmla="*/ 63384953 w 255"/>
              <a:gd name="T1" fmla="*/ 31667152 h 128"/>
              <a:gd name="T2" fmla="*/ 0 w 255"/>
              <a:gd name="T3" fmla="*/ 31667152 h 128"/>
              <a:gd name="T4" fmla="*/ 0 w 255"/>
              <a:gd name="T5" fmla="*/ 0 h 128"/>
              <a:gd name="T6" fmla="*/ 63384953 w 255"/>
              <a:gd name="T7" fmla="*/ 0 h 128"/>
              <a:gd name="T8" fmla="*/ 63384953 w 255"/>
              <a:gd name="T9" fmla="*/ 31667152 h 128"/>
              <a:gd name="T10" fmla="*/ 63384953 w 255"/>
              <a:gd name="T11" fmla="*/ 31667152 h 128"/>
              <a:gd name="T12" fmla="*/ 4225863 w 255"/>
              <a:gd name="T13" fmla="*/ 27461270 h 128"/>
              <a:gd name="T14" fmla="*/ 59159090 w 255"/>
              <a:gd name="T15" fmla="*/ 27461270 h 128"/>
              <a:gd name="T16" fmla="*/ 59159090 w 255"/>
              <a:gd name="T17" fmla="*/ 4453434 h 128"/>
              <a:gd name="T18" fmla="*/ 4225863 w 255"/>
              <a:gd name="T19" fmla="*/ 4453434 h 128"/>
              <a:gd name="T20" fmla="*/ 4225863 w 255"/>
              <a:gd name="T21" fmla="*/ 27461270 h 128"/>
              <a:gd name="T22" fmla="*/ 4225863 w 255"/>
              <a:gd name="T23" fmla="*/ 27461270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28"/>
              <a:gd name="T38" fmla="*/ 255 w 255"/>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28">
                <a:moveTo>
                  <a:pt x="255" y="128"/>
                </a:moveTo>
                <a:lnTo>
                  <a:pt x="0" y="128"/>
                </a:lnTo>
                <a:lnTo>
                  <a:pt x="0" y="0"/>
                </a:lnTo>
                <a:lnTo>
                  <a:pt x="255" y="0"/>
                </a:lnTo>
                <a:lnTo>
                  <a:pt x="255" y="128"/>
                </a:lnTo>
                <a:close/>
                <a:moveTo>
                  <a:pt x="17" y="111"/>
                </a:moveTo>
                <a:lnTo>
                  <a:pt x="238" y="111"/>
                </a:lnTo>
                <a:lnTo>
                  <a:pt x="238" y="18"/>
                </a:lnTo>
                <a:lnTo>
                  <a:pt x="17" y="18"/>
                </a:lnTo>
                <a:lnTo>
                  <a:pt x="17" y="1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6546" name="Freeform 111"/>
          <p:cNvSpPr>
            <a:spLocks noEditPoints="1"/>
          </p:cNvSpPr>
          <p:nvPr/>
        </p:nvSpPr>
        <p:spPr bwMode="auto">
          <a:xfrm>
            <a:off x="3563938" y="5448300"/>
            <a:ext cx="307975" cy="312738"/>
          </a:xfrm>
          <a:custGeom>
            <a:avLst/>
            <a:gdLst>
              <a:gd name="T0" fmla="*/ 205208306 w 823"/>
              <a:gd name="T1" fmla="*/ 156752684 h 632"/>
              <a:gd name="T2" fmla="*/ 0 w 823"/>
              <a:gd name="T3" fmla="*/ 156752684 h 632"/>
              <a:gd name="T4" fmla="*/ 0 w 823"/>
              <a:gd name="T5" fmla="*/ 0 h 632"/>
              <a:gd name="T6" fmla="*/ 205208306 w 823"/>
              <a:gd name="T7" fmla="*/ 0 h 632"/>
              <a:gd name="T8" fmla="*/ 205208306 w 823"/>
              <a:gd name="T9" fmla="*/ 156752684 h 632"/>
              <a:gd name="T10" fmla="*/ 199722802 w 823"/>
              <a:gd name="T11" fmla="*/ 17361980 h 632"/>
              <a:gd name="T12" fmla="*/ 5734800 w 823"/>
              <a:gd name="T13" fmla="*/ 17361980 h 632"/>
              <a:gd name="T14" fmla="*/ 5734800 w 823"/>
              <a:gd name="T15" fmla="*/ 150055870 h 632"/>
              <a:gd name="T16" fmla="*/ 199722802 w 823"/>
              <a:gd name="T17" fmla="*/ 150055870 h 632"/>
              <a:gd name="T18" fmla="*/ 199722802 w 823"/>
              <a:gd name="T19" fmla="*/ 17361980 h 6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3"/>
              <a:gd name="T31" fmla="*/ 0 h 632"/>
              <a:gd name="T32" fmla="*/ 823 w 823"/>
              <a:gd name="T33" fmla="*/ 632 h 6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3" h="632">
                <a:moveTo>
                  <a:pt x="823" y="632"/>
                </a:moveTo>
                <a:lnTo>
                  <a:pt x="0" y="632"/>
                </a:lnTo>
                <a:lnTo>
                  <a:pt x="0" y="0"/>
                </a:lnTo>
                <a:lnTo>
                  <a:pt x="823" y="0"/>
                </a:lnTo>
                <a:lnTo>
                  <a:pt x="823" y="632"/>
                </a:lnTo>
                <a:close/>
                <a:moveTo>
                  <a:pt x="801" y="70"/>
                </a:moveTo>
                <a:lnTo>
                  <a:pt x="23" y="70"/>
                </a:lnTo>
                <a:lnTo>
                  <a:pt x="23" y="605"/>
                </a:lnTo>
                <a:lnTo>
                  <a:pt x="801" y="605"/>
                </a:lnTo>
                <a:lnTo>
                  <a:pt x="80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6547" name="Rectangle 112"/>
          <p:cNvSpPr>
            <a:spLocks noChangeArrowheads="1"/>
          </p:cNvSpPr>
          <p:nvPr/>
        </p:nvSpPr>
        <p:spPr bwMode="auto">
          <a:xfrm>
            <a:off x="3590925" y="5502275"/>
            <a:ext cx="128588"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48" name="Rectangle 113"/>
          <p:cNvSpPr>
            <a:spLocks noChangeArrowheads="1"/>
          </p:cNvSpPr>
          <p:nvPr/>
        </p:nvSpPr>
        <p:spPr bwMode="auto">
          <a:xfrm>
            <a:off x="3590925" y="554513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49" name="Rectangle 114"/>
          <p:cNvSpPr>
            <a:spLocks noChangeArrowheads="1"/>
          </p:cNvSpPr>
          <p:nvPr/>
        </p:nvSpPr>
        <p:spPr bwMode="auto">
          <a:xfrm>
            <a:off x="3590925" y="556418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50" name="Rectangle 115"/>
          <p:cNvSpPr>
            <a:spLocks noChangeArrowheads="1"/>
          </p:cNvSpPr>
          <p:nvPr/>
        </p:nvSpPr>
        <p:spPr bwMode="auto">
          <a:xfrm>
            <a:off x="3590925" y="558323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51" name="Rectangle 116"/>
          <p:cNvSpPr>
            <a:spLocks noChangeArrowheads="1"/>
          </p:cNvSpPr>
          <p:nvPr/>
        </p:nvSpPr>
        <p:spPr bwMode="auto">
          <a:xfrm>
            <a:off x="3590925" y="560228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52" name="Rectangle 117"/>
          <p:cNvSpPr>
            <a:spLocks noChangeArrowheads="1"/>
          </p:cNvSpPr>
          <p:nvPr/>
        </p:nvSpPr>
        <p:spPr bwMode="auto">
          <a:xfrm>
            <a:off x="3590925" y="5621338"/>
            <a:ext cx="98425"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53" name="Rectangle 118"/>
          <p:cNvSpPr>
            <a:spLocks noChangeArrowheads="1"/>
          </p:cNvSpPr>
          <p:nvPr/>
        </p:nvSpPr>
        <p:spPr bwMode="auto">
          <a:xfrm>
            <a:off x="3590925" y="5664200"/>
            <a:ext cx="12858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54" name="Rectangle 119"/>
          <p:cNvSpPr>
            <a:spLocks noChangeArrowheads="1"/>
          </p:cNvSpPr>
          <p:nvPr/>
        </p:nvSpPr>
        <p:spPr bwMode="auto">
          <a:xfrm>
            <a:off x="3590925" y="5683250"/>
            <a:ext cx="12858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55" name="Rectangle 120"/>
          <p:cNvSpPr>
            <a:spLocks noChangeArrowheads="1"/>
          </p:cNvSpPr>
          <p:nvPr/>
        </p:nvSpPr>
        <p:spPr bwMode="auto">
          <a:xfrm>
            <a:off x="3590925" y="5702300"/>
            <a:ext cx="12858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56" name="Rectangle 121"/>
          <p:cNvSpPr>
            <a:spLocks noChangeArrowheads="1"/>
          </p:cNvSpPr>
          <p:nvPr/>
        </p:nvSpPr>
        <p:spPr bwMode="auto">
          <a:xfrm>
            <a:off x="3590925" y="5721350"/>
            <a:ext cx="98425"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57" name="Freeform 122"/>
          <p:cNvSpPr>
            <a:spLocks noEditPoints="1"/>
          </p:cNvSpPr>
          <p:nvPr/>
        </p:nvSpPr>
        <p:spPr bwMode="auto">
          <a:xfrm>
            <a:off x="3757613" y="5511800"/>
            <a:ext cx="95250" cy="96838"/>
          </a:xfrm>
          <a:custGeom>
            <a:avLst/>
            <a:gdLst>
              <a:gd name="T0" fmla="*/ 63384953 w 255"/>
              <a:gd name="T1" fmla="*/ 49083945 h 196"/>
              <a:gd name="T2" fmla="*/ 0 w 255"/>
              <a:gd name="T3" fmla="*/ 49083945 h 196"/>
              <a:gd name="T4" fmla="*/ 0 w 255"/>
              <a:gd name="T5" fmla="*/ 0 h 196"/>
              <a:gd name="T6" fmla="*/ 63384953 w 255"/>
              <a:gd name="T7" fmla="*/ 0 h 196"/>
              <a:gd name="T8" fmla="*/ 63384953 w 255"/>
              <a:gd name="T9" fmla="*/ 49083945 h 196"/>
              <a:gd name="T10" fmla="*/ 63384953 w 255"/>
              <a:gd name="T11" fmla="*/ 49083945 h 196"/>
              <a:gd name="T12" fmla="*/ 4225863 w 255"/>
              <a:gd name="T13" fmla="*/ 45077143 h 196"/>
              <a:gd name="T14" fmla="*/ 59159090 w 255"/>
              <a:gd name="T15" fmla="*/ 45077143 h 196"/>
              <a:gd name="T16" fmla="*/ 59159090 w 255"/>
              <a:gd name="T17" fmla="*/ 4257383 h 196"/>
              <a:gd name="T18" fmla="*/ 4225863 w 255"/>
              <a:gd name="T19" fmla="*/ 4257383 h 196"/>
              <a:gd name="T20" fmla="*/ 4225863 w 255"/>
              <a:gd name="T21" fmla="*/ 45077143 h 196"/>
              <a:gd name="T22" fmla="*/ 4225863 w 255"/>
              <a:gd name="T23" fmla="*/ 45077143 h 1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96"/>
              <a:gd name="T38" fmla="*/ 255 w 255"/>
              <a:gd name="T39" fmla="*/ 196 h 1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96">
                <a:moveTo>
                  <a:pt x="255" y="196"/>
                </a:moveTo>
                <a:lnTo>
                  <a:pt x="0" y="196"/>
                </a:lnTo>
                <a:lnTo>
                  <a:pt x="0" y="0"/>
                </a:lnTo>
                <a:lnTo>
                  <a:pt x="255" y="0"/>
                </a:lnTo>
                <a:lnTo>
                  <a:pt x="255" y="196"/>
                </a:lnTo>
                <a:close/>
                <a:moveTo>
                  <a:pt x="17" y="180"/>
                </a:moveTo>
                <a:lnTo>
                  <a:pt x="238" y="180"/>
                </a:lnTo>
                <a:lnTo>
                  <a:pt x="238" y="17"/>
                </a:lnTo>
                <a:lnTo>
                  <a:pt x="17" y="17"/>
                </a:lnTo>
                <a:lnTo>
                  <a:pt x="17"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6558" name="Freeform 123"/>
          <p:cNvSpPr>
            <a:spLocks noEditPoints="1"/>
          </p:cNvSpPr>
          <p:nvPr/>
        </p:nvSpPr>
        <p:spPr bwMode="auto">
          <a:xfrm>
            <a:off x="3757613" y="5659438"/>
            <a:ext cx="95250" cy="63500"/>
          </a:xfrm>
          <a:custGeom>
            <a:avLst/>
            <a:gdLst>
              <a:gd name="T0" fmla="*/ 63384953 w 255"/>
              <a:gd name="T1" fmla="*/ 31667152 h 128"/>
              <a:gd name="T2" fmla="*/ 0 w 255"/>
              <a:gd name="T3" fmla="*/ 31667152 h 128"/>
              <a:gd name="T4" fmla="*/ 0 w 255"/>
              <a:gd name="T5" fmla="*/ 0 h 128"/>
              <a:gd name="T6" fmla="*/ 63384953 w 255"/>
              <a:gd name="T7" fmla="*/ 0 h 128"/>
              <a:gd name="T8" fmla="*/ 63384953 w 255"/>
              <a:gd name="T9" fmla="*/ 31667152 h 128"/>
              <a:gd name="T10" fmla="*/ 63384953 w 255"/>
              <a:gd name="T11" fmla="*/ 31667152 h 128"/>
              <a:gd name="T12" fmla="*/ 4225863 w 255"/>
              <a:gd name="T13" fmla="*/ 27461270 h 128"/>
              <a:gd name="T14" fmla="*/ 59159090 w 255"/>
              <a:gd name="T15" fmla="*/ 27461270 h 128"/>
              <a:gd name="T16" fmla="*/ 59159090 w 255"/>
              <a:gd name="T17" fmla="*/ 4453434 h 128"/>
              <a:gd name="T18" fmla="*/ 4225863 w 255"/>
              <a:gd name="T19" fmla="*/ 4453434 h 128"/>
              <a:gd name="T20" fmla="*/ 4225863 w 255"/>
              <a:gd name="T21" fmla="*/ 27461270 h 128"/>
              <a:gd name="T22" fmla="*/ 4225863 w 255"/>
              <a:gd name="T23" fmla="*/ 27461270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28"/>
              <a:gd name="T38" fmla="*/ 255 w 255"/>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28">
                <a:moveTo>
                  <a:pt x="255" y="128"/>
                </a:moveTo>
                <a:lnTo>
                  <a:pt x="0" y="128"/>
                </a:lnTo>
                <a:lnTo>
                  <a:pt x="0" y="0"/>
                </a:lnTo>
                <a:lnTo>
                  <a:pt x="255" y="0"/>
                </a:lnTo>
                <a:lnTo>
                  <a:pt x="255" y="128"/>
                </a:lnTo>
                <a:close/>
                <a:moveTo>
                  <a:pt x="17" y="111"/>
                </a:moveTo>
                <a:lnTo>
                  <a:pt x="238" y="111"/>
                </a:lnTo>
                <a:lnTo>
                  <a:pt x="238" y="18"/>
                </a:lnTo>
                <a:lnTo>
                  <a:pt x="17" y="18"/>
                </a:lnTo>
                <a:lnTo>
                  <a:pt x="17" y="1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6559" name="Freeform 111"/>
          <p:cNvSpPr>
            <a:spLocks noEditPoints="1"/>
          </p:cNvSpPr>
          <p:nvPr/>
        </p:nvSpPr>
        <p:spPr bwMode="auto">
          <a:xfrm>
            <a:off x="3716338" y="5651500"/>
            <a:ext cx="307975" cy="312738"/>
          </a:xfrm>
          <a:custGeom>
            <a:avLst/>
            <a:gdLst>
              <a:gd name="T0" fmla="*/ 205208306 w 823"/>
              <a:gd name="T1" fmla="*/ 156752684 h 632"/>
              <a:gd name="T2" fmla="*/ 0 w 823"/>
              <a:gd name="T3" fmla="*/ 156752684 h 632"/>
              <a:gd name="T4" fmla="*/ 0 w 823"/>
              <a:gd name="T5" fmla="*/ 0 h 632"/>
              <a:gd name="T6" fmla="*/ 205208306 w 823"/>
              <a:gd name="T7" fmla="*/ 0 h 632"/>
              <a:gd name="T8" fmla="*/ 205208306 w 823"/>
              <a:gd name="T9" fmla="*/ 156752684 h 632"/>
              <a:gd name="T10" fmla="*/ 199722802 w 823"/>
              <a:gd name="T11" fmla="*/ 17361980 h 632"/>
              <a:gd name="T12" fmla="*/ 5734800 w 823"/>
              <a:gd name="T13" fmla="*/ 17361980 h 632"/>
              <a:gd name="T14" fmla="*/ 5734800 w 823"/>
              <a:gd name="T15" fmla="*/ 150055870 h 632"/>
              <a:gd name="T16" fmla="*/ 199722802 w 823"/>
              <a:gd name="T17" fmla="*/ 150055870 h 632"/>
              <a:gd name="T18" fmla="*/ 199722802 w 823"/>
              <a:gd name="T19" fmla="*/ 17361980 h 6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3"/>
              <a:gd name="T31" fmla="*/ 0 h 632"/>
              <a:gd name="T32" fmla="*/ 823 w 823"/>
              <a:gd name="T33" fmla="*/ 632 h 6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3" h="632">
                <a:moveTo>
                  <a:pt x="823" y="632"/>
                </a:moveTo>
                <a:lnTo>
                  <a:pt x="0" y="632"/>
                </a:lnTo>
                <a:lnTo>
                  <a:pt x="0" y="0"/>
                </a:lnTo>
                <a:lnTo>
                  <a:pt x="823" y="0"/>
                </a:lnTo>
                <a:lnTo>
                  <a:pt x="823" y="632"/>
                </a:lnTo>
                <a:close/>
                <a:moveTo>
                  <a:pt x="801" y="70"/>
                </a:moveTo>
                <a:lnTo>
                  <a:pt x="23" y="70"/>
                </a:lnTo>
                <a:lnTo>
                  <a:pt x="23" y="605"/>
                </a:lnTo>
                <a:lnTo>
                  <a:pt x="801" y="605"/>
                </a:lnTo>
                <a:lnTo>
                  <a:pt x="80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6560" name="Rectangle 112"/>
          <p:cNvSpPr>
            <a:spLocks noChangeArrowheads="1"/>
          </p:cNvSpPr>
          <p:nvPr/>
        </p:nvSpPr>
        <p:spPr bwMode="auto">
          <a:xfrm>
            <a:off x="3743325" y="5705475"/>
            <a:ext cx="128588"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61" name="Rectangle 113"/>
          <p:cNvSpPr>
            <a:spLocks noChangeArrowheads="1"/>
          </p:cNvSpPr>
          <p:nvPr/>
        </p:nvSpPr>
        <p:spPr bwMode="auto">
          <a:xfrm>
            <a:off x="3743325" y="574833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62" name="Rectangle 114"/>
          <p:cNvSpPr>
            <a:spLocks noChangeArrowheads="1"/>
          </p:cNvSpPr>
          <p:nvPr/>
        </p:nvSpPr>
        <p:spPr bwMode="auto">
          <a:xfrm>
            <a:off x="3743325" y="576738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63" name="Rectangle 115"/>
          <p:cNvSpPr>
            <a:spLocks noChangeArrowheads="1"/>
          </p:cNvSpPr>
          <p:nvPr/>
        </p:nvSpPr>
        <p:spPr bwMode="auto">
          <a:xfrm>
            <a:off x="3743325" y="578643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64" name="Rectangle 116"/>
          <p:cNvSpPr>
            <a:spLocks noChangeArrowheads="1"/>
          </p:cNvSpPr>
          <p:nvPr/>
        </p:nvSpPr>
        <p:spPr bwMode="auto">
          <a:xfrm>
            <a:off x="3743325" y="5805488"/>
            <a:ext cx="128588"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65" name="Rectangle 117"/>
          <p:cNvSpPr>
            <a:spLocks noChangeArrowheads="1"/>
          </p:cNvSpPr>
          <p:nvPr/>
        </p:nvSpPr>
        <p:spPr bwMode="auto">
          <a:xfrm>
            <a:off x="3743325" y="5824538"/>
            <a:ext cx="98425"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66" name="Rectangle 118"/>
          <p:cNvSpPr>
            <a:spLocks noChangeArrowheads="1"/>
          </p:cNvSpPr>
          <p:nvPr/>
        </p:nvSpPr>
        <p:spPr bwMode="auto">
          <a:xfrm>
            <a:off x="3743325" y="5867400"/>
            <a:ext cx="128588" cy="7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67" name="Rectangle 119"/>
          <p:cNvSpPr>
            <a:spLocks noChangeArrowheads="1"/>
          </p:cNvSpPr>
          <p:nvPr/>
        </p:nvSpPr>
        <p:spPr bwMode="auto">
          <a:xfrm>
            <a:off x="3743325" y="5886450"/>
            <a:ext cx="12858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68" name="Rectangle 120"/>
          <p:cNvSpPr>
            <a:spLocks noChangeArrowheads="1"/>
          </p:cNvSpPr>
          <p:nvPr/>
        </p:nvSpPr>
        <p:spPr bwMode="auto">
          <a:xfrm>
            <a:off x="3743325" y="5905500"/>
            <a:ext cx="128588"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69" name="Rectangle 121"/>
          <p:cNvSpPr>
            <a:spLocks noChangeArrowheads="1"/>
          </p:cNvSpPr>
          <p:nvPr/>
        </p:nvSpPr>
        <p:spPr bwMode="auto">
          <a:xfrm>
            <a:off x="3743325" y="5924550"/>
            <a:ext cx="98425" cy="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lstStyle/>
          <a:p>
            <a:pPr algn="ctr" defTabSz="685800"/>
            <a:endParaRPr lang="hu-HU" sz="1000">
              <a:solidFill>
                <a:srgbClr val="000000"/>
              </a:solidFill>
            </a:endParaRPr>
          </a:p>
        </p:txBody>
      </p:sp>
      <p:sp>
        <p:nvSpPr>
          <p:cNvPr id="916570" name="Freeform 122"/>
          <p:cNvSpPr>
            <a:spLocks noEditPoints="1"/>
          </p:cNvSpPr>
          <p:nvPr/>
        </p:nvSpPr>
        <p:spPr bwMode="auto">
          <a:xfrm>
            <a:off x="3910013" y="5715000"/>
            <a:ext cx="95250" cy="96838"/>
          </a:xfrm>
          <a:custGeom>
            <a:avLst/>
            <a:gdLst>
              <a:gd name="T0" fmla="*/ 63384953 w 255"/>
              <a:gd name="T1" fmla="*/ 49083945 h 196"/>
              <a:gd name="T2" fmla="*/ 0 w 255"/>
              <a:gd name="T3" fmla="*/ 49083945 h 196"/>
              <a:gd name="T4" fmla="*/ 0 w 255"/>
              <a:gd name="T5" fmla="*/ 0 h 196"/>
              <a:gd name="T6" fmla="*/ 63384953 w 255"/>
              <a:gd name="T7" fmla="*/ 0 h 196"/>
              <a:gd name="T8" fmla="*/ 63384953 w 255"/>
              <a:gd name="T9" fmla="*/ 49083945 h 196"/>
              <a:gd name="T10" fmla="*/ 63384953 w 255"/>
              <a:gd name="T11" fmla="*/ 49083945 h 196"/>
              <a:gd name="T12" fmla="*/ 4225863 w 255"/>
              <a:gd name="T13" fmla="*/ 45077143 h 196"/>
              <a:gd name="T14" fmla="*/ 59159090 w 255"/>
              <a:gd name="T15" fmla="*/ 45077143 h 196"/>
              <a:gd name="T16" fmla="*/ 59159090 w 255"/>
              <a:gd name="T17" fmla="*/ 4257383 h 196"/>
              <a:gd name="T18" fmla="*/ 4225863 w 255"/>
              <a:gd name="T19" fmla="*/ 4257383 h 196"/>
              <a:gd name="T20" fmla="*/ 4225863 w 255"/>
              <a:gd name="T21" fmla="*/ 45077143 h 196"/>
              <a:gd name="T22" fmla="*/ 4225863 w 255"/>
              <a:gd name="T23" fmla="*/ 45077143 h 1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96"/>
              <a:gd name="T38" fmla="*/ 255 w 255"/>
              <a:gd name="T39" fmla="*/ 196 h 1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96">
                <a:moveTo>
                  <a:pt x="255" y="196"/>
                </a:moveTo>
                <a:lnTo>
                  <a:pt x="0" y="196"/>
                </a:lnTo>
                <a:lnTo>
                  <a:pt x="0" y="0"/>
                </a:lnTo>
                <a:lnTo>
                  <a:pt x="255" y="0"/>
                </a:lnTo>
                <a:lnTo>
                  <a:pt x="255" y="196"/>
                </a:lnTo>
                <a:close/>
                <a:moveTo>
                  <a:pt x="17" y="180"/>
                </a:moveTo>
                <a:lnTo>
                  <a:pt x="238" y="180"/>
                </a:lnTo>
                <a:lnTo>
                  <a:pt x="238" y="17"/>
                </a:lnTo>
                <a:lnTo>
                  <a:pt x="17" y="17"/>
                </a:lnTo>
                <a:lnTo>
                  <a:pt x="17"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6571" name="Freeform 123"/>
          <p:cNvSpPr>
            <a:spLocks noEditPoints="1"/>
          </p:cNvSpPr>
          <p:nvPr/>
        </p:nvSpPr>
        <p:spPr bwMode="auto">
          <a:xfrm>
            <a:off x="3910013" y="5862638"/>
            <a:ext cx="95250" cy="63500"/>
          </a:xfrm>
          <a:custGeom>
            <a:avLst/>
            <a:gdLst>
              <a:gd name="T0" fmla="*/ 63384953 w 255"/>
              <a:gd name="T1" fmla="*/ 31667152 h 128"/>
              <a:gd name="T2" fmla="*/ 0 w 255"/>
              <a:gd name="T3" fmla="*/ 31667152 h 128"/>
              <a:gd name="T4" fmla="*/ 0 w 255"/>
              <a:gd name="T5" fmla="*/ 0 h 128"/>
              <a:gd name="T6" fmla="*/ 63384953 w 255"/>
              <a:gd name="T7" fmla="*/ 0 h 128"/>
              <a:gd name="T8" fmla="*/ 63384953 w 255"/>
              <a:gd name="T9" fmla="*/ 31667152 h 128"/>
              <a:gd name="T10" fmla="*/ 63384953 w 255"/>
              <a:gd name="T11" fmla="*/ 31667152 h 128"/>
              <a:gd name="T12" fmla="*/ 4225863 w 255"/>
              <a:gd name="T13" fmla="*/ 27461270 h 128"/>
              <a:gd name="T14" fmla="*/ 59159090 w 255"/>
              <a:gd name="T15" fmla="*/ 27461270 h 128"/>
              <a:gd name="T16" fmla="*/ 59159090 w 255"/>
              <a:gd name="T17" fmla="*/ 4453434 h 128"/>
              <a:gd name="T18" fmla="*/ 4225863 w 255"/>
              <a:gd name="T19" fmla="*/ 4453434 h 128"/>
              <a:gd name="T20" fmla="*/ 4225863 w 255"/>
              <a:gd name="T21" fmla="*/ 27461270 h 128"/>
              <a:gd name="T22" fmla="*/ 4225863 w 255"/>
              <a:gd name="T23" fmla="*/ 27461270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28"/>
              <a:gd name="T38" fmla="*/ 255 w 255"/>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28">
                <a:moveTo>
                  <a:pt x="255" y="128"/>
                </a:moveTo>
                <a:lnTo>
                  <a:pt x="0" y="128"/>
                </a:lnTo>
                <a:lnTo>
                  <a:pt x="0" y="0"/>
                </a:lnTo>
                <a:lnTo>
                  <a:pt x="255" y="0"/>
                </a:lnTo>
                <a:lnTo>
                  <a:pt x="255" y="128"/>
                </a:lnTo>
                <a:close/>
                <a:moveTo>
                  <a:pt x="17" y="111"/>
                </a:moveTo>
                <a:lnTo>
                  <a:pt x="238" y="111"/>
                </a:lnTo>
                <a:lnTo>
                  <a:pt x="238" y="18"/>
                </a:lnTo>
                <a:lnTo>
                  <a:pt x="17" y="18"/>
                </a:lnTo>
                <a:lnTo>
                  <a:pt x="17" y="1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pic>
        <p:nvPicPr>
          <p:cNvPr id="916572" name="Picture 8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655968">
            <a:off x="6654800" y="1504950"/>
            <a:ext cx="3175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6573" name="Picture 8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655968">
            <a:off x="7000875" y="1620838"/>
            <a:ext cx="203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6574" name="Picture 8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655968">
            <a:off x="6442075" y="2001838"/>
            <a:ext cx="163513"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6575" name="Group 151"/>
          <p:cNvGrpSpPr>
            <a:grpSpLocks/>
          </p:cNvGrpSpPr>
          <p:nvPr/>
        </p:nvGrpSpPr>
        <p:grpSpPr bwMode="auto">
          <a:xfrm>
            <a:off x="6256338" y="3659188"/>
            <a:ext cx="733425" cy="901700"/>
            <a:chOff x="8354500" y="3581387"/>
            <a:chExt cx="976116" cy="901063"/>
          </a:xfrm>
        </p:grpSpPr>
        <p:cxnSp>
          <p:nvCxnSpPr>
            <p:cNvPr id="268" name="Straight Connector 267"/>
            <p:cNvCxnSpPr>
              <a:cxnSpLocks noChangeShapeType="1"/>
            </p:cNvCxnSpPr>
            <p:nvPr/>
          </p:nvCxnSpPr>
          <p:spPr bwMode="auto">
            <a:xfrm>
              <a:off x="8354500" y="4057301"/>
              <a:ext cx="976116" cy="0"/>
            </a:xfrm>
            <a:prstGeom prst="line">
              <a:avLst/>
            </a:prstGeom>
            <a:noFill/>
            <a:ln w="38100">
              <a:solidFill>
                <a:srgbClr val="FFFFFF"/>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69" name="Block Arc 268"/>
            <p:cNvSpPr/>
            <p:nvPr/>
          </p:nvSpPr>
          <p:spPr>
            <a:xfrm>
              <a:off x="8417884" y="3635324"/>
              <a:ext cx="849348" cy="847126"/>
            </a:xfrm>
            <a:prstGeom prst="blockArc">
              <a:avLst/>
            </a:prstGeom>
            <a:noFill/>
            <a:ln w="38100" cap="flat" cmpd="sng" algn="ctr">
              <a:solidFill>
                <a:srgbClr val="FFFFFF"/>
              </a:solidFill>
              <a:prstDash val="solid"/>
            </a:ln>
            <a:effectLst/>
          </p:spPr>
          <p:txBody>
            <a:bodyPr anchor="ctr"/>
            <a:lstStyle/>
            <a:p>
              <a:pPr algn="ctr" defTabSz="1218346" fontAlgn="auto">
                <a:spcBef>
                  <a:spcPts val="0"/>
                </a:spcBef>
                <a:spcAft>
                  <a:spcPts val="0"/>
                </a:spcAft>
                <a:defRPr/>
              </a:pPr>
              <a:endParaRPr lang="en-US" kern="0" dirty="0">
                <a:solidFill>
                  <a:srgbClr val="000000"/>
                </a:solidFill>
                <a:latin typeface="Arial"/>
                <a:ea typeface="+mn-ea"/>
              </a:endParaRPr>
            </a:p>
          </p:txBody>
        </p:sp>
        <p:cxnSp>
          <p:nvCxnSpPr>
            <p:cNvPr id="916578" name="Straight Connector 269"/>
            <p:cNvCxnSpPr>
              <a:cxnSpLocks noChangeShapeType="1"/>
            </p:cNvCxnSpPr>
            <p:nvPr/>
          </p:nvCxnSpPr>
          <p:spPr bwMode="auto">
            <a:xfrm flipH="1" flipV="1">
              <a:off x="8701842" y="3662968"/>
              <a:ext cx="150399" cy="395073"/>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cxnSp>
        <p:sp>
          <p:nvSpPr>
            <p:cNvPr id="271" name="Isosceles Triangle 270"/>
            <p:cNvSpPr>
              <a:spLocks noChangeArrowheads="1"/>
            </p:cNvSpPr>
            <p:nvPr/>
          </p:nvSpPr>
          <p:spPr bwMode="auto">
            <a:xfrm rot="7431505">
              <a:off x="8445889" y="3772455"/>
              <a:ext cx="499710" cy="358703"/>
            </a:xfrm>
            <a:prstGeom prst="triangle">
              <a:avLst>
                <a:gd name="adj" fmla="val 50000"/>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lIns="68589" tIns="34295" rIns="68589" bIns="34295" anchor="ctr"/>
            <a:lstStyle/>
            <a:p>
              <a:pPr algn="ctr" defTabSz="912813"/>
              <a:endParaRPr lang="hu-HU" sz="1400">
                <a:solidFill>
                  <a:srgbClr val="FFFFFF"/>
                </a:solidFill>
              </a:endParaRPr>
            </a:p>
          </p:txBody>
        </p:sp>
        <p:sp>
          <p:nvSpPr>
            <p:cNvPr id="272" name="Flowchart: Terminator 271"/>
            <p:cNvSpPr>
              <a:spLocks noChangeArrowheads="1"/>
            </p:cNvSpPr>
            <p:nvPr/>
          </p:nvSpPr>
          <p:spPr bwMode="auto">
            <a:xfrm rot="1824804">
              <a:off x="8533851" y="3651188"/>
              <a:ext cx="42854" cy="412458"/>
            </a:xfrm>
            <a:prstGeom prst="flowChartTerminator">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912813"/>
              <a:endParaRPr lang="hu-HU" sz="1400">
                <a:solidFill>
                  <a:srgbClr val="FFFFFF"/>
                </a:solidFill>
              </a:endParaRPr>
            </a:p>
          </p:txBody>
        </p:sp>
        <p:sp>
          <p:nvSpPr>
            <p:cNvPr id="273" name="Flowchart: Terminator 272"/>
            <p:cNvSpPr>
              <a:spLocks noChangeArrowheads="1"/>
            </p:cNvSpPr>
            <p:nvPr/>
          </p:nvSpPr>
          <p:spPr bwMode="auto">
            <a:xfrm rot="1824804">
              <a:off x="8487823" y="3686088"/>
              <a:ext cx="58725" cy="344245"/>
            </a:xfrm>
            <a:prstGeom prst="flowChartTerminator">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912813"/>
              <a:endParaRPr lang="hu-HU" sz="1400">
                <a:solidFill>
                  <a:srgbClr val="FFFFFF"/>
                </a:solidFill>
              </a:endParaRPr>
            </a:p>
          </p:txBody>
        </p:sp>
        <p:cxnSp>
          <p:nvCxnSpPr>
            <p:cNvPr id="916582" name="Straight Connector 273"/>
            <p:cNvCxnSpPr>
              <a:cxnSpLocks noChangeShapeType="1"/>
            </p:cNvCxnSpPr>
            <p:nvPr/>
          </p:nvCxnSpPr>
          <p:spPr bwMode="auto">
            <a:xfrm flipH="1" flipV="1">
              <a:off x="8770382" y="3771712"/>
              <a:ext cx="56564" cy="148133"/>
            </a:xfrm>
            <a:prstGeom prst="line">
              <a:avLst/>
            </a:prstGeom>
            <a:noFill/>
            <a:ln w="25400">
              <a:solidFill>
                <a:srgbClr val="00649D"/>
              </a:solidFill>
              <a:round/>
              <a:headEnd/>
              <a:tailEnd/>
            </a:ln>
            <a:extLst>
              <a:ext uri="{909E8E84-426E-40DD-AFC4-6F175D3DCCD1}">
                <a14:hiddenFill xmlns:a14="http://schemas.microsoft.com/office/drawing/2010/main">
                  <a:noFill/>
                </a14:hiddenFill>
              </a:ext>
            </a:extLst>
          </p:spPr>
        </p:cxnSp>
        <p:cxnSp>
          <p:nvCxnSpPr>
            <p:cNvPr id="916583" name="Straight Connector 274"/>
            <p:cNvCxnSpPr>
              <a:cxnSpLocks noChangeShapeType="1"/>
            </p:cNvCxnSpPr>
            <p:nvPr/>
          </p:nvCxnSpPr>
          <p:spPr bwMode="auto">
            <a:xfrm>
              <a:off x="8918848" y="4024024"/>
              <a:ext cx="229897" cy="0"/>
            </a:xfrm>
            <a:prstGeom prst="line">
              <a:avLst/>
            </a:prstGeom>
            <a:noFill/>
            <a:ln w="25400">
              <a:solidFill>
                <a:srgbClr val="00649D"/>
              </a:solidFill>
              <a:round/>
              <a:headEnd/>
              <a:tailEnd/>
            </a:ln>
            <a:extLst>
              <a:ext uri="{909E8E84-426E-40DD-AFC4-6F175D3DCCD1}">
                <a14:hiddenFill xmlns:a14="http://schemas.microsoft.com/office/drawing/2010/main">
                  <a:noFill/>
                </a14:hiddenFill>
              </a:ext>
            </a:extLst>
          </p:spPr>
        </p:cxnSp>
        <p:sp>
          <p:nvSpPr>
            <p:cNvPr id="276" name="Flowchart: Terminator 275"/>
            <p:cNvSpPr>
              <a:spLocks noChangeArrowheads="1"/>
            </p:cNvSpPr>
            <p:nvPr/>
          </p:nvSpPr>
          <p:spPr bwMode="auto">
            <a:xfrm rot="1737116">
              <a:off x="8790974" y="3855831"/>
              <a:ext cx="360291" cy="95183"/>
            </a:xfrm>
            <a:prstGeom prst="flowChartTerminator">
              <a:avLst/>
            </a:prstGeom>
            <a:solidFill>
              <a:srgbClr val="00649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912813"/>
              <a:endParaRPr lang="hu-HU" sz="1400">
                <a:solidFill>
                  <a:srgbClr val="FFFFFF"/>
                </a:solidFill>
              </a:endParaRPr>
            </a:p>
          </p:txBody>
        </p:sp>
        <p:sp>
          <p:nvSpPr>
            <p:cNvPr id="277" name="Flowchart: Terminator 276"/>
            <p:cNvSpPr>
              <a:spLocks noChangeArrowheads="1"/>
            </p:cNvSpPr>
            <p:nvPr/>
          </p:nvSpPr>
          <p:spPr bwMode="auto">
            <a:xfrm rot="-178251">
              <a:off x="8976675" y="3927218"/>
              <a:ext cx="125387" cy="93597"/>
            </a:xfrm>
            <a:prstGeom prst="flowChartTerminator">
              <a:avLst/>
            </a:prstGeom>
            <a:solidFill>
              <a:srgbClr val="00649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912813"/>
              <a:endParaRPr lang="hu-HU" sz="1400">
                <a:solidFill>
                  <a:srgbClr val="FFFFFF"/>
                </a:solidFill>
              </a:endParaRPr>
            </a:p>
          </p:txBody>
        </p:sp>
        <p:cxnSp>
          <p:nvCxnSpPr>
            <p:cNvPr id="916586" name="Straight Connector 263"/>
            <p:cNvCxnSpPr>
              <a:cxnSpLocks noChangeShapeType="1"/>
            </p:cNvCxnSpPr>
            <p:nvPr/>
          </p:nvCxnSpPr>
          <p:spPr bwMode="auto">
            <a:xfrm>
              <a:off x="8841499" y="3581387"/>
              <a:ext cx="0" cy="41225"/>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cxnSp>
        <p:cxnSp>
          <p:nvCxnSpPr>
            <p:cNvPr id="916587" name="Straight Connector 264"/>
            <p:cNvCxnSpPr>
              <a:cxnSpLocks noChangeShapeType="1"/>
            </p:cNvCxnSpPr>
            <p:nvPr/>
          </p:nvCxnSpPr>
          <p:spPr bwMode="auto">
            <a:xfrm rot="2280000">
              <a:off x="9131556" y="3682302"/>
              <a:ext cx="0" cy="41225"/>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cxnSp>
        <p:cxnSp>
          <p:nvCxnSpPr>
            <p:cNvPr id="916588" name="Straight Connector 265"/>
            <p:cNvCxnSpPr>
              <a:cxnSpLocks noChangeShapeType="1"/>
            </p:cNvCxnSpPr>
            <p:nvPr/>
          </p:nvCxnSpPr>
          <p:spPr bwMode="auto">
            <a:xfrm rot="-2280000">
              <a:off x="8551438" y="3682302"/>
              <a:ext cx="0" cy="41225"/>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cxnSp>
        <p:cxnSp>
          <p:nvCxnSpPr>
            <p:cNvPr id="916589" name="Straight Connector 266"/>
            <p:cNvCxnSpPr>
              <a:cxnSpLocks noChangeShapeType="1"/>
            </p:cNvCxnSpPr>
            <p:nvPr/>
          </p:nvCxnSpPr>
          <p:spPr bwMode="auto">
            <a:xfrm flipV="1">
              <a:off x="8858688" y="3776766"/>
              <a:ext cx="120320" cy="270540"/>
            </a:xfrm>
            <a:prstGeom prst="line">
              <a:avLst/>
            </a:prstGeom>
            <a:noFill/>
            <a:ln w="25400">
              <a:solidFill>
                <a:srgbClr val="FFFFFF"/>
              </a:solidFill>
              <a:round/>
              <a:headEnd/>
              <a:tailEnd type="triangle" w="med" len="med"/>
            </a:ln>
            <a:extLst>
              <a:ext uri="{909E8E84-426E-40DD-AFC4-6F175D3DCCD1}">
                <a14:hiddenFill xmlns:a14="http://schemas.microsoft.com/office/drawing/2010/main">
                  <a:noFill/>
                </a14:hiddenFill>
              </a:ext>
            </a:extLst>
          </p:spPr>
        </p:cxnSp>
      </p:grpSp>
      <p:sp>
        <p:nvSpPr>
          <p:cNvPr id="304" name="Oval 303"/>
          <p:cNvSpPr>
            <a:spLocks noChangeArrowheads="1"/>
          </p:cNvSpPr>
          <p:nvPr/>
        </p:nvSpPr>
        <p:spPr bwMode="auto">
          <a:xfrm>
            <a:off x="6988175" y="3462338"/>
            <a:ext cx="284163" cy="381000"/>
          </a:xfrm>
          <a:prstGeom prst="ellipse">
            <a:avLst/>
          </a:prstGeom>
          <a:noFill/>
          <a:ln w="38100">
            <a:solidFill>
              <a:schemeClr val="bg1"/>
            </a:solidFill>
            <a:round/>
            <a:headEnd/>
            <a:tailEnd/>
          </a:ln>
          <a:effectLst>
            <a:outerShdw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lIns="68589" tIns="34295" rIns="68589" bIns="34295" anchor="ctr"/>
          <a:lstStyle/>
          <a:p>
            <a:pPr algn="ctr" defTabSz="685800"/>
            <a:endParaRPr lang="hu-HU" sz="1000">
              <a:solidFill>
                <a:srgbClr val="FFFFFF"/>
              </a:solidFill>
            </a:endParaRPr>
          </a:p>
        </p:txBody>
      </p:sp>
      <p:sp>
        <p:nvSpPr>
          <p:cNvPr id="307" name="Rectangle 306"/>
          <p:cNvSpPr>
            <a:spLocks noChangeArrowheads="1"/>
          </p:cNvSpPr>
          <p:nvPr/>
        </p:nvSpPr>
        <p:spPr bwMode="auto">
          <a:xfrm>
            <a:off x="7089775" y="3371850"/>
            <a:ext cx="80963" cy="304800"/>
          </a:xfrm>
          <a:prstGeom prst="rect">
            <a:avLst/>
          </a:prstGeom>
          <a:solidFill>
            <a:schemeClr val="bg1"/>
          </a:solidFill>
          <a:ln w="38100">
            <a:solidFill>
              <a:srgbClr val="00649D"/>
            </a:solidFill>
            <a:miter lim="800000"/>
            <a:headEnd/>
            <a:tailEnd/>
          </a:ln>
        </p:spPr>
        <p:txBody>
          <a:bodyPr lIns="68589" tIns="34295" rIns="68589" bIns="34295" anchor="ctr"/>
          <a:lstStyle/>
          <a:p>
            <a:pPr algn="ctr" defTabSz="685800"/>
            <a:endParaRPr lang="hu-HU" sz="1000">
              <a:solidFill>
                <a:srgbClr val="FFFFFF"/>
              </a:solidFill>
            </a:endParaRPr>
          </a:p>
        </p:txBody>
      </p:sp>
      <p:sp>
        <p:nvSpPr>
          <p:cNvPr id="24" name="Rounded Rectangle 23"/>
          <p:cNvSpPr>
            <a:spLocks noChangeArrowheads="1"/>
          </p:cNvSpPr>
          <p:nvPr/>
        </p:nvSpPr>
        <p:spPr bwMode="auto">
          <a:xfrm>
            <a:off x="207963" y="3225800"/>
            <a:ext cx="1252537" cy="1095375"/>
          </a:xfrm>
          <a:prstGeom prst="roundRect">
            <a:avLst>
              <a:gd name="adj" fmla="val 16667"/>
            </a:avLst>
          </a:prstGeom>
          <a:solidFill>
            <a:srgbClr val="00649D"/>
          </a:solidFill>
          <a:ln w="38100">
            <a:solidFill>
              <a:schemeClr val="bg1"/>
            </a:solidFill>
            <a:round/>
            <a:headEnd/>
            <a:tailEnd/>
          </a:ln>
          <a:effectLst>
            <a:outerShdw dist="20000" dir="5400000" rotWithShape="0">
              <a:srgbClr val="808080">
                <a:alpha val="37999"/>
              </a:srgbClr>
            </a:outerShdw>
          </a:effectLst>
        </p:spPr>
        <p:txBody>
          <a:bodyPr lIns="68589" tIns="34295" rIns="68589" bIns="34295" anchor="ctr"/>
          <a:lstStyle/>
          <a:p>
            <a:pPr algn="ctr" defTabSz="685800"/>
            <a:endParaRPr lang="hu-HU" sz="1000">
              <a:solidFill>
                <a:srgbClr val="FFFFFF"/>
              </a:solidFill>
            </a:endParaRPr>
          </a:p>
        </p:txBody>
      </p:sp>
      <p:pic>
        <p:nvPicPr>
          <p:cNvPr id="916593" name="Picture 7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7525" y="3549650"/>
            <a:ext cx="2984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6594" name="Picture 7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7525" y="3851275"/>
            <a:ext cx="2984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6595" name="Picture 7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7813" y="3559175"/>
            <a:ext cx="29527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6596" name="Picture 7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7813" y="3851275"/>
            <a:ext cx="29527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6597" name="Picture 7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3546475"/>
            <a:ext cx="29527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6598" name="Picture 7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3150" y="3860800"/>
            <a:ext cx="2952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6599" name="Picture 7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1850" y="3556000"/>
            <a:ext cx="2968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6600" name="Picture 7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1850" y="3860800"/>
            <a:ext cx="2968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 name="Curved Down Arrow 308"/>
          <p:cNvSpPr>
            <a:spLocks noChangeArrowheads="1"/>
          </p:cNvSpPr>
          <p:nvPr/>
        </p:nvSpPr>
        <p:spPr bwMode="auto">
          <a:xfrm>
            <a:off x="511175" y="3305175"/>
            <a:ext cx="676275" cy="322263"/>
          </a:xfrm>
          <a:prstGeom prst="curvedDownArrow">
            <a:avLst>
              <a:gd name="adj1" fmla="val 18731"/>
              <a:gd name="adj2" fmla="val 37462"/>
              <a:gd name="adj3" fmla="val 25000"/>
            </a:avLst>
          </a:prstGeom>
          <a:solidFill>
            <a:schemeClr val="bg1"/>
          </a:solidFill>
          <a:ln w="9525">
            <a:solidFill>
              <a:schemeClr val="bg1"/>
            </a:solidFill>
            <a:miter lim="800000"/>
            <a:headEnd/>
            <a:tailEnd/>
          </a:ln>
          <a:effectLst>
            <a:outerShdw dist="23000" dir="5400000" rotWithShape="0">
              <a:srgbClr val="808080">
                <a:alpha val="34998"/>
              </a:srgbClr>
            </a:outerShdw>
          </a:effectLst>
        </p:spPr>
        <p:txBody>
          <a:bodyPr lIns="68589" tIns="34295" rIns="68589" bIns="34295" anchor="ctr"/>
          <a:lstStyle/>
          <a:p>
            <a:pPr algn="ctr" defTabSz="685800"/>
            <a:endParaRPr lang="hu-HU" sz="1000">
              <a:solidFill>
                <a:srgbClr val="000000"/>
              </a:solidFill>
            </a:endParaRPr>
          </a:p>
        </p:txBody>
      </p:sp>
      <p:grpSp>
        <p:nvGrpSpPr>
          <p:cNvPr id="8" name="Group 184"/>
          <p:cNvGrpSpPr>
            <a:grpSpLocks/>
          </p:cNvGrpSpPr>
          <p:nvPr/>
        </p:nvGrpSpPr>
        <p:grpSpPr bwMode="auto">
          <a:xfrm>
            <a:off x="6530432" y="5116511"/>
            <a:ext cx="510798" cy="642243"/>
            <a:chOff x="4711" y="999"/>
            <a:chExt cx="446" cy="421"/>
          </a:xfrm>
          <a:solidFill>
            <a:schemeClr val="bg1"/>
          </a:solidFill>
        </p:grpSpPr>
        <p:sp>
          <p:nvSpPr>
            <p:cNvPr id="328" name="Freeform 55"/>
            <p:cNvSpPr>
              <a:spLocks/>
            </p:cNvSpPr>
            <p:nvPr/>
          </p:nvSpPr>
          <p:spPr bwMode="auto">
            <a:xfrm>
              <a:off x="4838" y="999"/>
              <a:ext cx="193" cy="421"/>
            </a:xfrm>
            <a:custGeom>
              <a:avLst/>
              <a:gdLst>
                <a:gd name="T0" fmla="*/ 280 w 280"/>
                <a:gd name="T1" fmla="*/ 167 h 613"/>
                <a:gd name="T2" fmla="*/ 140 w 280"/>
                <a:gd name="T3" fmla="*/ 0 h 613"/>
                <a:gd name="T4" fmla="*/ 0 w 280"/>
                <a:gd name="T5" fmla="*/ 167 h 613"/>
                <a:gd name="T6" fmla="*/ 45 w 280"/>
                <a:gd name="T7" fmla="*/ 167 h 613"/>
                <a:gd name="T8" fmla="*/ 45 w 280"/>
                <a:gd name="T9" fmla="*/ 167 h 613"/>
                <a:gd name="T10" fmla="*/ 62 w 280"/>
                <a:gd name="T11" fmla="*/ 230 h 613"/>
                <a:gd name="T12" fmla="*/ 76 w 280"/>
                <a:gd name="T13" fmla="*/ 283 h 613"/>
                <a:gd name="T14" fmla="*/ 91 w 280"/>
                <a:gd name="T15" fmla="*/ 347 h 613"/>
                <a:gd name="T16" fmla="*/ 106 w 280"/>
                <a:gd name="T17" fmla="*/ 414 h 613"/>
                <a:gd name="T18" fmla="*/ 120 w 280"/>
                <a:gd name="T19" fmla="*/ 484 h 613"/>
                <a:gd name="T20" fmla="*/ 132 w 280"/>
                <a:gd name="T21" fmla="*/ 551 h 613"/>
                <a:gd name="T22" fmla="*/ 137 w 280"/>
                <a:gd name="T23" fmla="*/ 583 h 613"/>
                <a:gd name="T24" fmla="*/ 140 w 280"/>
                <a:gd name="T25" fmla="*/ 613 h 613"/>
                <a:gd name="T26" fmla="*/ 140 w 280"/>
                <a:gd name="T27" fmla="*/ 613 h 613"/>
                <a:gd name="T28" fmla="*/ 142 w 280"/>
                <a:gd name="T29" fmla="*/ 583 h 613"/>
                <a:gd name="T30" fmla="*/ 147 w 280"/>
                <a:gd name="T31" fmla="*/ 550 h 613"/>
                <a:gd name="T32" fmla="*/ 153 w 280"/>
                <a:gd name="T33" fmla="*/ 516 h 613"/>
                <a:gd name="T34" fmla="*/ 159 w 280"/>
                <a:gd name="T35" fmla="*/ 482 h 613"/>
                <a:gd name="T36" fmla="*/ 173 w 280"/>
                <a:gd name="T37" fmla="*/ 412 h 613"/>
                <a:gd name="T38" fmla="*/ 189 w 280"/>
                <a:gd name="T39" fmla="*/ 343 h 613"/>
                <a:gd name="T40" fmla="*/ 205 w 280"/>
                <a:gd name="T41" fmla="*/ 282 h 613"/>
                <a:gd name="T42" fmla="*/ 220 w 280"/>
                <a:gd name="T43" fmla="*/ 230 h 613"/>
                <a:gd name="T44" fmla="*/ 233 w 280"/>
                <a:gd name="T45" fmla="*/ 190 h 613"/>
                <a:gd name="T46" fmla="*/ 241 w 280"/>
                <a:gd name="T47" fmla="*/ 167 h 613"/>
                <a:gd name="T48" fmla="*/ 280 w 280"/>
                <a:gd name="T49" fmla="*/ 167 h 6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0"/>
                <a:gd name="T76" fmla="*/ 0 h 613"/>
                <a:gd name="T77" fmla="*/ 280 w 280"/>
                <a:gd name="T78" fmla="*/ 613 h 6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0" h="613">
                  <a:moveTo>
                    <a:pt x="280" y="167"/>
                  </a:moveTo>
                  <a:lnTo>
                    <a:pt x="140" y="0"/>
                  </a:lnTo>
                  <a:lnTo>
                    <a:pt x="0" y="167"/>
                  </a:lnTo>
                  <a:lnTo>
                    <a:pt x="45" y="167"/>
                  </a:lnTo>
                  <a:lnTo>
                    <a:pt x="62" y="230"/>
                  </a:lnTo>
                  <a:lnTo>
                    <a:pt x="76" y="283"/>
                  </a:lnTo>
                  <a:lnTo>
                    <a:pt x="91" y="347"/>
                  </a:lnTo>
                  <a:lnTo>
                    <a:pt x="106" y="414"/>
                  </a:lnTo>
                  <a:lnTo>
                    <a:pt x="120" y="484"/>
                  </a:lnTo>
                  <a:lnTo>
                    <a:pt x="132" y="551"/>
                  </a:lnTo>
                  <a:lnTo>
                    <a:pt x="137" y="583"/>
                  </a:lnTo>
                  <a:lnTo>
                    <a:pt x="140" y="613"/>
                  </a:lnTo>
                  <a:lnTo>
                    <a:pt x="142" y="583"/>
                  </a:lnTo>
                  <a:lnTo>
                    <a:pt x="147" y="550"/>
                  </a:lnTo>
                  <a:lnTo>
                    <a:pt x="153" y="516"/>
                  </a:lnTo>
                  <a:lnTo>
                    <a:pt x="159" y="482"/>
                  </a:lnTo>
                  <a:lnTo>
                    <a:pt x="173" y="412"/>
                  </a:lnTo>
                  <a:lnTo>
                    <a:pt x="189" y="343"/>
                  </a:lnTo>
                  <a:lnTo>
                    <a:pt x="205" y="282"/>
                  </a:lnTo>
                  <a:lnTo>
                    <a:pt x="220" y="230"/>
                  </a:lnTo>
                  <a:lnTo>
                    <a:pt x="233" y="190"/>
                  </a:lnTo>
                  <a:lnTo>
                    <a:pt x="241" y="167"/>
                  </a:lnTo>
                  <a:lnTo>
                    <a:pt x="280" y="167"/>
                  </a:lnTo>
                  <a:close/>
                </a:path>
              </a:pathLst>
            </a:custGeom>
            <a:grpFill/>
            <a:ln w="9525">
              <a:noFill/>
              <a:round/>
              <a:headEnd/>
              <a:tailEnd/>
            </a:ln>
          </p:spPr>
          <p:txBody>
            <a:bodyPr/>
            <a:lstStyle/>
            <a:p>
              <a:pPr algn="ctr">
                <a:defRPr/>
              </a:pPr>
              <a:endParaRPr lang="en-US" sz="1300" dirty="0">
                <a:solidFill>
                  <a:srgbClr val="000000"/>
                </a:solidFill>
                <a:ea typeface="+mn-ea"/>
              </a:endParaRPr>
            </a:p>
          </p:txBody>
        </p:sp>
        <p:sp>
          <p:nvSpPr>
            <p:cNvPr id="329" name="Freeform 56"/>
            <p:cNvSpPr>
              <a:spLocks/>
            </p:cNvSpPr>
            <p:nvPr/>
          </p:nvSpPr>
          <p:spPr bwMode="auto">
            <a:xfrm>
              <a:off x="4711" y="1115"/>
              <a:ext cx="213" cy="304"/>
            </a:xfrm>
            <a:custGeom>
              <a:avLst/>
              <a:gdLst>
                <a:gd name="T0" fmla="*/ 142 w 310"/>
                <a:gd name="T1" fmla="*/ 27 h 443"/>
                <a:gd name="T2" fmla="*/ 151 w 310"/>
                <a:gd name="T3" fmla="*/ 0 h 443"/>
                <a:gd name="T4" fmla="*/ 0 w 310"/>
                <a:gd name="T5" fmla="*/ 60 h 443"/>
                <a:gd name="T6" fmla="*/ 85 w 310"/>
                <a:gd name="T7" fmla="*/ 198 h 443"/>
                <a:gd name="T8" fmla="*/ 94 w 310"/>
                <a:gd name="T9" fmla="*/ 171 h 443"/>
                <a:gd name="T10" fmla="*/ 94 w 310"/>
                <a:gd name="T11" fmla="*/ 171 h 443"/>
                <a:gd name="T12" fmla="*/ 101 w 310"/>
                <a:gd name="T13" fmla="*/ 171 h 443"/>
                <a:gd name="T14" fmla="*/ 108 w 310"/>
                <a:gd name="T15" fmla="*/ 172 h 443"/>
                <a:gd name="T16" fmla="*/ 116 w 310"/>
                <a:gd name="T17" fmla="*/ 174 h 443"/>
                <a:gd name="T18" fmla="*/ 126 w 310"/>
                <a:gd name="T19" fmla="*/ 178 h 443"/>
                <a:gd name="T20" fmla="*/ 138 w 310"/>
                <a:gd name="T21" fmla="*/ 185 h 443"/>
                <a:gd name="T22" fmla="*/ 151 w 310"/>
                <a:gd name="T23" fmla="*/ 193 h 443"/>
                <a:gd name="T24" fmla="*/ 165 w 310"/>
                <a:gd name="T25" fmla="*/ 205 h 443"/>
                <a:gd name="T26" fmla="*/ 180 w 310"/>
                <a:gd name="T27" fmla="*/ 219 h 443"/>
                <a:gd name="T28" fmla="*/ 196 w 310"/>
                <a:gd name="T29" fmla="*/ 237 h 443"/>
                <a:gd name="T30" fmla="*/ 214 w 310"/>
                <a:gd name="T31" fmla="*/ 259 h 443"/>
                <a:gd name="T32" fmla="*/ 232 w 310"/>
                <a:gd name="T33" fmla="*/ 285 h 443"/>
                <a:gd name="T34" fmla="*/ 251 w 310"/>
                <a:gd name="T35" fmla="*/ 316 h 443"/>
                <a:gd name="T36" fmla="*/ 270 w 310"/>
                <a:gd name="T37" fmla="*/ 352 h 443"/>
                <a:gd name="T38" fmla="*/ 290 w 310"/>
                <a:gd name="T39" fmla="*/ 395 h 443"/>
                <a:gd name="T40" fmla="*/ 310 w 310"/>
                <a:gd name="T41" fmla="*/ 443 h 443"/>
                <a:gd name="T42" fmla="*/ 310 w 310"/>
                <a:gd name="T43" fmla="*/ 443 h 443"/>
                <a:gd name="T44" fmla="*/ 305 w 310"/>
                <a:gd name="T45" fmla="*/ 419 h 443"/>
                <a:gd name="T46" fmla="*/ 301 w 310"/>
                <a:gd name="T47" fmla="*/ 393 h 443"/>
                <a:gd name="T48" fmla="*/ 290 w 310"/>
                <a:gd name="T49" fmla="*/ 334 h 443"/>
                <a:gd name="T50" fmla="*/ 277 w 310"/>
                <a:gd name="T51" fmla="*/ 270 h 443"/>
                <a:gd name="T52" fmla="*/ 270 w 310"/>
                <a:gd name="T53" fmla="*/ 236 h 443"/>
                <a:gd name="T54" fmla="*/ 262 w 310"/>
                <a:gd name="T55" fmla="*/ 204 h 443"/>
                <a:gd name="T56" fmla="*/ 253 w 310"/>
                <a:gd name="T57" fmla="*/ 172 h 443"/>
                <a:gd name="T58" fmla="*/ 243 w 310"/>
                <a:gd name="T59" fmla="*/ 142 h 443"/>
                <a:gd name="T60" fmla="*/ 230 w 310"/>
                <a:gd name="T61" fmla="*/ 114 h 443"/>
                <a:gd name="T62" fmla="*/ 223 w 310"/>
                <a:gd name="T63" fmla="*/ 101 h 443"/>
                <a:gd name="T64" fmla="*/ 216 w 310"/>
                <a:gd name="T65" fmla="*/ 90 h 443"/>
                <a:gd name="T66" fmla="*/ 209 w 310"/>
                <a:gd name="T67" fmla="*/ 78 h 443"/>
                <a:gd name="T68" fmla="*/ 201 w 310"/>
                <a:gd name="T69" fmla="*/ 68 h 443"/>
                <a:gd name="T70" fmla="*/ 193 w 310"/>
                <a:gd name="T71" fmla="*/ 58 h 443"/>
                <a:gd name="T72" fmla="*/ 183 w 310"/>
                <a:gd name="T73" fmla="*/ 49 h 443"/>
                <a:gd name="T74" fmla="*/ 174 w 310"/>
                <a:gd name="T75" fmla="*/ 42 h 443"/>
                <a:gd name="T76" fmla="*/ 164 w 310"/>
                <a:gd name="T77" fmla="*/ 36 h 443"/>
                <a:gd name="T78" fmla="*/ 153 w 310"/>
                <a:gd name="T79" fmla="*/ 31 h 443"/>
                <a:gd name="T80" fmla="*/ 142 w 310"/>
                <a:gd name="T81" fmla="*/ 27 h 44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0"/>
                <a:gd name="T124" fmla="*/ 0 h 443"/>
                <a:gd name="T125" fmla="*/ 310 w 310"/>
                <a:gd name="T126" fmla="*/ 443 h 44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0" h="443">
                  <a:moveTo>
                    <a:pt x="142" y="27"/>
                  </a:moveTo>
                  <a:lnTo>
                    <a:pt x="151" y="0"/>
                  </a:lnTo>
                  <a:lnTo>
                    <a:pt x="0" y="60"/>
                  </a:lnTo>
                  <a:lnTo>
                    <a:pt x="85" y="198"/>
                  </a:lnTo>
                  <a:lnTo>
                    <a:pt x="94" y="171"/>
                  </a:lnTo>
                  <a:lnTo>
                    <a:pt x="101" y="171"/>
                  </a:lnTo>
                  <a:lnTo>
                    <a:pt x="108" y="172"/>
                  </a:lnTo>
                  <a:lnTo>
                    <a:pt x="116" y="174"/>
                  </a:lnTo>
                  <a:lnTo>
                    <a:pt x="126" y="178"/>
                  </a:lnTo>
                  <a:lnTo>
                    <a:pt x="138" y="185"/>
                  </a:lnTo>
                  <a:lnTo>
                    <a:pt x="151" y="193"/>
                  </a:lnTo>
                  <a:lnTo>
                    <a:pt x="165" y="205"/>
                  </a:lnTo>
                  <a:lnTo>
                    <a:pt x="180" y="219"/>
                  </a:lnTo>
                  <a:lnTo>
                    <a:pt x="196" y="237"/>
                  </a:lnTo>
                  <a:lnTo>
                    <a:pt x="214" y="259"/>
                  </a:lnTo>
                  <a:lnTo>
                    <a:pt x="232" y="285"/>
                  </a:lnTo>
                  <a:lnTo>
                    <a:pt x="251" y="316"/>
                  </a:lnTo>
                  <a:lnTo>
                    <a:pt x="270" y="352"/>
                  </a:lnTo>
                  <a:lnTo>
                    <a:pt x="290" y="395"/>
                  </a:lnTo>
                  <a:lnTo>
                    <a:pt x="310" y="443"/>
                  </a:lnTo>
                  <a:lnTo>
                    <a:pt x="305" y="419"/>
                  </a:lnTo>
                  <a:lnTo>
                    <a:pt x="301" y="393"/>
                  </a:lnTo>
                  <a:lnTo>
                    <a:pt x="290" y="334"/>
                  </a:lnTo>
                  <a:lnTo>
                    <a:pt x="277" y="270"/>
                  </a:lnTo>
                  <a:lnTo>
                    <a:pt x="270" y="236"/>
                  </a:lnTo>
                  <a:lnTo>
                    <a:pt x="262" y="204"/>
                  </a:lnTo>
                  <a:lnTo>
                    <a:pt x="253" y="172"/>
                  </a:lnTo>
                  <a:lnTo>
                    <a:pt x="243" y="142"/>
                  </a:lnTo>
                  <a:lnTo>
                    <a:pt x="230" y="114"/>
                  </a:lnTo>
                  <a:lnTo>
                    <a:pt x="223" y="101"/>
                  </a:lnTo>
                  <a:lnTo>
                    <a:pt x="216" y="90"/>
                  </a:lnTo>
                  <a:lnTo>
                    <a:pt x="209" y="78"/>
                  </a:lnTo>
                  <a:lnTo>
                    <a:pt x="201" y="68"/>
                  </a:lnTo>
                  <a:lnTo>
                    <a:pt x="193" y="58"/>
                  </a:lnTo>
                  <a:lnTo>
                    <a:pt x="183" y="49"/>
                  </a:lnTo>
                  <a:lnTo>
                    <a:pt x="174" y="42"/>
                  </a:lnTo>
                  <a:lnTo>
                    <a:pt x="164" y="36"/>
                  </a:lnTo>
                  <a:lnTo>
                    <a:pt x="153" y="31"/>
                  </a:lnTo>
                  <a:lnTo>
                    <a:pt x="142" y="27"/>
                  </a:lnTo>
                  <a:close/>
                </a:path>
              </a:pathLst>
            </a:custGeom>
            <a:grpFill/>
            <a:ln w="9525">
              <a:noFill/>
              <a:round/>
              <a:headEnd/>
              <a:tailEnd/>
            </a:ln>
          </p:spPr>
          <p:txBody>
            <a:bodyPr/>
            <a:lstStyle/>
            <a:p>
              <a:pPr algn="ctr">
                <a:defRPr/>
              </a:pPr>
              <a:endParaRPr lang="en-US" sz="1300" dirty="0">
                <a:solidFill>
                  <a:srgbClr val="000000"/>
                </a:solidFill>
                <a:ea typeface="+mn-ea"/>
              </a:endParaRPr>
            </a:p>
          </p:txBody>
        </p:sp>
        <p:sp>
          <p:nvSpPr>
            <p:cNvPr id="330" name="Freeform 58"/>
            <p:cNvSpPr>
              <a:spLocks/>
            </p:cNvSpPr>
            <p:nvPr/>
          </p:nvSpPr>
          <p:spPr bwMode="auto">
            <a:xfrm>
              <a:off x="4943" y="1114"/>
              <a:ext cx="214" cy="305"/>
            </a:xfrm>
            <a:custGeom>
              <a:avLst/>
              <a:gdLst>
                <a:gd name="T0" fmla="*/ 311 w 311"/>
                <a:gd name="T1" fmla="*/ 59 h 443"/>
                <a:gd name="T2" fmla="*/ 160 w 311"/>
                <a:gd name="T3" fmla="*/ 0 h 443"/>
                <a:gd name="T4" fmla="*/ 168 w 311"/>
                <a:gd name="T5" fmla="*/ 28 h 443"/>
                <a:gd name="T6" fmla="*/ 168 w 311"/>
                <a:gd name="T7" fmla="*/ 28 h 443"/>
                <a:gd name="T8" fmla="*/ 158 w 311"/>
                <a:gd name="T9" fmla="*/ 32 h 443"/>
                <a:gd name="T10" fmla="*/ 147 w 311"/>
                <a:gd name="T11" fmla="*/ 36 h 443"/>
                <a:gd name="T12" fmla="*/ 137 w 311"/>
                <a:gd name="T13" fmla="*/ 42 h 443"/>
                <a:gd name="T14" fmla="*/ 127 w 311"/>
                <a:gd name="T15" fmla="*/ 50 h 443"/>
                <a:gd name="T16" fmla="*/ 118 w 311"/>
                <a:gd name="T17" fmla="*/ 58 h 443"/>
                <a:gd name="T18" fmla="*/ 110 w 311"/>
                <a:gd name="T19" fmla="*/ 68 h 443"/>
                <a:gd name="T20" fmla="*/ 102 w 311"/>
                <a:gd name="T21" fmla="*/ 78 h 443"/>
                <a:gd name="T22" fmla="*/ 94 w 311"/>
                <a:gd name="T23" fmla="*/ 90 h 443"/>
                <a:gd name="T24" fmla="*/ 87 w 311"/>
                <a:gd name="T25" fmla="*/ 101 h 443"/>
                <a:gd name="T26" fmla="*/ 81 w 311"/>
                <a:gd name="T27" fmla="*/ 114 h 443"/>
                <a:gd name="T28" fmla="*/ 68 w 311"/>
                <a:gd name="T29" fmla="*/ 142 h 443"/>
                <a:gd name="T30" fmla="*/ 58 w 311"/>
                <a:gd name="T31" fmla="*/ 172 h 443"/>
                <a:gd name="T32" fmla="*/ 49 w 311"/>
                <a:gd name="T33" fmla="*/ 203 h 443"/>
                <a:gd name="T34" fmla="*/ 40 w 311"/>
                <a:gd name="T35" fmla="*/ 236 h 443"/>
                <a:gd name="T36" fmla="*/ 33 w 311"/>
                <a:gd name="T37" fmla="*/ 270 h 443"/>
                <a:gd name="T38" fmla="*/ 21 w 311"/>
                <a:gd name="T39" fmla="*/ 333 h 443"/>
                <a:gd name="T40" fmla="*/ 10 w 311"/>
                <a:gd name="T41" fmla="*/ 394 h 443"/>
                <a:gd name="T42" fmla="*/ 6 w 311"/>
                <a:gd name="T43" fmla="*/ 419 h 443"/>
                <a:gd name="T44" fmla="*/ 0 w 311"/>
                <a:gd name="T45" fmla="*/ 443 h 443"/>
                <a:gd name="T46" fmla="*/ 0 w 311"/>
                <a:gd name="T47" fmla="*/ 443 h 443"/>
                <a:gd name="T48" fmla="*/ 21 w 311"/>
                <a:gd name="T49" fmla="*/ 395 h 443"/>
                <a:gd name="T50" fmla="*/ 40 w 311"/>
                <a:gd name="T51" fmla="*/ 353 h 443"/>
                <a:gd name="T52" fmla="*/ 60 w 311"/>
                <a:gd name="T53" fmla="*/ 316 h 443"/>
                <a:gd name="T54" fmla="*/ 79 w 311"/>
                <a:gd name="T55" fmla="*/ 286 h 443"/>
                <a:gd name="T56" fmla="*/ 97 w 311"/>
                <a:gd name="T57" fmla="*/ 259 h 443"/>
                <a:gd name="T58" fmla="*/ 115 w 311"/>
                <a:gd name="T59" fmla="*/ 237 h 443"/>
                <a:gd name="T60" fmla="*/ 131 w 311"/>
                <a:gd name="T61" fmla="*/ 218 h 443"/>
                <a:gd name="T62" fmla="*/ 146 w 311"/>
                <a:gd name="T63" fmla="*/ 205 h 443"/>
                <a:gd name="T64" fmla="*/ 160 w 311"/>
                <a:gd name="T65" fmla="*/ 193 h 443"/>
                <a:gd name="T66" fmla="*/ 173 w 311"/>
                <a:gd name="T67" fmla="*/ 185 h 443"/>
                <a:gd name="T68" fmla="*/ 184 w 311"/>
                <a:gd name="T69" fmla="*/ 179 h 443"/>
                <a:gd name="T70" fmla="*/ 194 w 311"/>
                <a:gd name="T71" fmla="*/ 174 h 443"/>
                <a:gd name="T72" fmla="*/ 203 w 311"/>
                <a:gd name="T73" fmla="*/ 172 h 443"/>
                <a:gd name="T74" fmla="*/ 209 w 311"/>
                <a:gd name="T75" fmla="*/ 171 h 443"/>
                <a:gd name="T76" fmla="*/ 217 w 311"/>
                <a:gd name="T77" fmla="*/ 171 h 443"/>
                <a:gd name="T78" fmla="*/ 226 w 311"/>
                <a:gd name="T79" fmla="*/ 198 h 443"/>
                <a:gd name="T80" fmla="*/ 311 w 311"/>
                <a:gd name="T81" fmla="*/ 59 h 44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1"/>
                <a:gd name="T124" fmla="*/ 0 h 443"/>
                <a:gd name="T125" fmla="*/ 311 w 311"/>
                <a:gd name="T126" fmla="*/ 443 h 44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1" h="443">
                  <a:moveTo>
                    <a:pt x="311" y="59"/>
                  </a:moveTo>
                  <a:lnTo>
                    <a:pt x="160" y="0"/>
                  </a:lnTo>
                  <a:lnTo>
                    <a:pt x="168" y="28"/>
                  </a:lnTo>
                  <a:lnTo>
                    <a:pt x="158" y="32"/>
                  </a:lnTo>
                  <a:lnTo>
                    <a:pt x="147" y="36"/>
                  </a:lnTo>
                  <a:lnTo>
                    <a:pt x="137" y="42"/>
                  </a:lnTo>
                  <a:lnTo>
                    <a:pt x="127" y="50"/>
                  </a:lnTo>
                  <a:lnTo>
                    <a:pt x="118" y="58"/>
                  </a:lnTo>
                  <a:lnTo>
                    <a:pt x="110" y="68"/>
                  </a:lnTo>
                  <a:lnTo>
                    <a:pt x="102" y="78"/>
                  </a:lnTo>
                  <a:lnTo>
                    <a:pt x="94" y="90"/>
                  </a:lnTo>
                  <a:lnTo>
                    <a:pt x="87" y="101"/>
                  </a:lnTo>
                  <a:lnTo>
                    <a:pt x="81" y="114"/>
                  </a:lnTo>
                  <a:lnTo>
                    <a:pt x="68" y="142"/>
                  </a:lnTo>
                  <a:lnTo>
                    <a:pt x="58" y="172"/>
                  </a:lnTo>
                  <a:lnTo>
                    <a:pt x="49" y="203"/>
                  </a:lnTo>
                  <a:lnTo>
                    <a:pt x="40" y="236"/>
                  </a:lnTo>
                  <a:lnTo>
                    <a:pt x="33" y="270"/>
                  </a:lnTo>
                  <a:lnTo>
                    <a:pt x="21" y="333"/>
                  </a:lnTo>
                  <a:lnTo>
                    <a:pt x="10" y="394"/>
                  </a:lnTo>
                  <a:lnTo>
                    <a:pt x="6" y="419"/>
                  </a:lnTo>
                  <a:lnTo>
                    <a:pt x="0" y="443"/>
                  </a:lnTo>
                  <a:lnTo>
                    <a:pt x="21" y="395"/>
                  </a:lnTo>
                  <a:lnTo>
                    <a:pt x="40" y="353"/>
                  </a:lnTo>
                  <a:lnTo>
                    <a:pt x="60" y="316"/>
                  </a:lnTo>
                  <a:lnTo>
                    <a:pt x="79" y="286"/>
                  </a:lnTo>
                  <a:lnTo>
                    <a:pt x="97" y="259"/>
                  </a:lnTo>
                  <a:lnTo>
                    <a:pt x="115" y="237"/>
                  </a:lnTo>
                  <a:lnTo>
                    <a:pt x="131" y="218"/>
                  </a:lnTo>
                  <a:lnTo>
                    <a:pt x="146" y="205"/>
                  </a:lnTo>
                  <a:lnTo>
                    <a:pt x="160" y="193"/>
                  </a:lnTo>
                  <a:lnTo>
                    <a:pt x="173" y="185"/>
                  </a:lnTo>
                  <a:lnTo>
                    <a:pt x="184" y="179"/>
                  </a:lnTo>
                  <a:lnTo>
                    <a:pt x="194" y="174"/>
                  </a:lnTo>
                  <a:lnTo>
                    <a:pt x="203" y="172"/>
                  </a:lnTo>
                  <a:lnTo>
                    <a:pt x="209" y="171"/>
                  </a:lnTo>
                  <a:lnTo>
                    <a:pt x="217" y="171"/>
                  </a:lnTo>
                  <a:lnTo>
                    <a:pt x="226" y="198"/>
                  </a:lnTo>
                  <a:lnTo>
                    <a:pt x="311" y="59"/>
                  </a:lnTo>
                  <a:close/>
                </a:path>
              </a:pathLst>
            </a:custGeom>
            <a:grpFill/>
            <a:ln w="9525">
              <a:noFill/>
              <a:round/>
              <a:headEnd/>
              <a:tailEnd/>
            </a:ln>
          </p:spPr>
          <p:txBody>
            <a:bodyPr/>
            <a:lstStyle/>
            <a:p>
              <a:pPr algn="ctr">
                <a:defRPr/>
              </a:pPr>
              <a:endParaRPr lang="en-US" sz="1300" dirty="0">
                <a:solidFill>
                  <a:srgbClr val="000000"/>
                </a:solidFill>
                <a:ea typeface="+mn-ea"/>
              </a:endParaRPr>
            </a:p>
          </p:txBody>
        </p:sp>
      </p:grpSp>
      <p:sp>
        <p:nvSpPr>
          <p:cNvPr id="327" name="Rounded Rectangle 326"/>
          <p:cNvSpPr>
            <a:spLocks noChangeAspect="1"/>
          </p:cNvSpPr>
          <p:nvPr/>
        </p:nvSpPr>
        <p:spPr bwMode="auto">
          <a:xfrm>
            <a:off x="6567488" y="5705475"/>
            <a:ext cx="425450" cy="150813"/>
          </a:xfrm>
          <a:prstGeom prst="roundRect">
            <a:avLst>
              <a:gd name="adj" fmla="val 16667"/>
            </a:avLst>
          </a:prstGeom>
          <a:solidFill>
            <a:schemeClr val="bg1"/>
          </a:solidFill>
          <a:ln w="9525">
            <a:solidFill>
              <a:schemeClr val="bg1"/>
            </a:solidFill>
            <a:round/>
            <a:headEnd/>
            <a:tailEnd/>
          </a:ln>
        </p:spPr>
        <p:txBody>
          <a:bodyPr lIns="68589" tIns="34295" rIns="68589" bIns="34295" anchor="ctr"/>
          <a:lstStyle/>
          <a:p>
            <a:pPr algn="ctr" defTabSz="685800"/>
            <a:endParaRPr lang="hu-HU" sz="1000">
              <a:solidFill>
                <a:srgbClr val="FFFFFF"/>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AutoShape 2"/>
          <p:cNvSpPr>
            <a:spLocks noChangeArrowheads="1"/>
          </p:cNvSpPr>
          <p:nvPr/>
        </p:nvSpPr>
        <p:spPr bwMode="auto">
          <a:xfrm>
            <a:off x="184150" y="1014413"/>
            <a:ext cx="6602413" cy="5380037"/>
          </a:xfrm>
          <a:prstGeom prst="homePlate">
            <a:avLst>
              <a:gd name="adj" fmla="val 2021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grpSp>
        <p:nvGrpSpPr>
          <p:cNvPr id="918531" name="Group 3"/>
          <p:cNvGrpSpPr>
            <a:grpSpLocks/>
          </p:cNvGrpSpPr>
          <p:nvPr/>
        </p:nvGrpSpPr>
        <p:grpSpPr bwMode="auto">
          <a:xfrm>
            <a:off x="3836988" y="998538"/>
            <a:ext cx="1897062" cy="1281112"/>
            <a:chOff x="429" y="2844"/>
            <a:chExt cx="1534" cy="846"/>
          </a:xfrm>
        </p:grpSpPr>
        <p:pic>
          <p:nvPicPr>
            <p:cNvPr id="918532" name="Picture 4" descr="PanelArtElemen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9"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8533" name="Rectangle 5"/>
            <p:cNvSpPr>
              <a:spLocks noChangeArrowheads="1"/>
            </p:cNvSpPr>
            <p:nvPr/>
          </p:nvSpPr>
          <p:spPr bwMode="auto">
            <a:xfrm>
              <a:off x="429" y="3122"/>
              <a:ext cx="15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Technology Leadership</a:t>
              </a:r>
            </a:p>
          </p:txBody>
        </p:sp>
      </p:grpSp>
      <p:grpSp>
        <p:nvGrpSpPr>
          <p:cNvPr id="918534" name="Group 6"/>
          <p:cNvGrpSpPr>
            <a:grpSpLocks/>
          </p:cNvGrpSpPr>
          <p:nvPr/>
        </p:nvGrpSpPr>
        <p:grpSpPr bwMode="auto">
          <a:xfrm>
            <a:off x="3836988" y="2366963"/>
            <a:ext cx="1901825" cy="1281112"/>
            <a:chOff x="2191" y="2844"/>
            <a:chExt cx="1536" cy="846"/>
          </a:xfrm>
        </p:grpSpPr>
        <p:pic>
          <p:nvPicPr>
            <p:cNvPr id="918535" name="Picture 7" descr="PanelArtElemen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93"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8536" name="Rectangle 7"/>
            <p:cNvSpPr>
              <a:spLocks noChangeArrowheads="1"/>
            </p:cNvSpPr>
            <p:nvPr/>
          </p:nvSpPr>
          <p:spPr bwMode="auto">
            <a:xfrm>
              <a:off x="2191" y="3122"/>
              <a:ext cx="15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Integration </a:t>
              </a:r>
            </a:p>
            <a:p>
              <a:pPr algn="ctr">
                <a:lnSpc>
                  <a:spcPct val="90000"/>
                </a:lnSpc>
                <a:buClr>
                  <a:schemeClr val="tx1"/>
                </a:buClr>
              </a:pPr>
              <a:r>
                <a:rPr lang="en-US" sz="1600" b="1">
                  <a:solidFill>
                    <a:schemeClr val="bg1"/>
                  </a:solidFill>
                  <a:ea typeface="SimSun" pitchFamily="2" charset="-122"/>
                </a:rPr>
                <a:t>Leadership</a:t>
              </a:r>
            </a:p>
          </p:txBody>
        </p:sp>
      </p:grpSp>
      <p:grpSp>
        <p:nvGrpSpPr>
          <p:cNvPr id="918537" name="Group 9"/>
          <p:cNvGrpSpPr>
            <a:grpSpLocks/>
          </p:cNvGrpSpPr>
          <p:nvPr/>
        </p:nvGrpSpPr>
        <p:grpSpPr bwMode="auto">
          <a:xfrm>
            <a:off x="3856038" y="3741738"/>
            <a:ext cx="1897062" cy="1282700"/>
            <a:chOff x="3963" y="2844"/>
            <a:chExt cx="1534" cy="846"/>
          </a:xfrm>
        </p:grpSpPr>
        <p:pic>
          <p:nvPicPr>
            <p:cNvPr id="918538" name="Picture 10" descr="PanelArtElemen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63"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8539" name="Rectangle 9"/>
            <p:cNvSpPr>
              <a:spLocks noChangeArrowheads="1"/>
            </p:cNvSpPr>
            <p:nvPr/>
          </p:nvSpPr>
          <p:spPr bwMode="auto">
            <a:xfrm>
              <a:off x="3963" y="3122"/>
              <a:ext cx="153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Software </a:t>
              </a:r>
            </a:p>
            <a:p>
              <a:pPr algn="ctr">
                <a:lnSpc>
                  <a:spcPct val="90000"/>
                </a:lnSpc>
                <a:buClr>
                  <a:schemeClr val="tx1"/>
                </a:buClr>
              </a:pPr>
              <a:r>
                <a:rPr lang="en-US" sz="1600" b="1">
                  <a:solidFill>
                    <a:schemeClr val="bg1"/>
                  </a:solidFill>
                  <a:ea typeface="SimSun" pitchFamily="2" charset="-122"/>
                </a:rPr>
                <a:t>Leadership</a:t>
              </a:r>
            </a:p>
          </p:txBody>
        </p:sp>
      </p:grpSp>
      <p:grpSp>
        <p:nvGrpSpPr>
          <p:cNvPr id="918540" name="Group 12"/>
          <p:cNvGrpSpPr>
            <a:grpSpLocks/>
          </p:cNvGrpSpPr>
          <p:nvPr/>
        </p:nvGrpSpPr>
        <p:grpSpPr bwMode="auto">
          <a:xfrm>
            <a:off x="3848100" y="5103813"/>
            <a:ext cx="1898650" cy="1282700"/>
            <a:chOff x="5721" y="2844"/>
            <a:chExt cx="1534" cy="846"/>
          </a:xfrm>
        </p:grpSpPr>
        <p:pic>
          <p:nvPicPr>
            <p:cNvPr id="918541" name="Picture 13" descr="PanelArtElemen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21"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8542" name="Rectangle 9"/>
            <p:cNvSpPr>
              <a:spLocks noChangeArrowheads="1"/>
            </p:cNvSpPr>
            <p:nvPr/>
          </p:nvSpPr>
          <p:spPr bwMode="auto">
            <a:xfrm>
              <a:off x="5812" y="3123"/>
              <a:ext cx="13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Services Leadership</a:t>
              </a:r>
            </a:p>
          </p:txBody>
        </p:sp>
      </p:grpSp>
      <p:pic>
        <p:nvPicPr>
          <p:cNvPr id="918543" name="Picture 3" descr="C:\Users\Sander Kim\Documents\IBM\Products\Flex\Photos\Demand Gen Photos\FSECLFVW_CMPRSD.jpg"/>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55750" y="4140200"/>
            <a:ext cx="148272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8544" name="Picture 48" descr="PureData_Silo"/>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1782763"/>
            <a:ext cx="1728788" cy="398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8545" name="Picture 10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54163" y="3778250"/>
            <a:ext cx="15875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solidFill>
                  <a:srgbClr val="000000"/>
                </a:solidFill>
                <a:prstDash val="sysDot"/>
                <a:miter lim="800000"/>
                <a:headEnd/>
                <a:tailEnd/>
              </a14:hiddenLine>
            </a:ext>
          </a:extLst>
        </p:spPr>
      </p:pic>
      <p:pic>
        <p:nvPicPr>
          <p:cNvPr id="918546" name="Picture 14"/>
          <p:cNvPicPr preferRelativeResize="0">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0363" y="1546225"/>
            <a:ext cx="113665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8547" name="Freeform 31"/>
          <p:cNvSpPr>
            <a:spLocks noEditPoints="1"/>
          </p:cNvSpPr>
          <p:nvPr/>
        </p:nvSpPr>
        <p:spPr bwMode="auto">
          <a:xfrm>
            <a:off x="7178675" y="3092450"/>
            <a:ext cx="1023938" cy="1073150"/>
          </a:xfrm>
          <a:custGeom>
            <a:avLst/>
            <a:gdLst>
              <a:gd name="T0" fmla="*/ 969 w 1357"/>
              <a:gd name="T1" fmla="*/ 0 h 1355"/>
              <a:gd name="T2" fmla="*/ 969 w 1357"/>
              <a:gd name="T3" fmla="*/ 0 h 1355"/>
              <a:gd name="T4" fmla="*/ 0 w 1357"/>
              <a:gd name="T5" fmla="*/ 0 h 1355"/>
              <a:gd name="T6" fmla="*/ 0 w 1357"/>
              <a:gd name="T7" fmla="*/ 0 h 1355"/>
              <a:gd name="T8" fmla="*/ 0 w 1357"/>
              <a:gd name="T9" fmla="*/ 829 h 1355"/>
              <a:gd name="T10" fmla="*/ 0 w 1357"/>
              <a:gd name="T11" fmla="*/ 829 h 1355"/>
              <a:gd name="T12" fmla="*/ 0 w 1357"/>
              <a:gd name="T13" fmla="*/ 829 h 1355"/>
              <a:gd name="T14" fmla="*/ 0 w 1357"/>
              <a:gd name="T15" fmla="*/ 829 h 1355"/>
              <a:gd name="T16" fmla="*/ 0 w 1357"/>
              <a:gd name="T17" fmla="*/ 829 h 1355"/>
              <a:gd name="T18" fmla="*/ 0 w 1357"/>
              <a:gd name="T19" fmla="*/ 1659 h 1355"/>
              <a:gd name="T20" fmla="*/ 0 w 1357"/>
              <a:gd name="T21" fmla="*/ 1659 h 1355"/>
              <a:gd name="T22" fmla="*/ 969 w 1357"/>
              <a:gd name="T23" fmla="*/ 1659 h 1355"/>
              <a:gd name="T24" fmla="*/ 969 w 1357"/>
              <a:gd name="T25" fmla="*/ 1659 h 1355"/>
              <a:gd name="T26" fmla="*/ 969 w 1357"/>
              <a:gd name="T27" fmla="*/ 1659 h 1355"/>
              <a:gd name="T28" fmla="*/ 969 w 1357"/>
              <a:gd name="T29" fmla="*/ 1659 h 1355"/>
              <a:gd name="T30" fmla="*/ 969 w 1357"/>
              <a:gd name="T31" fmla="*/ 1659 h 1355"/>
              <a:gd name="T32" fmla="*/ 1937 w 1357"/>
              <a:gd name="T33" fmla="*/ 1659 h 1355"/>
              <a:gd name="T34" fmla="*/ 1937 w 1357"/>
              <a:gd name="T35" fmla="*/ 829 h 1355"/>
              <a:gd name="T36" fmla="*/ 1937 w 1357"/>
              <a:gd name="T37" fmla="*/ 829 h 1355"/>
              <a:gd name="T38" fmla="*/ 1937 w 1357"/>
              <a:gd name="T39" fmla="*/ 829 h 1355"/>
              <a:gd name="T40" fmla="*/ 1937 w 1357"/>
              <a:gd name="T41" fmla="*/ 829 h 1355"/>
              <a:gd name="T42" fmla="*/ 1937 w 1357"/>
              <a:gd name="T43" fmla="*/ 829 h 1355"/>
              <a:gd name="T44" fmla="*/ 1937 w 1357"/>
              <a:gd name="T45" fmla="*/ 0 h 1355"/>
              <a:gd name="T46" fmla="*/ 1937 w 1357"/>
              <a:gd name="T47" fmla="*/ 0 h 1355"/>
              <a:gd name="T48" fmla="*/ 969 w 1357"/>
              <a:gd name="T49" fmla="*/ 0 h 1355"/>
              <a:gd name="T50" fmla="*/ 969 w 1357"/>
              <a:gd name="T51" fmla="*/ 0 h 1355"/>
              <a:gd name="T52" fmla="*/ 969 w 1357"/>
              <a:gd name="T53" fmla="*/ 829 h 1355"/>
              <a:gd name="T54" fmla="*/ 969 w 1357"/>
              <a:gd name="T55" fmla="*/ 1659 h 1355"/>
              <a:gd name="T56" fmla="*/ 969 w 1357"/>
              <a:gd name="T57" fmla="*/ 1659 h 1355"/>
              <a:gd name="T58" fmla="*/ 969 w 1357"/>
              <a:gd name="T59" fmla="*/ 1659 h 1355"/>
              <a:gd name="T60" fmla="*/ 969 w 1357"/>
              <a:gd name="T61" fmla="*/ 1659 h 1355"/>
              <a:gd name="T62" fmla="*/ 969 w 1357"/>
              <a:gd name="T63" fmla="*/ 1659 h 1355"/>
              <a:gd name="T64" fmla="*/ 969 w 1357"/>
              <a:gd name="T65" fmla="*/ 1659 h 1355"/>
              <a:gd name="T66" fmla="*/ 0 w 1357"/>
              <a:gd name="T67" fmla="*/ 1659 h 1355"/>
              <a:gd name="T68" fmla="*/ 0 w 1357"/>
              <a:gd name="T69" fmla="*/ 829 h 1355"/>
              <a:gd name="T70" fmla="*/ 0 w 1357"/>
              <a:gd name="T71" fmla="*/ 829 h 1355"/>
              <a:gd name="T72" fmla="*/ 0 w 1357"/>
              <a:gd name="T73" fmla="*/ 829 h 1355"/>
              <a:gd name="T74" fmla="*/ 0 w 1357"/>
              <a:gd name="T75" fmla="*/ 829 h 1355"/>
              <a:gd name="T76" fmla="*/ 0 w 1357"/>
              <a:gd name="T77" fmla="*/ 829 h 1355"/>
              <a:gd name="T78" fmla="*/ 0 w 1357"/>
              <a:gd name="T79" fmla="*/ 829 h 1355"/>
              <a:gd name="T80" fmla="*/ 0 w 1357"/>
              <a:gd name="T81" fmla="*/ 0 h 1355"/>
              <a:gd name="T82" fmla="*/ 0 w 1357"/>
              <a:gd name="T83" fmla="*/ 0 h 1355"/>
              <a:gd name="T84" fmla="*/ 969 w 1357"/>
              <a:gd name="T85" fmla="*/ 0 h 1355"/>
              <a:gd name="T86" fmla="*/ 969 w 1357"/>
              <a:gd name="T87" fmla="*/ 0 h 1355"/>
              <a:gd name="T88" fmla="*/ 969 w 1357"/>
              <a:gd name="T89" fmla="*/ 0 h 1355"/>
              <a:gd name="T90" fmla="*/ 969 w 1357"/>
              <a:gd name="T91" fmla="*/ 0 h 1355"/>
              <a:gd name="T92" fmla="*/ 969 w 1357"/>
              <a:gd name="T93" fmla="*/ 0 h 1355"/>
              <a:gd name="T94" fmla="*/ 969 w 1357"/>
              <a:gd name="T95" fmla="*/ 0 h 1355"/>
              <a:gd name="T96" fmla="*/ 969 w 1357"/>
              <a:gd name="T97" fmla="*/ 0 h 1355"/>
              <a:gd name="T98" fmla="*/ 1937 w 1357"/>
              <a:gd name="T99" fmla="*/ 0 h 1355"/>
              <a:gd name="T100" fmla="*/ 1937 w 1357"/>
              <a:gd name="T101" fmla="*/ 829 h 1355"/>
              <a:gd name="T102" fmla="*/ 1937 w 1357"/>
              <a:gd name="T103" fmla="*/ 829 h 1355"/>
              <a:gd name="T104" fmla="*/ 1937 w 1357"/>
              <a:gd name="T105" fmla="*/ 829 h 1355"/>
              <a:gd name="T106" fmla="*/ 1937 w 1357"/>
              <a:gd name="T107" fmla="*/ 829 h 1355"/>
              <a:gd name="T108" fmla="*/ 1937 w 1357"/>
              <a:gd name="T109" fmla="*/ 829 h 1355"/>
              <a:gd name="T110" fmla="*/ 1937 w 1357"/>
              <a:gd name="T111" fmla="*/ 829 h 1355"/>
              <a:gd name="T112" fmla="*/ 969 w 1357"/>
              <a:gd name="T113" fmla="*/ 829 h 1355"/>
              <a:gd name="T114" fmla="*/ 969 w 1357"/>
              <a:gd name="T115" fmla="*/ 829 h 1355"/>
              <a:gd name="T116" fmla="*/ 969 w 1357"/>
              <a:gd name="T117" fmla="*/ 829 h 1355"/>
              <a:gd name="T118" fmla="*/ 969 w 1357"/>
              <a:gd name="T119" fmla="*/ 829 h 1355"/>
              <a:gd name="T120" fmla="*/ 969 w 1357"/>
              <a:gd name="T121" fmla="*/ 829 h 1355"/>
              <a:gd name="T122" fmla="*/ 969 w 1357"/>
              <a:gd name="T123" fmla="*/ 829 h 1355"/>
              <a:gd name="T124" fmla="*/ 969 w 1357"/>
              <a:gd name="T125" fmla="*/ 829 h 13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357" h="1355">
                <a:moveTo>
                  <a:pt x="679" y="0"/>
                </a:moveTo>
                <a:lnTo>
                  <a:pt x="679" y="0"/>
                </a:lnTo>
                <a:lnTo>
                  <a:pt x="644" y="1"/>
                </a:lnTo>
                <a:lnTo>
                  <a:pt x="610" y="3"/>
                </a:lnTo>
                <a:lnTo>
                  <a:pt x="575" y="8"/>
                </a:lnTo>
                <a:lnTo>
                  <a:pt x="541" y="15"/>
                </a:lnTo>
                <a:lnTo>
                  <a:pt x="509" y="21"/>
                </a:lnTo>
                <a:lnTo>
                  <a:pt x="478" y="31"/>
                </a:lnTo>
                <a:lnTo>
                  <a:pt x="446" y="41"/>
                </a:lnTo>
                <a:lnTo>
                  <a:pt x="414" y="53"/>
                </a:lnTo>
                <a:lnTo>
                  <a:pt x="385" y="67"/>
                </a:lnTo>
                <a:lnTo>
                  <a:pt x="355" y="82"/>
                </a:lnTo>
                <a:lnTo>
                  <a:pt x="327" y="98"/>
                </a:lnTo>
                <a:lnTo>
                  <a:pt x="300" y="115"/>
                </a:lnTo>
                <a:lnTo>
                  <a:pt x="273" y="135"/>
                </a:lnTo>
                <a:lnTo>
                  <a:pt x="248" y="155"/>
                </a:lnTo>
                <a:lnTo>
                  <a:pt x="223" y="176"/>
                </a:lnTo>
                <a:lnTo>
                  <a:pt x="199" y="199"/>
                </a:lnTo>
                <a:lnTo>
                  <a:pt x="178" y="222"/>
                </a:lnTo>
                <a:lnTo>
                  <a:pt x="156" y="248"/>
                </a:lnTo>
                <a:lnTo>
                  <a:pt x="136" y="273"/>
                </a:lnTo>
                <a:lnTo>
                  <a:pt x="117" y="300"/>
                </a:lnTo>
                <a:lnTo>
                  <a:pt x="99" y="326"/>
                </a:lnTo>
                <a:lnTo>
                  <a:pt x="82" y="355"/>
                </a:lnTo>
                <a:lnTo>
                  <a:pt x="67" y="383"/>
                </a:lnTo>
                <a:lnTo>
                  <a:pt x="54" y="414"/>
                </a:lnTo>
                <a:lnTo>
                  <a:pt x="42" y="445"/>
                </a:lnTo>
                <a:lnTo>
                  <a:pt x="32" y="477"/>
                </a:lnTo>
                <a:lnTo>
                  <a:pt x="22" y="509"/>
                </a:lnTo>
                <a:lnTo>
                  <a:pt x="15" y="541"/>
                </a:lnTo>
                <a:lnTo>
                  <a:pt x="8" y="574"/>
                </a:lnTo>
                <a:lnTo>
                  <a:pt x="5" y="610"/>
                </a:lnTo>
                <a:lnTo>
                  <a:pt x="2" y="643"/>
                </a:lnTo>
                <a:lnTo>
                  <a:pt x="0" y="678"/>
                </a:lnTo>
                <a:lnTo>
                  <a:pt x="2" y="714"/>
                </a:lnTo>
                <a:lnTo>
                  <a:pt x="5" y="747"/>
                </a:lnTo>
                <a:lnTo>
                  <a:pt x="8" y="781"/>
                </a:lnTo>
                <a:lnTo>
                  <a:pt x="15" y="814"/>
                </a:lnTo>
                <a:lnTo>
                  <a:pt x="22" y="848"/>
                </a:lnTo>
                <a:lnTo>
                  <a:pt x="32" y="879"/>
                </a:lnTo>
                <a:lnTo>
                  <a:pt x="42" y="911"/>
                </a:lnTo>
                <a:lnTo>
                  <a:pt x="54" y="942"/>
                </a:lnTo>
                <a:lnTo>
                  <a:pt x="67" y="972"/>
                </a:lnTo>
                <a:lnTo>
                  <a:pt x="82" y="1002"/>
                </a:lnTo>
                <a:lnTo>
                  <a:pt x="99" y="1030"/>
                </a:lnTo>
                <a:lnTo>
                  <a:pt x="117" y="1057"/>
                </a:lnTo>
                <a:lnTo>
                  <a:pt x="136" y="1084"/>
                </a:lnTo>
                <a:lnTo>
                  <a:pt x="156" y="1109"/>
                </a:lnTo>
                <a:lnTo>
                  <a:pt x="178" y="1134"/>
                </a:lnTo>
                <a:lnTo>
                  <a:pt x="199" y="1158"/>
                </a:lnTo>
                <a:lnTo>
                  <a:pt x="223" y="1179"/>
                </a:lnTo>
                <a:lnTo>
                  <a:pt x="248" y="1201"/>
                </a:lnTo>
                <a:lnTo>
                  <a:pt x="273" y="1221"/>
                </a:lnTo>
                <a:lnTo>
                  <a:pt x="300" y="1240"/>
                </a:lnTo>
                <a:lnTo>
                  <a:pt x="327" y="1258"/>
                </a:lnTo>
                <a:lnTo>
                  <a:pt x="355" y="1275"/>
                </a:lnTo>
                <a:lnTo>
                  <a:pt x="385" y="1290"/>
                </a:lnTo>
                <a:lnTo>
                  <a:pt x="414" y="1304"/>
                </a:lnTo>
                <a:lnTo>
                  <a:pt x="446" y="1315"/>
                </a:lnTo>
                <a:lnTo>
                  <a:pt x="478" y="1325"/>
                </a:lnTo>
                <a:lnTo>
                  <a:pt x="509" y="1335"/>
                </a:lnTo>
                <a:lnTo>
                  <a:pt x="541" y="1342"/>
                </a:lnTo>
                <a:lnTo>
                  <a:pt x="575" y="1349"/>
                </a:lnTo>
                <a:lnTo>
                  <a:pt x="610" y="1352"/>
                </a:lnTo>
                <a:lnTo>
                  <a:pt x="644" y="1355"/>
                </a:lnTo>
                <a:lnTo>
                  <a:pt x="679" y="1355"/>
                </a:lnTo>
                <a:lnTo>
                  <a:pt x="714" y="1355"/>
                </a:lnTo>
                <a:lnTo>
                  <a:pt x="747" y="1352"/>
                </a:lnTo>
                <a:lnTo>
                  <a:pt x="783" y="1349"/>
                </a:lnTo>
                <a:lnTo>
                  <a:pt x="816" y="1342"/>
                </a:lnTo>
                <a:lnTo>
                  <a:pt x="848" y="1335"/>
                </a:lnTo>
                <a:lnTo>
                  <a:pt x="880" y="1325"/>
                </a:lnTo>
                <a:lnTo>
                  <a:pt x="912" y="1315"/>
                </a:lnTo>
                <a:lnTo>
                  <a:pt x="942" y="1304"/>
                </a:lnTo>
                <a:lnTo>
                  <a:pt x="972" y="1290"/>
                </a:lnTo>
                <a:lnTo>
                  <a:pt x="1002" y="1275"/>
                </a:lnTo>
                <a:lnTo>
                  <a:pt x="1031" y="1258"/>
                </a:lnTo>
                <a:lnTo>
                  <a:pt x="1057" y="1240"/>
                </a:lnTo>
                <a:lnTo>
                  <a:pt x="1084" y="1221"/>
                </a:lnTo>
                <a:lnTo>
                  <a:pt x="1109" y="1201"/>
                </a:lnTo>
                <a:lnTo>
                  <a:pt x="1135" y="1179"/>
                </a:lnTo>
                <a:lnTo>
                  <a:pt x="1158" y="1158"/>
                </a:lnTo>
                <a:lnTo>
                  <a:pt x="1180" y="1134"/>
                </a:lnTo>
                <a:lnTo>
                  <a:pt x="1202" y="1109"/>
                </a:lnTo>
                <a:lnTo>
                  <a:pt x="1222" y="1084"/>
                </a:lnTo>
                <a:lnTo>
                  <a:pt x="1240" y="1057"/>
                </a:lnTo>
                <a:lnTo>
                  <a:pt x="1259" y="1030"/>
                </a:lnTo>
                <a:lnTo>
                  <a:pt x="1275" y="1002"/>
                </a:lnTo>
                <a:lnTo>
                  <a:pt x="1290" y="972"/>
                </a:lnTo>
                <a:lnTo>
                  <a:pt x="1304" y="942"/>
                </a:lnTo>
                <a:lnTo>
                  <a:pt x="1316" y="911"/>
                </a:lnTo>
                <a:lnTo>
                  <a:pt x="1326" y="879"/>
                </a:lnTo>
                <a:lnTo>
                  <a:pt x="1336" y="848"/>
                </a:lnTo>
                <a:lnTo>
                  <a:pt x="1342" y="814"/>
                </a:lnTo>
                <a:lnTo>
                  <a:pt x="1349" y="781"/>
                </a:lnTo>
                <a:lnTo>
                  <a:pt x="1352" y="747"/>
                </a:lnTo>
                <a:lnTo>
                  <a:pt x="1356" y="714"/>
                </a:lnTo>
                <a:lnTo>
                  <a:pt x="1357" y="678"/>
                </a:lnTo>
                <a:lnTo>
                  <a:pt x="1356" y="643"/>
                </a:lnTo>
                <a:lnTo>
                  <a:pt x="1352" y="610"/>
                </a:lnTo>
                <a:lnTo>
                  <a:pt x="1349" y="574"/>
                </a:lnTo>
                <a:lnTo>
                  <a:pt x="1342" y="541"/>
                </a:lnTo>
                <a:lnTo>
                  <a:pt x="1336" y="509"/>
                </a:lnTo>
                <a:lnTo>
                  <a:pt x="1326" y="477"/>
                </a:lnTo>
                <a:lnTo>
                  <a:pt x="1316" y="445"/>
                </a:lnTo>
                <a:lnTo>
                  <a:pt x="1304" y="414"/>
                </a:lnTo>
                <a:lnTo>
                  <a:pt x="1290" y="383"/>
                </a:lnTo>
                <a:lnTo>
                  <a:pt x="1275" y="355"/>
                </a:lnTo>
                <a:lnTo>
                  <a:pt x="1259" y="326"/>
                </a:lnTo>
                <a:lnTo>
                  <a:pt x="1240" y="300"/>
                </a:lnTo>
                <a:lnTo>
                  <a:pt x="1222" y="273"/>
                </a:lnTo>
                <a:lnTo>
                  <a:pt x="1202" y="248"/>
                </a:lnTo>
                <a:lnTo>
                  <a:pt x="1180" y="222"/>
                </a:lnTo>
                <a:lnTo>
                  <a:pt x="1158" y="199"/>
                </a:lnTo>
                <a:lnTo>
                  <a:pt x="1135" y="176"/>
                </a:lnTo>
                <a:lnTo>
                  <a:pt x="1109" y="155"/>
                </a:lnTo>
                <a:lnTo>
                  <a:pt x="1084" y="135"/>
                </a:lnTo>
                <a:lnTo>
                  <a:pt x="1057" y="115"/>
                </a:lnTo>
                <a:lnTo>
                  <a:pt x="1031" y="98"/>
                </a:lnTo>
                <a:lnTo>
                  <a:pt x="1002" y="82"/>
                </a:lnTo>
                <a:lnTo>
                  <a:pt x="972" y="67"/>
                </a:lnTo>
                <a:lnTo>
                  <a:pt x="942" y="53"/>
                </a:lnTo>
                <a:lnTo>
                  <a:pt x="912" y="41"/>
                </a:lnTo>
                <a:lnTo>
                  <a:pt x="880" y="31"/>
                </a:lnTo>
                <a:lnTo>
                  <a:pt x="848" y="21"/>
                </a:lnTo>
                <a:lnTo>
                  <a:pt x="816" y="15"/>
                </a:lnTo>
                <a:lnTo>
                  <a:pt x="783" y="8"/>
                </a:lnTo>
                <a:lnTo>
                  <a:pt x="747" y="3"/>
                </a:lnTo>
                <a:lnTo>
                  <a:pt x="714" y="1"/>
                </a:lnTo>
                <a:lnTo>
                  <a:pt x="679" y="0"/>
                </a:lnTo>
                <a:close/>
                <a:moveTo>
                  <a:pt x="1068" y="1067"/>
                </a:moveTo>
                <a:lnTo>
                  <a:pt x="1068" y="1067"/>
                </a:lnTo>
                <a:lnTo>
                  <a:pt x="1049" y="1086"/>
                </a:lnTo>
                <a:lnTo>
                  <a:pt x="1031" y="1101"/>
                </a:lnTo>
                <a:lnTo>
                  <a:pt x="1011" y="1117"/>
                </a:lnTo>
                <a:lnTo>
                  <a:pt x="990" y="1131"/>
                </a:lnTo>
                <a:lnTo>
                  <a:pt x="970" y="1146"/>
                </a:lnTo>
                <a:lnTo>
                  <a:pt x="949" y="1158"/>
                </a:lnTo>
                <a:lnTo>
                  <a:pt x="927" y="1169"/>
                </a:lnTo>
                <a:lnTo>
                  <a:pt x="903" y="1181"/>
                </a:lnTo>
                <a:lnTo>
                  <a:pt x="880" y="1191"/>
                </a:lnTo>
                <a:lnTo>
                  <a:pt x="856" y="1200"/>
                </a:lnTo>
                <a:lnTo>
                  <a:pt x="831" y="1208"/>
                </a:lnTo>
                <a:lnTo>
                  <a:pt x="806" y="1213"/>
                </a:lnTo>
                <a:lnTo>
                  <a:pt x="781" y="1220"/>
                </a:lnTo>
                <a:lnTo>
                  <a:pt x="756" y="1223"/>
                </a:lnTo>
                <a:lnTo>
                  <a:pt x="729" y="1226"/>
                </a:lnTo>
                <a:lnTo>
                  <a:pt x="702" y="1228"/>
                </a:lnTo>
                <a:lnTo>
                  <a:pt x="702" y="1101"/>
                </a:lnTo>
                <a:lnTo>
                  <a:pt x="655" y="1101"/>
                </a:lnTo>
                <a:lnTo>
                  <a:pt x="655" y="1228"/>
                </a:lnTo>
                <a:lnTo>
                  <a:pt x="628" y="1226"/>
                </a:lnTo>
                <a:lnTo>
                  <a:pt x="602" y="1223"/>
                </a:lnTo>
                <a:lnTo>
                  <a:pt x="577" y="1220"/>
                </a:lnTo>
                <a:lnTo>
                  <a:pt x="551" y="1213"/>
                </a:lnTo>
                <a:lnTo>
                  <a:pt x="526" y="1208"/>
                </a:lnTo>
                <a:lnTo>
                  <a:pt x="501" y="1200"/>
                </a:lnTo>
                <a:lnTo>
                  <a:pt x="478" y="1191"/>
                </a:lnTo>
                <a:lnTo>
                  <a:pt x="454" y="1181"/>
                </a:lnTo>
                <a:lnTo>
                  <a:pt x="431" y="1169"/>
                </a:lnTo>
                <a:lnTo>
                  <a:pt x="409" y="1158"/>
                </a:lnTo>
                <a:lnTo>
                  <a:pt x="387" y="1146"/>
                </a:lnTo>
                <a:lnTo>
                  <a:pt x="367" y="1131"/>
                </a:lnTo>
                <a:lnTo>
                  <a:pt x="345" y="1117"/>
                </a:lnTo>
                <a:lnTo>
                  <a:pt x="327" y="1101"/>
                </a:lnTo>
                <a:lnTo>
                  <a:pt x="307" y="1086"/>
                </a:lnTo>
                <a:lnTo>
                  <a:pt x="290" y="1067"/>
                </a:lnTo>
                <a:lnTo>
                  <a:pt x="271" y="1049"/>
                </a:lnTo>
                <a:lnTo>
                  <a:pt x="255" y="1030"/>
                </a:lnTo>
                <a:lnTo>
                  <a:pt x="240" y="1010"/>
                </a:lnTo>
                <a:lnTo>
                  <a:pt x="225" y="990"/>
                </a:lnTo>
                <a:lnTo>
                  <a:pt x="211" y="968"/>
                </a:lnTo>
                <a:lnTo>
                  <a:pt x="198" y="947"/>
                </a:lnTo>
                <a:lnTo>
                  <a:pt x="186" y="925"/>
                </a:lnTo>
                <a:lnTo>
                  <a:pt x="176" y="901"/>
                </a:lnTo>
                <a:lnTo>
                  <a:pt x="166" y="878"/>
                </a:lnTo>
                <a:lnTo>
                  <a:pt x="156" y="853"/>
                </a:lnTo>
                <a:lnTo>
                  <a:pt x="149" y="829"/>
                </a:lnTo>
                <a:lnTo>
                  <a:pt x="142" y="804"/>
                </a:lnTo>
                <a:lnTo>
                  <a:pt x="137" y="777"/>
                </a:lnTo>
                <a:lnTo>
                  <a:pt x="132" y="752"/>
                </a:lnTo>
                <a:lnTo>
                  <a:pt x="131" y="725"/>
                </a:lnTo>
                <a:lnTo>
                  <a:pt x="129" y="698"/>
                </a:lnTo>
                <a:lnTo>
                  <a:pt x="251" y="698"/>
                </a:lnTo>
                <a:lnTo>
                  <a:pt x="251" y="650"/>
                </a:lnTo>
                <a:lnTo>
                  <a:pt x="129" y="650"/>
                </a:lnTo>
                <a:lnTo>
                  <a:pt x="131" y="625"/>
                </a:lnTo>
                <a:lnTo>
                  <a:pt x="134" y="598"/>
                </a:lnTo>
                <a:lnTo>
                  <a:pt x="137" y="573"/>
                </a:lnTo>
                <a:lnTo>
                  <a:pt x="144" y="548"/>
                </a:lnTo>
                <a:lnTo>
                  <a:pt x="151" y="522"/>
                </a:lnTo>
                <a:lnTo>
                  <a:pt x="158" y="499"/>
                </a:lnTo>
                <a:lnTo>
                  <a:pt x="168" y="476"/>
                </a:lnTo>
                <a:lnTo>
                  <a:pt x="176" y="452"/>
                </a:lnTo>
                <a:lnTo>
                  <a:pt x="188" y="429"/>
                </a:lnTo>
                <a:lnTo>
                  <a:pt x="199" y="407"/>
                </a:lnTo>
                <a:lnTo>
                  <a:pt x="213" y="385"/>
                </a:lnTo>
                <a:lnTo>
                  <a:pt x="226" y="365"/>
                </a:lnTo>
                <a:lnTo>
                  <a:pt x="240" y="345"/>
                </a:lnTo>
                <a:lnTo>
                  <a:pt x="256" y="325"/>
                </a:lnTo>
                <a:lnTo>
                  <a:pt x="271" y="306"/>
                </a:lnTo>
                <a:lnTo>
                  <a:pt x="290" y="290"/>
                </a:lnTo>
                <a:lnTo>
                  <a:pt x="307" y="271"/>
                </a:lnTo>
                <a:lnTo>
                  <a:pt x="327" y="254"/>
                </a:lnTo>
                <a:lnTo>
                  <a:pt x="345" y="239"/>
                </a:lnTo>
                <a:lnTo>
                  <a:pt x="367" y="224"/>
                </a:lnTo>
                <a:lnTo>
                  <a:pt x="387" y="211"/>
                </a:lnTo>
                <a:lnTo>
                  <a:pt x="409" y="197"/>
                </a:lnTo>
                <a:lnTo>
                  <a:pt x="431" y="186"/>
                </a:lnTo>
                <a:lnTo>
                  <a:pt x="454" y="176"/>
                </a:lnTo>
                <a:lnTo>
                  <a:pt x="478" y="166"/>
                </a:lnTo>
                <a:lnTo>
                  <a:pt x="501" y="157"/>
                </a:lnTo>
                <a:lnTo>
                  <a:pt x="526" y="149"/>
                </a:lnTo>
                <a:lnTo>
                  <a:pt x="551" y="142"/>
                </a:lnTo>
                <a:lnTo>
                  <a:pt x="577" y="137"/>
                </a:lnTo>
                <a:lnTo>
                  <a:pt x="602" y="134"/>
                </a:lnTo>
                <a:lnTo>
                  <a:pt x="628" y="130"/>
                </a:lnTo>
                <a:lnTo>
                  <a:pt x="655" y="129"/>
                </a:lnTo>
                <a:lnTo>
                  <a:pt x="655" y="248"/>
                </a:lnTo>
                <a:lnTo>
                  <a:pt x="702" y="248"/>
                </a:lnTo>
                <a:lnTo>
                  <a:pt x="702" y="129"/>
                </a:lnTo>
                <a:lnTo>
                  <a:pt x="729" y="130"/>
                </a:lnTo>
                <a:lnTo>
                  <a:pt x="756" y="134"/>
                </a:lnTo>
                <a:lnTo>
                  <a:pt x="781" y="137"/>
                </a:lnTo>
                <a:lnTo>
                  <a:pt x="806" y="142"/>
                </a:lnTo>
                <a:lnTo>
                  <a:pt x="831" y="149"/>
                </a:lnTo>
                <a:lnTo>
                  <a:pt x="856" y="157"/>
                </a:lnTo>
                <a:lnTo>
                  <a:pt x="880" y="166"/>
                </a:lnTo>
                <a:lnTo>
                  <a:pt x="903" y="176"/>
                </a:lnTo>
                <a:lnTo>
                  <a:pt x="927" y="186"/>
                </a:lnTo>
                <a:lnTo>
                  <a:pt x="949" y="197"/>
                </a:lnTo>
                <a:lnTo>
                  <a:pt x="970" y="211"/>
                </a:lnTo>
                <a:lnTo>
                  <a:pt x="990" y="224"/>
                </a:lnTo>
                <a:lnTo>
                  <a:pt x="1011" y="239"/>
                </a:lnTo>
                <a:lnTo>
                  <a:pt x="1031" y="254"/>
                </a:lnTo>
                <a:lnTo>
                  <a:pt x="1049" y="271"/>
                </a:lnTo>
                <a:lnTo>
                  <a:pt x="1068" y="290"/>
                </a:lnTo>
                <a:lnTo>
                  <a:pt x="1086" y="306"/>
                </a:lnTo>
                <a:lnTo>
                  <a:pt x="1101" y="325"/>
                </a:lnTo>
                <a:lnTo>
                  <a:pt x="1118" y="345"/>
                </a:lnTo>
                <a:lnTo>
                  <a:pt x="1131" y="365"/>
                </a:lnTo>
                <a:lnTo>
                  <a:pt x="1145" y="385"/>
                </a:lnTo>
                <a:lnTo>
                  <a:pt x="1158" y="407"/>
                </a:lnTo>
                <a:lnTo>
                  <a:pt x="1170" y="429"/>
                </a:lnTo>
                <a:lnTo>
                  <a:pt x="1182" y="452"/>
                </a:lnTo>
                <a:lnTo>
                  <a:pt x="1190" y="476"/>
                </a:lnTo>
                <a:lnTo>
                  <a:pt x="1200" y="499"/>
                </a:lnTo>
                <a:lnTo>
                  <a:pt x="1207" y="522"/>
                </a:lnTo>
                <a:lnTo>
                  <a:pt x="1213" y="548"/>
                </a:lnTo>
                <a:lnTo>
                  <a:pt x="1220" y="573"/>
                </a:lnTo>
                <a:lnTo>
                  <a:pt x="1223" y="598"/>
                </a:lnTo>
                <a:lnTo>
                  <a:pt x="1227" y="625"/>
                </a:lnTo>
                <a:lnTo>
                  <a:pt x="1228" y="650"/>
                </a:lnTo>
                <a:lnTo>
                  <a:pt x="1106" y="650"/>
                </a:lnTo>
                <a:lnTo>
                  <a:pt x="1106" y="698"/>
                </a:lnTo>
                <a:lnTo>
                  <a:pt x="1228" y="698"/>
                </a:lnTo>
                <a:lnTo>
                  <a:pt x="1227" y="725"/>
                </a:lnTo>
                <a:lnTo>
                  <a:pt x="1225" y="752"/>
                </a:lnTo>
                <a:lnTo>
                  <a:pt x="1220" y="777"/>
                </a:lnTo>
                <a:lnTo>
                  <a:pt x="1215" y="804"/>
                </a:lnTo>
                <a:lnTo>
                  <a:pt x="1208" y="829"/>
                </a:lnTo>
                <a:lnTo>
                  <a:pt x="1202" y="853"/>
                </a:lnTo>
                <a:lnTo>
                  <a:pt x="1192" y="878"/>
                </a:lnTo>
                <a:lnTo>
                  <a:pt x="1182" y="901"/>
                </a:lnTo>
                <a:lnTo>
                  <a:pt x="1171" y="925"/>
                </a:lnTo>
                <a:lnTo>
                  <a:pt x="1160" y="947"/>
                </a:lnTo>
                <a:lnTo>
                  <a:pt x="1146" y="968"/>
                </a:lnTo>
                <a:lnTo>
                  <a:pt x="1133" y="990"/>
                </a:lnTo>
                <a:lnTo>
                  <a:pt x="1118" y="1010"/>
                </a:lnTo>
                <a:lnTo>
                  <a:pt x="1103" y="1030"/>
                </a:lnTo>
                <a:lnTo>
                  <a:pt x="1086" y="1049"/>
                </a:lnTo>
                <a:lnTo>
                  <a:pt x="1068" y="1067"/>
                </a:lnTo>
                <a:close/>
                <a:moveTo>
                  <a:pt x="685" y="601"/>
                </a:moveTo>
                <a:lnTo>
                  <a:pt x="685" y="601"/>
                </a:lnTo>
                <a:lnTo>
                  <a:pt x="679" y="600"/>
                </a:lnTo>
                <a:lnTo>
                  <a:pt x="664" y="601"/>
                </a:lnTo>
                <a:lnTo>
                  <a:pt x="649" y="606"/>
                </a:lnTo>
                <a:lnTo>
                  <a:pt x="635" y="613"/>
                </a:lnTo>
                <a:lnTo>
                  <a:pt x="623" y="623"/>
                </a:lnTo>
                <a:lnTo>
                  <a:pt x="615" y="635"/>
                </a:lnTo>
                <a:lnTo>
                  <a:pt x="607" y="648"/>
                </a:lnTo>
                <a:lnTo>
                  <a:pt x="603" y="663"/>
                </a:lnTo>
                <a:lnTo>
                  <a:pt x="602" y="678"/>
                </a:lnTo>
                <a:lnTo>
                  <a:pt x="603" y="693"/>
                </a:lnTo>
                <a:lnTo>
                  <a:pt x="607" y="707"/>
                </a:lnTo>
                <a:lnTo>
                  <a:pt x="613" y="720"/>
                </a:lnTo>
                <a:lnTo>
                  <a:pt x="623" y="732"/>
                </a:lnTo>
                <a:lnTo>
                  <a:pt x="633" y="740"/>
                </a:lnTo>
                <a:lnTo>
                  <a:pt x="647" y="749"/>
                </a:lnTo>
                <a:lnTo>
                  <a:pt x="660" y="754"/>
                </a:lnTo>
                <a:lnTo>
                  <a:pt x="675" y="755"/>
                </a:lnTo>
                <a:lnTo>
                  <a:pt x="887" y="998"/>
                </a:lnTo>
                <a:lnTo>
                  <a:pt x="744" y="722"/>
                </a:lnTo>
                <a:lnTo>
                  <a:pt x="749" y="712"/>
                </a:lnTo>
                <a:lnTo>
                  <a:pt x="754" y="702"/>
                </a:lnTo>
                <a:lnTo>
                  <a:pt x="756" y="690"/>
                </a:lnTo>
                <a:lnTo>
                  <a:pt x="758" y="678"/>
                </a:lnTo>
                <a:lnTo>
                  <a:pt x="756" y="668"/>
                </a:lnTo>
                <a:lnTo>
                  <a:pt x="754" y="660"/>
                </a:lnTo>
                <a:lnTo>
                  <a:pt x="752" y="652"/>
                </a:lnTo>
                <a:lnTo>
                  <a:pt x="747" y="643"/>
                </a:lnTo>
                <a:lnTo>
                  <a:pt x="1002" y="336"/>
                </a:lnTo>
                <a:lnTo>
                  <a:pt x="685" y="6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8548" name="Freeform 32"/>
          <p:cNvSpPr>
            <a:spLocks/>
          </p:cNvSpPr>
          <p:nvPr/>
        </p:nvSpPr>
        <p:spPr bwMode="auto">
          <a:xfrm>
            <a:off x="7486650" y="1579563"/>
            <a:ext cx="384175" cy="1101725"/>
          </a:xfrm>
          <a:custGeom>
            <a:avLst/>
            <a:gdLst>
              <a:gd name="T0" fmla="*/ 0 w 563"/>
              <a:gd name="T1" fmla="*/ 744 h 1552"/>
              <a:gd name="T2" fmla="*/ 0 w 563"/>
              <a:gd name="T3" fmla="*/ 744 h 1552"/>
              <a:gd name="T4" fmla="*/ 0 w 563"/>
              <a:gd name="T5" fmla="*/ 744 h 1552"/>
              <a:gd name="T6" fmla="*/ 0 w 563"/>
              <a:gd name="T7" fmla="*/ 744 h 1552"/>
              <a:gd name="T8" fmla="*/ 0 w 563"/>
              <a:gd name="T9" fmla="*/ 744 h 1552"/>
              <a:gd name="T10" fmla="*/ 0 w 563"/>
              <a:gd name="T11" fmla="*/ 744 h 1552"/>
              <a:gd name="T12" fmla="*/ 0 w 563"/>
              <a:gd name="T13" fmla="*/ 744 h 1552"/>
              <a:gd name="T14" fmla="*/ 0 w 563"/>
              <a:gd name="T15" fmla="*/ 0 h 1552"/>
              <a:gd name="T16" fmla="*/ 0 w 563"/>
              <a:gd name="T17" fmla="*/ 0 h 1552"/>
              <a:gd name="T18" fmla="*/ 0 w 563"/>
              <a:gd name="T19" fmla="*/ 0 h 1552"/>
              <a:gd name="T20" fmla="*/ 0 w 563"/>
              <a:gd name="T21" fmla="*/ 0 h 1552"/>
              <a:gd name="T22" fmla="*/ 0 w 563"/>
              <a:gd name="T23" fmla="*/ 0 h 1552"/>
              <a:gd name="T24" fmla="*/ 0 w 563"/>
              <a:gd name="T25" fmla="*/ 0 h 1552"/>
              <a:gd name="T26" fmla="*/ 0 w 563"/>
              <a:gd name="T27" fmla="*/ 0 h 1552"/>
              <a:gd name="T28" fmla="*/ 0 w 563"/>
              <a:gd name="T29" fmla="*/ 0 h 1552"/>
              <a:gd name="T30" fmla="*/ 0 w 563"/>
              <a:gd name="T31" fmla="*/ 0 h 1552"/>
              <a:gd name="T32" fmla="*/ 0 w 563"/>
              <a:gd name="T33" fmla="*/ 0 h 1552"/>
              <a:gd name="T34" fmla="*/ 0 w 563"/>
              <a:gd name="T35" fmla="*/ 0 h 1552"/>
              <a:gd name="T36" fmla="*/ 0 w 563"/>
              <a:gd name="T37" fmla="*/ 0 h 1552"/>
              <a:gd name="T38" fmla="*/ 0 w 563"/>
              <a:gd name="T39" fmla="*/ 0 h 1552"/>
              <a:gd name="T40" fmla="*/ 0 w 563"/>
              <a:gd name="T41" fmla="*/ 0 h 1552"/>
              <a:gd name="T42" fmla="*/ 0 w 563"/>
              <a:gd name="T43" fmla="*/ 0 h 1552"/>
              <a:gd name="T44" fmla="*/ 0 w 563"/>
              <a:gd name="T45" fmla="*/ 0 h 1552"/>
              <a:gd name="T46" fmla="*/ 0 w 563"/>
              <a:gd name="T47" fmla="*/ 0 h 1552"/>
              <a:gd name="T48" fmla="*/ 0 w 563"/>
              <a:gd name="T49" fmla="*/ 0 h 1552"/>
              <a:gd name="T50" fmla="*/ 0 w 563"/>
              <a:gd name="T51" fmla="*/ 0 h 1552"/>
              <a:gd name="T52" fmla="*/ 0 w 563"/>
              <a:gd name="T53" fmla="*/ 0 h 1552"/>
              <a:gd name="T54" fmla="*/ 0 w 563"/>
              <a:gd name="T55" fmla="*/ 0 h 1552"/>
              <a:gd name="T56" fmla="*/ 0 w 563"/>
              <a:gd name="T57" fmla="*/ 0 h 1552"/>
              <a:gd name="T58" fmla="*/ 0 w 563"/>
              <a:gd name="T59" fmla="*/ 0 h 1552"/>
              <a:gd name="T60" fmla="*/ 0 w 563"/>
              <a:gd name="T61" fmla="*/ 0 h 1552"/>
              <a:gd name="T62" fmla="*/ 0 w 563"/>
              <a:gd name="T63" fmla="*/ 0 h 1552"/>
              <a:gd name="T64" fmla="*/ 0 w 563"/>
              <a:gd name="T65" fmla="*/ 0 h 1552"/>
              <a:gd name="T66" fmla="*/ 877 w 563"/>
              <a:gd name="T67" fmla="*/ 0 h 1552"/>
              <a:gd name="T68" fmla="*/ 877 w 563"/>
              <a:gd name="T69" fmla="*/ 0 h 1552"/>
              <a:gd name="T70" fmla="*/ 877 w 563"/>
              <a:gd name="T71" fmla="*/ 744 h 1552"/>
              <a:gd name="T72" fmla="*/ 877 w 563"/>
              <a:gd name="T73" fmla="*/ 744 h 1552"/>
              <a:gd name="T74" fmla="*/ 877 w 563"/>
              <a:gd name="T75" fmla="*/ 744 h 1552"/>
              <a:gd name="T76" fmla="*/ 877 w 563"/>
              <a:gd name="T77" fmla="*/ 744 h 1552"/>
              <a:gd name="T78" fmla="*/ 877 w 563"/>
              <a:gd name="T79" fmla="*/ 744 h 1552"/>
              <a:gd name="T80" fmla="*/ 877 w 563"/>
              <a:gd name="T81" fmla="*/ 744 h 1552"/>
              <a:gd name="T82" fmla="*/ 877 w 563"/>
              <a:gd name="T83" fmla="*/ 744 h 1552"/>
              <a:gd name="T84" fmla="*/ 0 w 563"/>
              <a:gd name="T85" fmla="*/ 744 h 1552"/>
              <a:gd name="T86" fmla="*/ 0 w 563"/>
              <a:gd name="T87" fmla="*/ 744 h 15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3" h="1552">
                <a:moveTo>
                  <a:pt x="134" y="1027"/>
                </a:moveTo>
                <a:lnTo>
                  <a:pt x="134" y="1027"/>
                </a:lnTo>
                <a:lnTo>
                  <a:pt x="114" y="1022"/>
                </a:lnTo>
                <a:lnTo>
                  <a:pt x="95" y="1017"/>
                </a:lnTo>
                <a:lnTo>
                  <a:pt x="78" y="1011"/>
                </a:lnTo>
                <a:lnTo>
                  <a:pt x="63" y="1002"/>
                </a:lnTo>
                <a:lnTo>
                  <a:pt x="50" y="994"/>
                </a:lnTo>
                <a:lnTo>
                  <a:pt x="40" y="984"/>
                </a:lnTo>
                <a:lnTo>
                  <a:pt x="30" y="974"/>
                </a:lnTo>
                <a:lnTo>
                  <a:pt x="23" y="962"/>
                </a:lnTo>
                <a:lnTo>
                  <a:pt x="16" y="949"/>
                </a:lnTo>
                <a:lnTo>
                  <a:pt x="11" y="934"/>
                </a:lnTo>
                <a:lnTo>
                  <a:pt x="8" y="915"/>
                </a:lnTo>
                <a:lnTo>
                  <a:pt x="5" y="895"/>
                </a:lnTo>
                <a:lnTo>
                  <a:pt x="1" y="873"/>
                </a:lnTo>
                <a:lnTo>
                  <a:pt x="0" y="846"/>
                </a:lnTo>
                <a:lnTo>
                  <a:pt x="0" y="789"/>
                </a:lnTo>
                <a:lnTo>
                  <a:pt x="0" y="598"/>
                </a:lnTo>
                <a:lnTo>
                  <a:pt x="0" y="563"/>
                </a:lnTo>
                <a:lnTo>
                  <a:pt x="1" y="530"/>
                </a:lnTo>
                <a:lnTo>
                  <a:pt x="6" y="499"/>
                </a:lnTo>
                <a:lnTo>
                  <a:pt x="11" y="473"/>
                </a:lnTo>
                <a:lnTo>
                  <a:pt x="18" y="446"/>
                </a:lnTo>
                <a:lnTo>
                  <a:pt x="26" y="424"/>
                </a:lnTo>
                <a:lnTo>
                  <a:pt x="36" y="404"/>
                </a:lnTo>
                <a:lnTo>
                  <a:pt x="50" y="385"/>
                </a:lnTo>
                <a:lnTo>
                  <a:pt x="63" y="370"/>
                </a:lnTo>
                <a:lnTo>
                  <a:pt x="80" y="357"/>
                </a:lnTo>
                <a:lnTo>
                  <a:pt x="100" y="345"/>
                </a:lnTo>
                <a:lnTo>
                  <a:pt x="124" y="337"/>
                </a:lnTo>
                <a:lnTo>
                  <a:pt x="149" y="329"/>
                </a:lnTo>
                <a:lnTo>
                  <a:pt x="176" y="323"/>
                </a:lnTo>
                <a:lnTo>
                  <a:pt x="207" y="320"/>
                </a:lnTo>
                <a:lnTo>
                  <a:pt x="241" y="318"/>
                </a:lnTo>
                <a:lnTo>
                  <a:pt x="216" y="302"/>
                </a:lnTo>
                <a:lnTo>
                  <a:pt x="194" y="283"/>
                </a:lnTo>
                <a:lnTo>
                  <a:pt x="174" y="265"/>
                </a:lnTo>
                <a:lnTo>
                  <a:pt x="159" y="246"/>
                </a:lnTo>
                <a:lnTo>
                  <a:pt x="147" y="226"/>
                </a:lnTo>
                <a:lnTo>
                  <a:pt x="139" y="204"/>
                </a:lnTo>
                <a:lnTo>
                  <a:pt x="132" y="183"/>
                </a:lnTo>
                <a:lnTo>
                  <a:pt x="130" y="158"/>
                </a:lnTo>
                <a:lnTo>
                  <a:pt x="132" y="142"/>
                </a:lnTo>
                <a:lnTo>
                  <a:pt x="134" y="129"/>
                </a:lnTo>
                <a:lnTo>
                  <a:pt x="137" y="114"/>
                </a:lnTo>
                <a:lnTo>
                  <a:pt x="142" y="101"/>
                </a:lnTo>
                <a:lnTo>
                  <a:pt x="149" y="87"/>
                </a:lnTo>
                <a:lnTo>
                  <a:pt x="155" y="75"/>
                </a:lnTo>
                <a:lnTo>
                  <a:pt x="164" y="62"/>
                </a:lnTo>
                <a:lnTo>
                  <a:pt x="174" y="50"/>
                </a:lnTo>
                <a:lnTo>
                  <a:pt x="186" y="39"/>
                </a:lnTo>
                <a:lnTo>
                  <a:pt x="197" y="28"/>
                </a:lnTo>
                <a:lnTo>
                  <a:pt x="209" y="20"/>
                </a:lnTo>
                <a:lnTo>
                  <a:pt x="222" y="13"/>
                </a:lnTo>
                <a:lnTo>
                  <a:pt x="236" y="8"/>
                </a:lnTo>
                <a:lnTo>
                  <a:pt x="249" y="3"/>
                </a:lnTo>
                <a:lnTo>
                  <a:pt x="266" y="0"/>
                </a:lnTo>
                <a:lnTo>
                  <a:pt x="281" y="0"/>
                </a:lnTo>
                <a:lnTo>
                  <a:pt x="298" y="0"/>
                </a:lnTo>
                <a:lnTo>
                  <a:pt x="313" y="3"/>
                </a:lnTo>
                <a:lnTo>
                  <a:pt x="326" y="8"/>
                </a:lnTo>
                <a:lnTo>
                  <a:pt x="340" y="13"/>
                </a:lnTo>
                <a:lnTo>
                  <a:pt x="353" y="20"/>
                </a:lnTo>
                <a:lnTo>
                  <a:pt x="367" y="28"/>
                </a:lnTo>
                <a:lnTo>
                  <a:pt x="377" y="39"/>
                </a:lnTo>
                <a:lnTo>
                  <a:pt x="388" y="50"/>
                </a:lnTo>
                <a:lnTo>
                  <a:pt x="398" y="62"/>
                </a:lnTo>
                <a:lnTo>
                  <a:pt x="407" y="75"/>
                </a:lnTo>
                <a:lnTo>
                  <a:pt x="414" y="87"/>
                </a:lnTo>
                <a:lnTo>
                  <a:pt x="420" y="101"/>
                </a:lnTo>
                <a:lnTo>
                  <a:pt x="425" y="114"/>
                </a:lnTo>
                <a:lnTo>
                  <a:pt x="429" y="129"/>
                </a:lnTo>
                <a:lnTo>
                  <a:pt x="430" y="142"/>
                </a:lnTo>
                <a:lnTo>
                  <a:pt x="432" y="158"/>
                </a:lnTo>
                <a:lnTo>
                  <a:pt x="430" y="183"/>
                </a:lnTo>
                <a:lnTo>
                  <a:pt x="425" y="204"/>
                </a:lnTo>
                <a:lnTo>
                  <a:pt x="415" y="226"/>
                </a:lnTo>
                <a:lnTo>
                  <a:pt x="403" y="245"/>
                </a:lnTo>
                <a:lnTo>
                  <a:pt x="388" y="263"/>
                </a:lnTo>
                <a:lnTo>
                  <a:pt x="370" y="282"/>
                </a:lnTo>
                <a:lnTo>
                  <a:pt x="348" y="300"/>
                </a:lnTo>
                <a:lnTo>
                  <a:pt x="323" y="318"/>
                </a:lnTo>
                <a:lnTo>
                  <a:pt x="357" y="320"/>
                </a:lnTo>
                <a:lnTo>
                  <a:pt x="387" y="323"/>
                </a:lnTo>
                <a:lnTo>
                  <a:pt x="415" y="329"/>
                </a:lnTo>
                <a:lnTo>
                  <a:pt x="440" y="337"/>
                </a:lnTo>
                <a:lnTo>
                  <a:pt x="464" y="345"/>
                </a:lnTo>
                <a:lnTo>
                  <a:pt x="482" y="357"/>
                </a:lnTo>
                <a:lnTo>
                  <a:pt x="501" y="370"/>
                </a:lnTo>
                <a:lnTo>
                  <a:pt x="514" y="385"/>
                </a:lnTo>
                <a:lnTo>
                  <a:pt x="526" y="404"/>
                </a:lnTo>
                <a:lnTo>
                  <a:pt x="536" y="424"/>
                </a:lnTo>
                <a:lnTo>
                  <a:pt x="546" y="446"/>
                </a:lnTo>
                <a:lnTo>
                  <a:pt x="553" y="473"/>
                </a:lnTo>
                <a:lnTo>
                  <a:pt x="558" y="499"/>
                </a:lnTo>
                <a:lnTo>
                  <a:pt x="561" y="530"/>
                </a:lnTo>
                <a:lnTo>
                  <a:pt x="563" y="563"/>
                </a:lnTo>
                <a:lnTo>
                  <a:pt x="563" y="598"/>
                </a:lnTo>
                <a:lnTo>
                  <a:pt x="563" y="789"/>
                </a:lnTo>
                <a:lnTo>
                  <a:pt x="563" y="846"/>
                </a:lnTo>
                <a:lnTo>
                  <a:pt x="561" y="872"/>
                </a:lnTo>
                <a:lnTo>
                  <a:pt x="559" y="895"/>
                </a:lnTo>
                <a:lnTo>
                  <a:pt x="556" y="915"/>
                </a:lnTo>
                <a:lnTo>
                  <a:pt x="551" y="932"/>
                </a:lnTo>
                <a:lnTo>
                  <a:pt x="546" y="949"/>
                </a:lnTo>
                <a:lnTo>
                  <a:pt x="541" y="962"/>
                </a:lnTo>
                <a:lnTo>
                  <a:pt x="534" y="974"/>
                </a:lnTo>
                <a:lnTo>
                  <a:pt x="524" y="984"/>
                </a:lnTo>
                <a:lnTo>
                  <a:pt x="514" y="994"/>
                </a:lnTo>
                <a:lnTo>
                  <a:pt x="501" y="1002"/>
                </a:lnTo>
                <a:lnTo>
                  <a:pt x="486" y="1011"/>
                </a:lnTo>
                <a:lnTo>
                  <a:pt x="469" y="1017"/>
                </a:lnTo>
                <a:lnTo>
                  <a:pt x="450" y="1022"/>
                </a:lnTo>
                <a:lnTo>
                  <a:pt x="429" y="1027"/>
                </a:lnTo>
                <a:lnTo>
                  <a:pt x="429" y="1552"/>
                </a:lnTo>
                <a:lnTo>
                  <a:pt x="134" y="1552"/>
                </a:lnTo>
                <a:lnTo>
                  <a:pt x="134" y="10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918549" name="Freeform 33"/>
          <p:cNvSpPr>
            <a:spLocks noEditPoints="1"/>
          </p:cNvSpPr>
          <p:nvPr/>
        </p:nvSpPr>
        <p:spPr bwMode="auto">
          <a:xfrm>
            <a:off x="7331075" y="4551363"/>
            <a:ext cx="635000" cy="1081087"/>
          </a:xfrm>
          <a:custGeom>
            <a:avLst/>
            <a:gdLst>
              <a:gd name="T0" fmla="*/ 963 w 846"/>
              <a:gd name="T1" fmla="*/ 0 h 1379"/>
              <a:gd name="T2" fmla="*/ 963 w 846"/>
              <a:gd name="T3" fmla="*/ 0 h 1379"/>
              <a:gd name="T4" fmla="*/ 963 w 846"/>
              <a:gd name="T5" fmla="*/ 0 h 1379"/>
              <a:gd name="T6" fmla="*/ 963 w 846"/>
              <a:gd name="T7" fmla="*/ 822 h 1379"/>
              <a:gd name="T8" fmla="*/ 963 w 846"/>
              <a:gd name="T9" fmla="*/ 822 h 1379"/>
              <a:gd name="T10" fmla="*/ 963 w 846"/>
              <a:gd name="T11" fmla="*/ 822 h 1379"/>
              <a:gd name="T12" fmla="*/ 963 w 846"/>
              <a:gd name="T13" fmla="*/ 0 h 1379"/>
              <a:gd name="T14" fmla="*/ 963 w 846"/>
              <a:gd name="T15" fmla="*/ 0 h 1379"/>
              <a:gd name="T16" fmla="*/ 963 w 846"/>
              <a:gd name="T17" fmla="*/ 0 h 1379"/>
              <a:gd name="T18" fmla="*/ 963 w 846"/>
              <a:gd name="T19" fmla="*/ 0 h 1379"/>
              <a:gd name="T20" fmla="*/ 0 w 846"/>
              <a:gd name="T21" fmla="*/ 0 h 1379"/>
              <a:gd name="T22" fmla="*/ 0 w 846"/>
              <a:gd name="T23" fmla="*/ 0 h 1379"/>
              <a:gd name="T24" fmla="*/ 0 w 846"/>
              <a:gd name="T25" fmla="*/ 0 h 1379"/>
              <a:gd name="T26" fmla="*/ 0 w 846"/>
              <a:gd name="T27" fmla="*/ 0 h 1379"/>
              <a:gd name="T28" fmla="*/ 0 w 846"/>
              <a:gd name="T29" fmla="*/ 822 h 1379"/>
              <a:gd name="T30" fmla="*/ 0 w 846"/>
              <a:gd name="T31" fmla="*/ 822 h 1379"/>
              <a:gd name="T32" fmla="*/ 0 w 846"/>
              <a:gd name="T33" fmla="*/ 822 h 1379"/>
              <a:gd name="T34" fmla="*/ 0 w 846"/>
              <a:gd name="T35" fmla="*/ 822 h 1379"/>
              <a:gd name="T36" fmla="*/ 0 w 846"/>
              <a:gd name="T37" fmla="*/ 822 h 1379"/>
              <a:gd name="T38" fmla="*/ 963 w 846"/>
              <a:gd name="T39" fmla="*/ 822 h 1379"/>
              <a:gd name="T40" fmla="*/ 0 w 846"/>
              <a:gd name="T41" fmla="*/ 822 h 1379"/>
              <a:gd name="T42" fmla="*/ 0 w 846"/>
              <a:gd name="T43" fmla="*/ 822 h 1379"/>
              <a:gd name="T44" fmla="*/ 0 w 846"/>
              <a:gd name="T45" fmla="*/ 822 h 1379"/>
              <a:gd name="T46" fmla="*/ 0 w 846"/>
              <a:gd name="T47" fmla="*/ 822 h 1379"/>
              <a:gd name="T48" fmla="*/ 0 w 846"/>
              <a:gd name="T49" fmla="*/ 822 h 1379"/>
              <a:gd name="T50" fmla="*/ 0 w 846"/>
              <a:gd name="T51" fmla="*/ 1644 h 1379"/>
              <a:gd name="T52" fmla="*/ 0 w 846"/>
              <a:gd name="T53" fmla="*/ 1644 h 1379"/>
              <a:gd name="T54" fmla="*/ 0 w 846"/>
              <a:gd name="T55" fmla="*/ 1644 h 1379"/>
              <a:gd name="T56" fmla="*/ 963 w 846"/>
              <a:gd name="T57" fmla="*/ 1644 h 1379"/>
              <a:gd name="T58" fmla="*/ 963 w 846"/>
              <a:gd name="T59" fmla="*/ 1644 h 1379"/>
              <a:gd name="T60" fmla="*/ 963 w 846"/>
              <a:gd name="T61" fmla="*/ 1644 h 1379"/>
              <a:gd name="T62" fmla="*/ 963 w 846"/>
              <a:gd name="T63" fmla="*/ 1644 h 1379"/>
              <a:gd name="T64" fmla="*/ 963 w 846"/>
              <a:gd name="T65" fmla="*/ 1644 h 1379"/>
              <a:gd name="T66" fmla="*/ 963 w 846"/>
              <a:gd name="T67" fmla="*/ 822 h 1379"/>
              <a:gd name="T68" fmla="*/ 963 w 846"/>
              <a:gd name="T69" fmla="*/ 822 h 1379"/>
              <a:gd name="T70" fmla="*/ 963 w 846"/>
              <a:gd name="T71" fmla="*/ 822 h 1379"/>
              <a:gd name="T72" fmla="*/ 963 w 846"/>
              <a:gd name="T73" fmla="*/ 822 h 1379"/>
              <a:gd name="T74" fmla="*/ 963 w 846"/>
              <a:gd name="T75" fmla="*/ 822 h 1379"/>
              <a:gd name="T76" fmla="*/ 963 w 846"/>
              <a:gd name="T77" fmla="*/ 822 h 1379"/>
              <a:gd name="T78" fmla="*/ 0 w 846"/>
              <a:gd name="T79" fmla="*/ 822 h 1379"/>
              <a:gd name="T80" fmla="*/ 0 w 846"/>
              <a:gd name="T81" fmla="*/ 822 h 1379"/>
              <a:gd name="T82" fmla="*/ 0 w 846"/>
              <a:gd name="T83" fmla="*/ 822 h 1379"/>
              <a:gd name="T84" fmla="*/ 0 w 846"/>
              <a:gd name="T85" fmla="*/ 822 h 1379"/>
              <a:gd name="T86" fmla="*/ 0 w 846"/>
              <a:gd name="T87" fmla="*/ 0 h 1379"/>
              <a:gd name="T88" fmla="*/ 0 w 846"/>
              <a:gd name="T89" fmla="*/ 0 h 1379"/>
              <a:gd name="T90" fmla="*/ 0 w 846"/>
              <a:gd name="T91" fmla="*/ 0 h 1379"/>
              <a:gd name="T92" fmla="*/ 963 w 846"/>
              <a:gd name="T93" fmla="*/ 822 h 1379"/>
              <a:gd name="T94" fmla="*/ 963 w 846"/>
              <a:gd name="T95" fmla="*/ 822 h 1379"/>
              <a:gd name="T96" fmla="*/ 963 w 846"/>
              <a:gd name="T97" fmla="*/ 822 h 1379"/>
              <a:gd name="T98" fmla="*/ 963 w 846"/>
              <a:gd name="T99" fmla="*/ 822 h 1379"/>
              <a:gd name="T100" fmla="*/ 963 w 846"/>
              <a:gd name="T101" fmla="*/ 822 h 1379"/>
              <a:gd name="T102" fmla="*/ 963 w 846"/>
              <a:gd name="T103" fmla="*/ 822 h 1379"/>
              <a:gd name="T104" fmla="*/ 963 w 846"/>
              <a:gd name="T105" fmla="*/ 822 h 1379"/>
              <a:gd name="T106" fmla="*/ 963 w 846"/>
              <a:gd name="T107" fmla="*/ 822 h 1379"/>
              <a:gd name="T108" fmla="*/ 963 w 846"/>
              <a:gd name="T109" fmla="*/ 822 h 1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46" h="1379">
                <a:moveTo>
                  <a:pt x="544" y="581"/>
                </a:moveTo>
                <a:lnTo>
                  <a:pt x="544" y="581"/>
                </a:lnTo>
                <a:lnTo>
                  <a:pt x="467" y="563"/>
                </a:lnTo>
                <a:lnTo>
                  <a:pt x="467" y="295"/>
                </a:lnTo>
                <a:lnTo>
                  <a:pt x="479" y="295"/>
                </a:lnTo>
                <a:lnTo>
                  <a:pt x="492" y="298"/>
                </a:lnTo>
                <a:lnTo>
                  <a:pt x="504" y="301"/>
                </a:lnTo>
                <a:lnTo>
                  <a:pt x="516" y="306"/>
                </a:lnTo>
                <a:lnTo>
                  <a:pt x="526" y="312"/>
                </a:lnTo>
                <a:lnTo>
                  <a:pt x="536" y="320"/>
                </a:lnTo>
                <a:lnTo>
                  <a:pt x="546" y="328"/>
                </a:lnTo>
                <a:lnTo>
                  <a:pt x="554" y="337"/>
                </a:lnTo>
                <a:lnTo>
                  <a:pt x="563" y="347"/>
                </a:lnTo>
                <a:lnTo>
                  <a:pt x="569" y="358"/>
                </a:lnTo>
                <a:lnTo>
                  <a:pt x="576" y="370"/>
                </a:lnTo>
                <a:lnTo>
                  <a:pt x="581" y="384"/>
                </a:lnTo>
                <a:lnTo>
                  <a:pt x="586" y="397"/>
                </a:lnTo>
                <a:lnTo>
                  <a:pt x="590" y="410"/>
                </a:lnTo>
                <a:lnTo>
                  <a:pt x="591" y="425"/>
                </a:lnTo>
                <a:lnTo>
                  <a:pt x="593" y="441"/>
                </a:lnTo>
                <a:lnTo>
                  <a:pt x="807" y="441"/>
                </a:lnTo>
                <a:lnTo>
                  <a:pt x="804" y="402"/>
                </a:lnTo>
                <a:lnTo>
                  <a:pt x="797" y="367"/>
                </a:lnTo>
                <a:lnTo>
                  <a:pt x="787" y="333"/>
                </a:lnTo>
                <a:lnTo>
                  <a:pt x="774" y="303"/>
                </a:lnTo>
                <a:lnTo>
                  <a:pt x="759" y="276"/>
                </a:lnTo>
                <a:lnTo>
                  <a:pt x="742" y="251"/>
                </a:lnTo>
                <a:lnTo>
                  <a:pt x="722" y="228"/>
                </a:lnTo>
                <a:lnTo>
                  <a:pt x="700" y="208"/>
                </a:lnTo>
                <a:lnTo>
                  <a:pt x="677" y="189"/>
                </a:lnTo>
                <a:lnTo>
                  <a:pt x="652" y="172"/>
                </a:lnTo>
                <a:lnTo>
                  <a:pt x="623" y="159"/>
                </a:lnTo>
                <a:lnTo>
                  <a:pt x="595" y="146"/>
                </a:lnTo>
                <a:lnTo>
                  <a:pt x="564" y="136"/>
                </a:lnTo>
                <a:lnTo>
                  <a:pt x="533" y="127"/>
                </a:lnTo>
                <a:lnTo>
                  <a:pt x="501" y="122"/>
                </a:lnTo>
                <a:lnTo>
                  <a:pt x="467" y="117"/>
                </a:lnTo>
                <a:lnTo>
                  <a:pt x="467" y="0"/>
                </a:lnTo>
                <a:lnTo>
                  <a:pt x="377" y="0"/>
                </a:lnTo>
                <a:lnTo>
                  <a:pt x="377" y="117"/>
                </a:lnTo>
                <a:lnTo>
                  <a:pt x="343" y="120"/>
                </a:lnTo>
                <a:lnTo>
                  <a:pt x="310" y="125"/>
                </a:lnTo>
                <a:lnTo>
                  <a:pt x="278" y="134"/>
                </a:lnTo>
                <a:lnTo>
                  <a:pt x="246" y="144"/>
                </a:lnTo>
                <a:lnTo>
                  <a:pt x="216" y="156"/>
                </a:lnTo>
                <a:lnTo>
                  <a:pt x="186" y="171"/>
                </a:lnTo>
                <a:lnTo>
                  <a:pt x="159" y="188"/>
                </a:lnTo>
                <a:lnTo>
                  <a:pt x="134" y="206"/>
                </a:lnTo>
                <a:lnTo>
                  <a:pt x="110" y="228"/>
                </a:lnTo>
                <a:lnTo>
                  <a:pt x="88" y="251"/>
                </a:lnTo>
                <a:lnTo>
                  <a:pt x="70" y="276"/>
                </a:lnTo>
                <a:lnTo>
                  <a:pt x="55" y="305"/>
                </a:lnTo>
                <a:lnTo>
                  <a:pt x="43" y="335"/>
                </a:lnTo>
                <a:lnTo>
                  <a:pt x="33" y="369"/>
                </a:lnTo>
                <a:lnTo>
                  <a:pt x="28" y="404"/>
                </a:lnTo>
                <a:lnTo>
                  <a:pt x="26" y="442"/>
                </a:lnTo>
                <a:lnTo>
                  <a:pt x="28" y="477"/>
                </a:lnTo>
                <a:lnTo>
                  <a:pt x="33" y="511"/>
                </a:lnTo>
                <a:lnTo>
                  <a:pt x="42" y="541"/>
                </a:lnTo>
                <a:lnTo>
                  <a:pt x="52" y="568"/>
                </a:lnTo>
                <a:lnTo>
                  <a:pt x="65" y="593"/>
                </a:lnTo>
                <a:lnTo>
                  <a:pt x="82" y="615"/>
                </a:lnTo>
                <a:lnTo>
                  <a:pt x="100" y="635"/>
                </a:lnTo>
                <a:lnTo>
                  <a:pt x="120" y="653"/>
                </a:lnTo>
                <a:lnTo>
                  <a:pt x="142" y="669"/>
                </a:lnTo>
                <a:lnTo>
                  <a:pt x="167" y="684"/>
                </a:lnTo>
                <a:lnTo>
                  <a:pt x="192" y="695"/>
                </a:lnTo>
                <a:lnTo>
                  <a:pt x="218" y="707"/>
                </a:lnTo>
                <a:lnTo>
                  <a:pt x="244" y="717"/>
                </a:lnTo>
                <a:lnTo>
                  <a:pt x="273" y="727"/>
                </a:lnTo>
                <a:lnTo>
                  <a:pt x="330" y="742"/>
                </a:lnTo>
                <a:lnTo>
                  <a:pt x="357" y="749"/>
                </a:lnTo>
                <a:lnTo>
                  <a:pt x="377" y="757"/>
                </a:lnTo>
                <a:lnTo>
                  <a:pt x="377" y="1074"/>
                </a:lnTo>
                <a:lnTo>
                  <a:pt x="360" y="1069"/>
                </a:lnTo>
                <a:lnTo>
                  <a:pt x="343" y="1064"/>
                </a:lnTo>
                <a:lnTo>
                  <a:pt x="328" y="1057"/>
                </a:lnTo>
                <a:lnTo>
                  <a:pt x="313" y="1051"/>
                </a:lnTo>
                <a:lnTo>
                  <a:pt x="298" y="1042"/>
                </a:lnTo>
                <a:lnTo>
                  <a:pt x="285" y="1032"/>
                </a:lnTo>
                <a:lnTo>
                  <a:pt x="273" y="1020"/>
                </a:lnTo>
                <a:lnTo>
                  <a:pt x="261" y="1009"/>
                </a:lnTo>
                <a:lnTo>
                  <a:pt x="251" y="995"/>
                </a:lnTo>
                <a:lnTo>
                  <a:pt x="241" y="982"/>
                </a:lnTo>
                <a:lnTo>
                  <a:pt x="234" y="967"/>
                </a:lnTo>
                <a:lnTo>
                  <a:pt x="228" y="950"/>
                </a:lnTo>
                <a:lnTo>
                  <a:pt x="223" y="932"/>
                </a:lnTo>
                <a:lnTo>
                  <a:pt x="218" y="913"/>
                </a:lnTo>
                <a:lnTo>
                  <a:pt x="216" y="895"/>
                </a:lnTo>
                <a:lnTo>
                  <a:pt x="216" y="873"/>
                </a:lnTo>
                <a:lnTo>
                  <a:pt x="0" y="873"/>
                </a:lnTo>
                <a:lnTo>
                  <a:pt x="6" y="917"/>
                </a:lnTo>
                <a:lnTo>
                  <a:pt x="13" y="957"/>
                </a:lnTo>
                <a:lnTo>
                  <a:pt x="25" y="995"/>
                </a:lnTo>
                <a:lnTo>
                  <a:pt x="37" y="1031"/>
                </a:lnTo>
                <a:lnTo>
                  <a:pt x="52" y="1062"/>
                </a:lnTo>
                <a:lnTo>
                  <a:pt x="70" y="1093"/>
                </a:lnTo>
                <a:lnTo>
                  <a:pt x="90" y="1119"/>
                </a:lnTo>
                <a:lnTo>
                  <a:pt x="112" y="1145"/>
                </a:lnTo>
                <a:lnTo>
                  <a:pt x="137" y="1166"/>
                </a:lnTo>
                <a:lnTo>
                  <a:pt x="166" y="1186"/>
                </a:lnTo>
                <a:lnTo>
                  <a:pt x="194" y="1203"/>
                </a:lnTo>
                <a:lnTo>
                  <a:pt x="226" y="1218"/>
                </a:lnTo>
                <a:lnTo>
                  <a:pt x="261" y="1230"/>
                </a:lnTo>
                <a:lnTo>
                  <a:pt x="298" y="1240"/>
                </a:lnTo>
                <a:lnTo>
                  <a:pt x="337" y="1247"/>
                </a:lnTo>
                <a:lnTo>
                  <a:pt x="377" y="1250"/>
                </a:lnTo>
                <a:lnTo>
                  <a:pt x="377" y="1379"/>
                </a:lnTo>
                <a:lnTo>
                  <a:pt x="467" y="1379"/>
                </a:lnTo>
                <a:lnTo>
                  <a:pt x="467" y="1250"/>
                </a:lnTo>
                <a:lnTo>
                  <a:pt x="494" y="1248"/>
                </a:lnTo>
                <a:lnTo>
                  <a:pt x="521" y="1245"/>
                </a:lnTo>
                <a:lnTo>
                  <a:pt x="546" y="1240"/>
                </a:lnTo>
                <a:lnTo>
                  <a:pt x="569" y="1235"/>
                </a:lnTo>
                <a:lnTo>
                  <a:pt x="593" y="1228"/>
                </a:lnTo>
                <a:lnTo>
                  <a:pt x="613" y="1222"/>
                </a:lnTo>
                <a:lnTo>
                  <a:pt x="635" y="1213"/>
                </a:lnTo>
                <a:lnTo>
                  <a:pt x="653" y="1205"/>
                </a:lnTo>
                <a:lnTo>
                  <a:pt x="672" y="1195"/>
                </a:lnTo>
                <a:lnTo>
                  <a:pt x="688" y="1186"/>
                </a:lnTo>
                <a:lnTo>
                  <a:pt x="719" y="1165"/>
                </a:lnTo>
                <a:lnTo>
                  <a:pt x="745" y="1141"/>
                </a:lnTo>
                <a:lnTo>
                  <a:pt x="769" y="1118"/>
                </a:lnTo>
                <a:lnTo>
                  <a:pt x="789" y="1093"/>
                </a:lnTo>
                <a:lnTo>
                  <a:pt x="806" y="1067"/>
                </a:lnTo>
                <a:lnTo>
                  <a:pt x="819" y="1042"/>
                </a:lnTo>
                <a:lnTo>
                  <a:pt x="829" y="1017"/>
                </a:lnTo>
                <a:lnTo>
                  <a:pt x="838" y="994"/>
                </a:lnTo>
                <a:lnTo>
                  <a:pt x="843" y="972"/>
                </a:lnTo>
                <a:lnTo>
                  <a:pt x="844" y="952"/>
                </a:lnTo>
                <a:lnTo>
                  <a:pt x="846" y="933"/>
                </a:lnTo>
                <a:lnTo>
                  <a:pt x="846" y="893"/>
                </a:lnTo>
                <a:lnTo>
                  <a:pt x="844" y="871"/>
                </a:lnTo>
                <a:lnTo>
                  <a:pt x="841" y="848"/>
                </a:lnTo>
                <a:lnTo>
                  <a:pt x="836" y="824"/>
                </a:lnTo>
                <a:lnTo>
                  <a:pt x="829" y="799"/>
                </a:lnTo>
                <a:lnTo>
                  <a:pt x="819" y="776"/>
                </a:lnTo>
                <a:lnTo>
                  <a:pt x="806" y="751"/>
                </a:lnTo>
                <a:lnTo>
                  <a:pt x="791" y="727"/>
                </a:lnTo>
                <a:lnTo>
                  <a:pt x="771" y="702"/>
                </a:lnTo>
                <a:lnTo>
                  <a:pt x="745" y="680"/>
                </a:lnTo>
                <a:lnTo>
                  <a:pt x="717" y="657"/>
                </a:lnTo>
                <a:lnTo>
                  <a:pt x="682" y="637"/>
                </a:lnTo>
                <a:lnTo>
                  <a:pt x="643" y="617"/>
                </a:lnTo>
                <a:lnTo>
                  <a:pt x="596" y="598"/>
                </a:lnTo>
                <a:lnTo>
                  <a:pt x="544" y="581"/>
                </a:lnTo>
                <a:close/>
                <a:moveTo>
                  <a:pt x="377" y="541"/>
                </a:moveTo>
                <a:lnTo>
                  <a:pt x="377" y="541"/>
                </a:lnTo>
                <a:lnTo>
                  <a:pt x="343" y="533"/>
                </a:lnTo>
                <a:lnTo>
                  <a:pt x="315" y="523"/>
                </a:lnTo>
                <a:lnTo>
                  <a:pt x="291" y="511"/>
                </a:lnTo>
                <a:lnTo>
                  <a:pt x="281" y="504"/>
                </a:lnTo>
                <a:lnTo>
                  <a:pt x="273" y="498"/>
                </a:lnTo>
                <a:lnTo>
                  <a:pt x="264" y="489"/>
                </a:lnTo>
                <a:lnTo>
                  <a:pt x="259" y="482"/>
                </a:lnTo>
                <a:lnTo>
                  <a:pt x="253" y="472"/>
                </a:lnTo>
                <a:lnTo>
                  <a:pt x="249" y="464"/>
                </a:lnTo>
                <a:lnTo>
                  <a:pt x="246" y="454"/>
                </a:lnTo>
                <a:lnTo>
                  <a:pt x="243" y="444"/>
                </a:lnTo>
                <a:lnTo>
                  <a:pt x="241" y="432"/>
                </a:lnTo>
                <a:lnTo>
                  <a:pt x="241" y="420"/>
                </a:lnTo>
                <a:lnTo>
                  <a:pt x="241" y="405"/>
                </a:lnTo>
                <a:lnTo>
                  <a:pt x="244" y="390"/>
                </a:lnTo>
                <a:lnTo>
                  <a:pt x="248" y="377"/>
                </a:lnTo>
                <a:lnTo>
                  <a:pt x="253" y="365"/>
                </a:lnTo>
                <a:lnTo>
                  <a:pt x="259" y="353"/>
                </a:lnTo>
                <a:lnTo>
                  <a:pt x="266" y="343"/>
                </a:lnTo>
                <a:lnTo>
                  <a:pt x="275" y="333"/>
                </a:lnTo>
                <a:lnTo>
                  <a:pt x="283" y="325"/>
                </a:lnTo>
                <a:lnTo>
                  <a:pt x="293" y="318"/>
                </a:lnTo>
                <a:lnTo>
                  <a:pt x="305" y="312"/>
                </a:lnTo>
                <a:lnTo>
                  <a:pt x="315" y="306"/>
                </a:lnTo>
                <a:lnTo>
                  <a:pt x="328" y="301"/>
                </a:lnTo>
                <a:lnTo>
                  <a:pt x="340" y="298"/>
                </a:lnTo>
                <a:lnTo>
                  <a:pt x="352" y="296"/>
                </a:lnTo>
                <a:lnTo>
                  <a:pt x="377" y="295"/>
                </a:lnTo>
                <a:lnTo>
                  <a:pt x="377" y="541"/>
                </a:lnTo>
                <a:close/>
                <a:moveTo>
                  <a:pt x="467" y="1074"/>
                </a:moveTo>
                <a:lnTo>
                  <a:pt x="467" y="782"/>
                </a:lnTo>
                <a:lnTo>
                  <a:pt x="507" y="794"/>
                </a:lnTo>
                <a:lnTo>
                  <a:pt x="543" y="808"/>
                </a:lnTo>
                <a:lnTo>
                  <a:pt x="571" y="821"/>
                </a:lnTo>
                <a:lnTo>
                  <a:pt x="583" y="828"/>
                </a:lnTo>
                <a:lnTo>
                  <a:pt x="593" y="836"/>
                </a:lnTo>
                <a:lnTo>
                  <a:pt x="603" y="845"/>
                </a:lnTo>
                <a:lnTo>
                  <a:pt x="610" y="853"/>
                </a:lnTo>
                <a:lnTo>
                  <a:pt x="616" y="863"/>
                </a:lnTo>
                <a:lnTo>
                  <a:pt x="621" y="873"/>
                </a:lnTo>
                <a:lnTo>
                  <a:pt x="626" y="885"/>
                </a:lnTo>
                <a:lnTo>
                  <a:pt x="628" y="896"/>
                </a:lnTo>
                <a:lnTo>
                  <a:pt x="630" y="910"/>
                </a:lnTo>
                <a:lnTo>
                  <a:pt x="630" y="925"/>
                </a:lnTo>
                <a:lnTo>
                  <a:pt x="630" y="942"/>
                </a:lnTo>
                <a:lnTo>
                  <a:pt x="626" y="958"/>
                </a:lnTo>
                <a:lnTo>
                  <a:pt x="621" y="974"/>
                </a:lnTo>
                <a:lnTo>
                  <a:pt x="615" y="987"/>
                </a:lnTo>
                <a:lnTo>
                  <a:pt x="608" y="1000"/>
                </a:lnTo>
                <a:lnTo>
                  <a:pt x="598" y="1012"/>
                </a:lnTo>
                <a:lnTo>
                  <a:pt x="588" y="1022"/>
                </a:lnTo>
                <a:lnTo>
                  <a:pt x="576" y="1032"/>
                </a:lnTo>
                <a:lnTo>
                  <a:pt x="564" y="1041"/>
                </a:lnTo>
                <a:lnTo>
                  <a:pt x="551" y="1049"/>
                </a:lnTo>
                <a:lnTo>
                  <a:pt x="538" y="1056"/>
                </a:lnTo>
                <a:lnTo>
                  <a:pt x="524" y="1061"/>
                </a:lnTo>
                <a:lnTo>
                  <a:pt x="496" y="1069"/>
                </a:lnTo>
                <a:lnTo>
                  <a:pt x="467" y="107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179222" name="Text Box 22"/>
          <p:cNvSpPr txBox="1">
            <a:spLocks noChangeArrowheads="1"/>
          </p:cNvSpPr>
          <p:nvPr/>
        </p:nvSpPr>
        <p:spPr bwMode="auto">
          <a:xfrm>
            <a:off x="6667500" y="5970588"/>
            <a:ext cx="2325688"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sz="1600" b="1"/>
              <a:t>Greater Client Value</a:t>
            </a:r>
          </a:p>
        </p:txBody>
      </p:sp>
      <p:sp>
        <p:nvSpPr>
          <p:cNvPr id="179226" name="Rectangle 26"/>
          <p:cNvSpPr>
            <a:spLocks noChangeArrowheads="1"/>
          </p:cNvSpPr>
          <p:nvPr/>
        </p:nvSpPr>
        <p:spPr bwMode="auto">
          <a:xfrm>
            <a:off x="190500" y="511175"/>
            <a:ext cx="2922588"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nchor="ctr"/>
          <a:lstStyle/>
          <a:p>
            <a:pPr defTabSz="685800"/>
            <a:r>
              <a:rPr lang="en-US" sz="2000"/>
              <a:t>PureFlex Leadership</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50" name="Rectangle 4"/>
          <p:cNvSpPr>
            <a:spLocks noChangeArrowheads="1"/>
          </p:cNvSpPr>
          <p:nvPr/>
        </p:nvSpPr>
        <p:spPr bwMode="auto">
          <a:xfrm>
            <a:off x="160338" y="622300"/>
            <a:ext cx="8545512"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02" tIns="45701" rIns="91402" bIns="45701"/>
          <a:lstStyle/>
          <a:p>
            <a:pPr defTabSz="909638" eaLnBrk="0" hangingPunct="0"/>
            <a:r>
              <a:rPr lang="en-US" sz="2000"/>
              <a:t>IBM PureFlex Service Offerings</a:t>
            </a:r>
          </a:p>
        </p:txBody>
      </p:sp>
      <p:grpSp>
        <p:nvGrpSpPr>
          <p:cNvPr id="920607" name="Group 31"/>
          <p:cNvGrpSpPr>
            <a:grpSpLocks/>
          </p:cNvGrpSpPr>
          <p:nvPr/>
        </p:nvGrpSpPr>
        <p:grpSpPr bwMode="auto">
          <a:xfrm>
            <a:off x="447675" y="411163"/>
            <a:ext cx="8220075" cy="5916612"/>
            <a:chOff x="575" y="160"/>
            <a:chExt cx="4494" cy="3920"/>
          </a:xfrm>
        </p:grpSpPr>
        <p:pic>
          <p:nvPicPr>
            <p:cNvPr id="920578" name="Picture 7" descr="CloudL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5" y="160"/>
              <a:ext cx="4494" cy="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7" name="AutoShape 7"/>
            <p:cNvSpPr>
              <a:spLocks noChangeArrowheads="1"/>
            </p:cNvSpPr>
            <p:nvPr/>
          </p:nvSpPr>
          <p:spPr bwMode="auto">
            <a:xfrm rot="10800000">
              <a:off x="1091" y="3467"/>
              <a:ext cx="3679" cy="613"/>
            </a:xfrm>
            <a:custGeom>
              <a:avLst/>
              <a:gdLst>
                <a:gd name="T0" fmla="*/ 7454954 w 21600"/>
                <a:gd name="T1" fmla="*/ 487363 h 21600"/>
                <a:gd name="T2" fmla="*/ 3892550 w 21600"/>
                <a:gd name="T3" fmla="*/ 974725 h 21600"/>
                <a:gd name="T4" fmla="*/ 330146 w 21600"/>
                <a:gd name="T5" fmla="*/ 487363 h 21600"/>
                <a:gd name="T6" fmla="*/ 3892550 w 21600"/>
                <a:gd name="T7" fmla="*/ 0 h 21600"/>
                <a:gd name="T8" fmla="*/ 0 60000 65536"/>
                <a:gd name="T9" fmla="*/ 0 60000 65536"/>
                <a:gd name="T10" fmla="*/ 0 60000 65536"/>
                <a:gd name="T11" fmla="*/ 0 60000 65536"/>
                <a:gd name="T12" fmla="*/ 2716 w 21600"/>
                <a:gd name="T13" fmla="*/ 2716 h 21600"/>
                <a:gd name="T14" fmla="*/ 18884 w 21600"/>
                <a:gd name="T15" fmla="*/ 18884 h 21600"/>
              </a:gdLst>
              <a:ahLst/>
              <a:cxnLst>
                <a:cxn ang="T8">
                  <a:pos x="T0" y="T1"/>
                </a:cxn>
                <a:cxn ang="T9">
                  <a:pos x="T2" y="T3"/>
                </a:cxn>
                <a:cxn ang="T10">
                  <a:pos x="T4" y="T5"/>
                </a:cxn>
                <a:cxn ang="T11">
                  <a:pos x="T6" y="T7"/>
                </a:cxn>
              </a:cxnLst>
              <a:rect l="T12" t="T13" r="T14" b="T15"/>
              <a:pathLst>
                <a:path w="21600" h="21600">
                  <a:moveTo>
                    <a:pt x="0" y="0"/>
                  </a:moveTo>
                  <a:lnTo>
                    <a:pt x="1832" y="21600"/>
                  </a:lnTo>
                  <a:lnTo>
                    <a:pt x="19768" y="21600"/>
                  </a:lnTo>
                  <a:lnTo>
                    <a:pt x="21600" y="0"/>
                  </a:lnTo>
                  <a:lnTo>
                    <a:pt x="0" y="0"/>
                  </a:lnTo>
                  <a:close/>
                </a:path>
              </a:pathLst>
            </a:custGeom>
            <a:solidFill>
              <a:schemeClr val="folHlink">
                <a:alpha val="25098"/>
              </a:schemeClr>
            </a:solidFill>
            <a:ln w="50800">
              <a:solidFill>
                <a:schemeClr val="folHlink"/>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hu-HU"/>
            </a:p>
          </p:txBody>
        </p:sp>
        <p:sp>
          <p:nvSpPr>
            <p:cNvPr id="189445" name="Rectangle 5"/>
            <p:cNvSpPr>
              <a:spLocks noChangeArrowheads="1"/>
            </p:cNvSpPr>
            <p:nvPr/>
          </p:nvSpPr>
          <p:spPr bwMode="auto">
            <a:xfrm>
              <a:off x="1427" y="3479"/>
              <a:ext cx="3072" cy="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p>
              <a:pPr algn="ctr" defTabSz="685800"/>
              <a:r>
                <a:rPr lang="en-US" sz="1400" b="1"/>
                <a:t>PureFlex Intro</a:t>
              </a:r>
            </a:p>
            <a:p>
              <a:pPr algn="ctr" defTabSz="685800"/>
              <a:r>
                <a:rPr lang="en-US" sz="1200"/>
                <a:t>Flex System Manager (FSM) –</a:t>
              </a:r>
              <a:r>
                <a:rPr lang="en-US" sz="1400"/>
                <a:t> </a:t>
              </a:r>
              <a:r>
                <a:rPr lang="en-US" sz="1200"/>
                <a:t>Storage</a:t>
              </a:r>
            </a:p>
            <a:p>
              <a:pPr algn="ctr" defTabSz="685800"/>
              <a:r>
                <a:rPr lang="en-US" sz="1200">
                  <a:solidFill>
                    <a:srgbClr val="000000"/>
                  </a:solidFill>
                </a:rPr>
                <a:t>Discovery/Inventory </a:t>
              </a:r>
              <a:r>
                <a:rPr lang="en-US" sz="1200"/>
                <a:t>–</a:t>
              </a:r>
              <a:r>
                <a:rPr lang="en-US" sz="1400"/>
                <a:t> </a:t>
              </a:r>
              <a:r>
                <a:rPr lang="en-US" sz="1200">
                  <a:solidFill>
                    <a:srgbClr val="000000"/>
                  </a:solidFill>
                </a:rPr>
                <a:t>Skills Transfer </a:t>
              </a:r>
              <a:r>
                <a:rPr lang="en-US" sz="1200"/>
                <a:t>–</a:t>
              </a:r>
              <a:r>
                <a:rPr lang="en-US" sz="1200">
                  <a:solidFill>
                    <a:srgbClr val="000000"/>
                  </a:solidFill>
                </a:rPr>
                <a:t> Storage review</a:t>
              </a:r>
            </a:p>
          </p:txBody>
        </p:sp>
        <p:sp>
          <p:nvSpPr>
            <p:cNvPr id="189448" name="AutoShape 8"/>
            <p:cNvSpPr>
              <a:spLocks noChangeArrowheads="1"/>
            </p:cNvSpPr>
            <p:nvPr/>
          </p:nvSpPr>
          <p:spPr bwMode="auto">
            <a:xfrm rot="10800000">
              <a:off x="1433" y="2747"/>
              <a:ext cx="3013" cy="669"/>
            </a:xfrm>
            <a:custGeom>
              <a:avLst/>
              <a:gdLst>
                <a:gd name="T0" fmla="*/ 5991105 w 21600"/>
                <a:gd name="T1" fmla="*/ 531813 h 21600"/>
                <a:gd name="T2" fmla="*/ 3187700 w 21600"/>
                <a:gd name="T3" fmla="*/ 1063625 h 21600"/>
                <a:gd name="T4" fmla="*/ 384295 w 21600"/>
                <a:gd name="T5" fmla="*/ 531813 h 21600"/>
                <a:gd name="T6" fmla="*/ 3187700 w 21600"/>
                <a:gd name="T7" fmla="*/ 0 h 21600"/>
                <a:gd name="T8" fmla="*/ 0 60000 65536"/>
                <a:gd name="T9" fmla="*/ 0 60000 65536"/>
                <a:gd name="T10" fmla="*/ 0 60000 65536"/>
                <a:gd name="T11" fmla="*/ 0 60000 65536"/>
                <a:gd name="T12" fmla="*/ 3102 w 21600"/>
                <a:gd name="T13" fmla="*/ 3102 h 21600"/>
                <a:gd name="T14" fmla="*/ 18498 w 21600"/>
                <a:gd name="T15" fmla="*/ 18498 h 21600"/>
              </a:gdLst>
              <a:ahLst/>
              <a:cxnLst>
                <a:cxn ang="T8">
                  <a:pos x="T0" y="T1"/>
                </a:cxn>
                <a:cxn ang="T9">
                  <a:pos x="T2" y="T3"/>
                </a:cxn>
                <a:cxn ang="T10">
                  <a:pos x="T4" y="T5"/>
                </a:cxn>
                <a:cxn ang="T11">
                  <a:pos x="T6" y="T7"/>
                </a:cxn>
              </a:cxnLst>
              <a:rect l="T12" t="T13" r="T14" b="T15"/>
              <a:pathLst>
                <a:path w="21600" h="21600">
                  <a:moveTo>
                    <a:pt x="0" y="0"/>
                  </a:moveTo>
                  <a:lnTo>
                    <a:pt x="2603" y="21600"/>
                  </a:lnTo>
                  <a:lnTo>
                    <a:pt x="18997" y="21600"/>
                  </a:lnTo>
                  <a:lnTo>
                    <a:pt x="21600" y="0"/>
                  </a:lnTo>
                  <a:lnTo>
                    <a:pt x="0" y="0"/>
                  </a:lnTo>
                  <a:close/>
                </a:path>
              </a:pathLst>
            </a:custGeom>
            <a:solidFill>
              <a:srgbClr val="800080">
                <a:alpha val="25098"/>
              </a:srgbClr>
            </a:solidFill>
            <a:ln w="50800">
              <a:solidFill>
                <a:srgbClr val="80008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hu-HU"/>
            </a:p>
          </p:txBody>
        </p:sp>
        <p:sp>
          <p:nvSpPr>
            <p:cNvPr id="189449" name="Rectangle 9"/>
            <p:cNvSpPr>
              <a:spLocks noChangeArrowheads="1"/>
            </p:cNvSpPr>
            <p:nvPr/>
          </p:nvSpPr>
          <p:spPr bwMode="auto">
            <a:xfrm>
              <a:off x="1787" y="2767"/>
              <a:ext cx="2280"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p>
              <a:pPr algn="ctr" defTabSz="685800"/>
              <a:r>
                <a:rPr lang="en-US" sz="1400" b="1"/>
                <a:t>PureFlex Virtualized</a:t>
              </a:r>
            </a:p>
            <a:p>
              <a:pPr algn="ctr" defTabSz="685800"/>
              <a:r>
                <a:rPr lang="en-US" sz="1200"/>
                <a:t>Virtualization</a:t>
              </a:r>
              <a:r>
                <a:rPr lang="en-US" sz="1400"/>
                <a:t> </a:t>
              </a:r>
              <a:r>
                <a:rPr lang="en-US" sz="1200"/>
                <a:t>–</a:t>
              </a:r>
              <a:r>
                <a:rPr lang="en-US" sz="1400"/>
                <a:t> </a:t>
              </a:r>
              <a:r>
                <a:rPr lang="en-US" sz="1200"/>
                <a:t>VMware – VM </a:t>
              </a:r>
            </a:p>
            <a:p>
              <a:pPr algn="ctr" defTabSz="685800"/>
              <a:r>
                <a:rPr lang="en-US" sz="1200"/>
                <a:t>VM Control - Hypervisors</a:t>
              </a:r>
            </a:p>
          </p:txBody>
        </p:sp>
        <p:sp>
          <p:nvSpPr>
            <p:cNvPr id="189450" name="AutoShape 10"/>
            <p:cNvSpPr>
              <a:spLocks noChangeArrowheads="1"/>
            </p:cNvSpPr>
            <p:nvPr/>
          </p:nvSpPr>
          <p:spPr bwMode="auto">
            <a:xfrm rot="10800000">
              <a:off x="1805" y="2035"/>
              <a:ext cx="2251" cy="661"/>
            </a:xfrm>
            <a:custGeom>
              <a:avLst/>
              <a:gdLst>
                <a:gd name="T0" fmla="*/ 4344017 w 21600"/>
                <a:gd name="T1" fmla="*/ 525463 h 21600"/>
                <a:gd name="T2" fmla="*/ 2381250 w 21600"/>
                <a:gd name="T3" fmla="*/ 1050925 h 21600"/>
                <a:gd name="T4" fmla="*/ 418483 w 21600"/>
                <a:gd name="T5" fmla="*/ 525463 h 21600"/>
                <a:gd name="T6" fmla="*/ 2381250 w 21600"/>
                <a:gd name="T7" fmla="*/ 0 h 21600"/>
                <a:gd name="T8" fmla="*/ 0 60000 65536"/>
                <a:gd name="T9" fmla="*/ 0 60000 65536"/>
                <a:gd name="T10" fmla="*/ 0 60000 65536"/>
                <a:gd name="T11" fmla="*/ 0 60000 65536"/>
                <a:gd name="T12" fmla="*/ 3698 w 21600"/>
                <a:gd name="T13" fmla="*/ 3698 h 21600"/>
                <a:gd name="T14" fmla="*/ 17902 w 21600"/>
                <a:gd name="T15" fmla="*/ 17902 h 21600"/>
              </a:gdLst>
              <a:ahLst/>
              <a:cxnLst>
                <a:cxn ang="T8">
                  <a:pos x="T0" y="T1"/>
                </a:cxn>
                <a:cxn ang="T9">
                  <a:pos x="T2" y="T3"/>
                </a:cxn>
                <a:cxn ang="T10">
                  <a:pos x="T4" y="T5"/>
                </a:cxn>
                <a:cxn ang="T11">
                  <a:pos x="T6" y="T7"/>
                </a:cxn>
              </a:cxnLst>
              <a:rect l="T12" t="T13" r="T14" b="T15"/>
              <a:pathLst>
                <a:path w="21600" h="21600">
                  <a:moveTo>
                    <a:pt x="0" y="0"/>
                  </a:moveTo>
                  <a:lnTo>
                    <a:pt x="3796" y="21600"/>
                  </a:lnTo>
                  <a:lnTo>
                    <a:pt x="17804" y="21600"/>
                  </a:lnTo>
                  <a:lnTo>
                    <a:pt x="21600" y="0"/>
                  </a:lnTo>
                  <a:lnTo>
                    <a:pt x="0" y="0"/>
                  </a:lnTo>
                  <a:close/>
                </a:path>
              </a:pathLst>
            </a:custGeom>
            <a:solidFill>
              <a:schemeClr val="hlink">
                <a:alpha val="25098"/>
              </a:schemeClr>
            </a:solidFill>
            <a:ln w="50800">
              <a:solidFill>
                <a:schemeClr val="hlink"/>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hu-HU"/>
            </a:p>
          </p:txBody>
        </p:sp>
        <p:sp>
          <p:nvSpPr>
            <p:cNvPr id="189451" name="Rectangle 11"/>
            <p:cNvSpPr>
              <a:spLocks noChangeArrowheads="1"/>
            </p:cNvSpPr>
            <p:nvPr/>
          </p:nvSpPr>
          <p:spPr bwMode="auto">
            <a:xfrm>
              <a:off x="2106" y="2183"/>
              <a:ext cx="155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p>
              <a:pPr algn="ctr" defTabSz="685800"/>
              <a:r>
                <a:rPr lang="en-US" sz="1400" b="1"/>
                <a:t>Advanced Virtualization</a:t>
              </a:r>
            </a:p>
            <a:p>
              <a:pPr algn="ctr" defTabSz="685800"/>
              <a:r>
                <a:rPr lang="en-US" sz="1200">
                  <a:solidFill>
                    <a:srgbClr val="000000"/>
                  </a:solidFill>
                </a:rPr>
                <a:t>Server pools / VMware Clustering</a:t>
              </a:r>
            </a:p>
          </p:txBody>
        </p:sp>
        <p:sp>
          <p:nvSpPr>
            <p:cNvPr id="189453" name="Rectangle 13"/>
            <p:cNvSpPr>
              <a:spLocks noChangeArrowheads="1"/>
            </p:cNvSpPr>
            <p:nvPr/>
          </p:nvSpPr>
          <p:spPr bwMode="auto">
            <a:xfrm>
              <a:off x="2040" y="665"/>
              <a:ext cx="1390"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p>
              <a:pPr algn="ctr" defTabSz="685800"/>
              <a:r>
                <a:rPr lang="en-US" sz="1400" b="1"/>
                <a:t>PureFlex Cloud</a:t>
              </a:r>
              <a:endParaRPr lang="en-US" sz="1200"/>
            </a:p>
            <a:p>
              <a:pPr algn="ctr" defTabSz="685800"/>
              <a:r>
                <a:rPr lang="en-US" sz="1200"/>
                <a:t>Integrated Cloud </a:t>
              </a:r>
            </a:p>
            <a:p>
              <a:pPr algn="ctr" defTabSz="685800"/>
              <a:r>
                <a:rPr lang="en-US" sz="1200"/>
                <a:t>Integrated Network </a:t>
              </a:r>
            </a:p>
          </p:txBody>
        </p:sp>
        <p:grpSp>
          <p:nvGrpSpPr>
            <p:cNvPr id="920587" name="Group 8"/>
            <p:cNvGrpSpPr>
              <a:grpSpLocks/>
            </p:cNvGrpSpPr>
            <p:nvPr/>
          </p:nvGrpSpPr>
          <p:grpSpPr bwMode="auto">
            <a:xfrm>
              <a:off x="3002" y="1304"/>
              <a:ext cx="173" cy="213"/>
              <a:chOff x="1216325" y="3271554"/>
              <a:chExt cx="565096" cy="472192"/>
            </a:xfrm>
          </p:grpSpPr>
          <p:sp>
            <p:nvSpPr>
              <p:cNvPr id="19" name="Rounded Rectangle 18"/>
              <p:cNvSpPr>
                <a:spLocks noChangeArrowheads="1"/>
              </p:cNvSpPr>
              <p:nvPr/>
            </p:nvSpPr>
            <p:spPr bwMode="auto">
              <a:xfrm>
                <a:off x="1216325" y="3271554"/>
                <a:ext cx="565096" cy="472192"/>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100"/>
              </a:p>
            </p:txBody>
          </p:sp>
          <p:pic>
            <p:nvPicPr>
              <p:cNvPr id="920589" name="Picture 26" descr="I_8.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76731" y="3366739"/>
                <a:ext cx="442334" cy="30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0590" name="Group 12"/>
            <p:cNvGrpSpPr>
              <a:grpSpLocks/>
            </p:cNvGrpSpPr>
            <p:nvPr/>
          </p:nvGrpSpPr>
          <p:grpSpPr bwMode="auto">
            <a:xfrm>
              <a:off x="4234" y="1543"/>
              <a:ext cx="172" cy="213"/>
              <a:chOff x="3086089" y="3271554"/>
              <a:chExt cx="567044" cy="472192"/>
            </a:xfrm>
          </p:grpSpPr>
          <p:sp>
            <p:nvSpPr>
              <p:cNvPr id="22" name="Rounded Rectangle 21"/>
              <p:cNvSpPr>
                <a:spLocks noChangeArrowheads="1"/>
              </p:cNvSpPr>
              <p:nvPr/>
            </p:nvSpPr>
            <p:spPr bwMode="auto">
              <a:xfrm>
                <a:off x="3086089" y="3271554"/>
                <a:ext cx="567044" cy="472192"/>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100"/>
              </a:p>
            </p:txBody>
          </p:sp>
          <p:pic>
            <p:nvPicPr>
              <p:cNvPr id="920592" name="Picture 24" descr="I_6.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71206" y="3361140"/>
                <a:ext cx="220193" cy="278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0593" name="Group 14"/>
            <p:cNvGrpSpPr>
              <a:grpSpLocks/>
            </p:cNvGrpSpPr>
            <p:nvPr/>
          </p:nvGrpSpPr>
          <p:grpSpPr bwMode="auto">
            <a:xfrm>
              <a:off x="1439" y="1285"/>
              <a:ext cx="173" cy="214"/>
              <a:chOff x="4625488" y="3271554"/>
              <a:chExt cx="565096" cy="472192"/>
            </a:xfrm>
          </p:grpSpPr>
          <p:sp>
            <p:nvSpPr>
              <p:cNvPr id="25" name="Rounded Rectangle 24"/>
              <p:cNvSpPr>
                <a:spLocks noChangeArrowheads="1"/>
              </p:cNvSpPr>
              <p:nvPr/>
            </p:nvSpPr>
            <p:spPr bwMode="auto">
              <a:xfrm>
                <a:off x="4625488" y="3271554"/>
                <a:ext cx="565096" cy="472192"/>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100"/>
              </a:p>
            </p:txBody>
          </p:sp>
          <p:pic>
            <p:nvPicPr>
              <p:cNvPr id="920595" name="Picture 25" descr="I_7.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691741" y="3381670"/>
                <a:ext cx="442333" cy="24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0596" name="Group 26"/>
            <p:cNvGrpSpPr>
              <a:grpSpLocks/>
            </p:cNvGrpSpPr>
            <p:nvPr/>
          </p:nvGrpSpPr>
          <p:grpSpPr bwMode="auto">
            <a:xfrm>
              <a:off x="2186" y="1328"/>
              <a:ext cx="172" cy="213"/>
              <a:chOff x="283728" y="1836539"/>
              <a:chExt cx="365527" cy="338179"/>
            </a:xfrm>
          </p:grpSpPr>
          <p:sp>
            <p:nvSpPr>
              <p:cNvPr id="28" name="Rounded Rectangle 27"/>
              <p:cNvSpPr>
                <a:spLocks noChangeArrowheads="1"/>
              </p:cNvSpPr>
              <p:nvPr/>
            </p:nvSpPr>
            <p:spPr bwMode="auto">
              <a:xfrm>
                <a:off x="283728" y="1836539"/>
                <a:ext cx="365527" cy="338179"/>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100"/>
              </a:p>
            </p:txBody>
          </p:sp>
          <p:pic>
            <p:nvPicPr>
              <p:cNvPr id="920598" name="Picture 18" descr="I_10.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352152" y="1888862"/>
                <a:ext cx="229147" cy="23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0599" name="Group 13"/>
            <p:cNvGrpSpPr>
              <a:grpSpLocks/>
            </p:cNvGrpSpPr>
            <p:nvPr/>
          </p:nvGrpSpPr>
          <p:grpSpPr bwMode="auto">
            <a:xfrm>
              <a:off x="3679" y="1311"/>
              <a:ext cx="172" cy="212"/>
              <a:chOff x="3814868" y="3271554"/>
              <a:chExt cx="567044" cy="472192"/>
            </a:xfrm>
          </p:grpSpPr>
          <p:sp>
            <p:nvSpPr>
              <p:cNvPr id="31" name="Rounded Rectangle 30"/>
              <p:cNvSpPr>
                <a:spLocks noChangeArrowheads="1"/>
              </p:cNvSpPr>
              <p:nvPr/>
            </p:nvSpPr>
            <p:spPr bwMode="auto">
              <a:xfrm>
                <a:off x="3814868" y="3271554"/>
                <a:ext cx="567044" cy="472192"/>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100"/>
              </a:p>
            </p:txBody>
          </p:sp>
          <p:pic>
            <p:nvPicPr>
              <p:cNvPr id="920601" name="Picture 33" descr="I_11.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964910" y="3348075"/>
                <a:ext cx="266960" cy="32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0602" name="TextBox 87"/>
            <p:cNvSpPr txBox="1">
              <a:spLocks noChangeArrowheads="1"/>
            </p:cNvSpPr>
            <p:nvPr/>
          </p:nvSpPr>
          <p:spPr bwMode="auto">
            <a:xfrm>
              <a:off x="2852" y="1539"/>
              <a:ext cx="52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a:t>Infrastructure</a:t>
              </a:r>
            </a:p>
            <a:p>
              <a:pPr algn="ctr" eaLnBrk="1" hangingPunct="1"/>
              <a:r>
                <a:rPr lang="en-US" sz="1100"/>
                <a:t>Platform</a:t>
              </a:r>
            </a:p>
          </p:txBody>
        </p:sp>
        <p:sp>
          <p:nvSpPr>
            <p:cNvPr id="920603" name="TextBox 88"/>
            <p:cNvSpPr txBox="1">
              <a:spLocks noChangeArrowheads="1"/>
            </p:cNvSpPr>
            <p:nvPr/>
          </p:nvSpPr>
          <p:spPr bwMode="auto">
            <a:xfrm>
              <a:off x="1911" y="1611"/>
              <a:ext cx="70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a:t>Management</a:t>
              </a:r>
            </a:p>
            <a:p>
              <a:pPr algn="ctr" eaLnBrk="1" hangingPunct="1"/>
              <a:r>
                <a:rPr lang="en-US" sz="1100"/>
                <a:t>and Administration</a:t>
              </a:r>
            </a:p>
          </p:txBody>
        </p:sp>
        <p:sp>
          <p:nvSpPr>
            <p:cNvPr id="920604" name="TextBox 89"/>
            <p:cNvSpPr txBox="1">
              <a:spLocks noChangeArrowheads="1"/>
            </p:cNvSpPr>
            <p:nvPr/>
          </p:nvSpPr>
          <p:spPr bwMode="auto">
            <a:xfrm>
              <a:off x="1228" y="1555"/>
              <a:ext cx="58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a:t>Availability and</a:t>
              </a:r>
            </a:p>
            <a:p>
              <a:pPr algn="ctr" eaLnBrk="1" hangingPunct="1"/>
              <a:r>
                <a:rPr lang="en-US" sz="1100"/>
                <a:t>Performance</a:t>
              </a:r>
            </a:p>
          </p:txBody>
        </p:sp>
        <p:sp>
          <p:nvSpPr>
            <p:cNvPr id="920605" name="TextBox 90"/>
            <p:cNvSpPr txBox="1">
              <a:spLocks noChangeArrowheads="1"/>
            </p:cNvSpPr>
            <p:nvPr/>
          </p:nvSpPr>
          <p:spPr bwMode="auto">
            <a:xfrm>
              <a:off x="4070" y="1819"/>
              <a:ext cx="49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a:t>Security and</a:t>
              </a:r>
            </a:p>
            <a:p>
              <a:pPr algn="ctr" eaLnBrk="1" hangingPunct="1"/>
              <a:r>
                <a:rPr lang="en-US" sz="1100"/>
                <a:t>Compliance</a:t>
              </a:r>
            </a:p>
          </p:txBody>
        </p:sp>
        <p:sp>
          <p:nvSpPr>
            <p:cNvPr id="920606" name="TextBox 91"/>
            <p:cNvSpPr txBox="1">
              <a:spLocks noChangeArrowheads="1"/>
            </p:cNvSpPr>
            <p:nvPr/>
          </p:nvSpPr>
          <p:spPr bwMode="auto">
            <a:xfrm>
              <a:off x="3532" y="1530"/>
              <a:ext cx="453"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a:t>Usage and</a:t>
              </a:r>
            </a:p>
            <a:p>
              <a:pPr algn="ctr" eaLnBrk="1" hangingPunct="1"/>
              <a:r>
                <a:rPr lang="en-US" sz="1100"/>
                <a:t>Accounting</a:t>
              </a: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4811" name="Group 139"/>
          <p:cNvGrpSpPr>
            <a:grpSpLocks/>
          </p:cNvGrpSpPr>
          <p:nvPr/>
        </p:nvGrpSpPr>
        <p:grpSpPr bwMode="auto">
          <a:xfrm>
            <a:off x="0" y="1233488"/>
            <a:ext cx="9144000" cy="5078412"/>
            <a:chOff x="353" y="451"/>
            <a:chExt cx="4927" cy="3618"/>
          </a:xfrm>
        </p:grpSpPr>
        <p:sp>
          <p:nvSpPr>
            <p:cNvPr id="201" name="Rectangle 200"/>
            <p:cNvSpPr>
              <a:spLocks noChangeArrowheads="1"/>
            </p:cNvSpPr>
            <p:nvPr/>
          </p:nvSpPr>
          <p:spPr bwMode="auto">
            <a:xfrm>
              <a:off x="2529" y="451"/>
              <a:ext cx="1048" cy="3618"/>
            </a:xfrm>
            <a:prstGeom prst="rect">
              <a:avLst/>
            </a:prstGeom>
            <a:solidFill>
              <a:srgbClr val="F2F2F2">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200" name="Rectangle 199"/>
            <p:cNvSpPr>
              <a:spLocks noChangeArrowheads="1"/>
            </p:cNvSpPr>
            <p:nvPr/>
          </p:nvSpPr>
          <p:spPr bwMode="auto">
            <a:xfrm>
              <a:off x="3604" y="451"/>
              <a:ext cx="1640" cy="3618"/>
            </a:xfrm>
            <a:prstGeom prst="rect">
              <a:avLst/>
            </a:prstGeom>
            <a:solidFill>
              <a:srgbClr val="BFBFB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45" name="Rectangle 44"/>
            <p:cNvSpPr>
              <a:spLocks noChangeArrowheads="1"/>
            </p:cNvSpPr>
            <p:nvPr/>
          </p:nvSpPr>
          <p:spPr bwMode="auto">
            <a:xfrm>
              <a:off x="847" y="465"/>
              <a:ext cx="1640" cy="3604"/>
            </a:xfrm>
            <a:prstGeom prst="rect">
              <a:avLst/>
            </a:prstGeom>
            <a:solidFill>
              <a:srgbClr val="BFBFB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192" name="Rectangle 191"/>
            <p:cNvSpPr>
              <a:spLocks noChangeArrowheads="1"/>
            </p:cNvSpPr>
            <p:nvPr/>
          </p:nvSpPr>
          <p:spPr bwMode="auto">
            <a:xfrm>
              <a:off x="353" y="732"/>
              <a:ext cx="4927" cy="604"/>
            </a:xfrm>
            <a:prstGeom prst="rect">
              <a:avLst/>
            </a:prstGeom>
            <a:solidFill>
              <a:srgbClr val="F2F2F2">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193" name="Rectangle 192"/>
            <p:cNvSpPr>
              <a:spLocks noChangeArrowheads="1"/>
            </p:cNvSpPr>
            <p:nvPr/>
          </p:nvSpPr>
          <p:spPr bwMode="auto">
            <a:xfrm>
              <a:off x="353" y="1323"/>
              <a:ext cx="4872" cy="680"/>
            </a:xfrm>
            <a:prstGeom prst="rect">
              <a:avLst/>
            </a:prstGeom>
            <a:solidFill>
              <a:srgbClr val="BFBFB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184" name="Rectangle 183"/>
            <p:cNvSpPr>
              <a:spLocks noChangeArrowheads="1"/>
            </p:cNvSpPr>
            <p:nvPr/>
          </p:nvSpPr>
          <p:spPr bwMode="auto">
            <a:xfrm>
              <a:off x="353" y="2261"/>
              <a:ext cx="4927" cy="626"/>
            </a:xfrm>
            <a:prstGeom prst="rect">
              <a:avLst/>
            </a:prstGeom>
            <a:solidFill>
              <a:srgbClr val="F2F2F2">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36" name="Rectangle 35"/>
            <p:cNvSpPr>
              <a:spLocks noChangeArrowheads="1"/>
            </p:cNvSpPr>
            <p:nvPr/>
          </p:nvSpPr>
          <p:spPr bwMode="auto">
            <a:xfrm>
              <a:off x="353" y="2885"/>
              <a:ext cx="4921" cy="618"/>
            </a:xfrm>
            <a:prstGeom prst="rect">
              <a:avLst/>
            </a:prstGeom>
            <a:solidFill>
              <a:srgbClr val="BFBFB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124" name="Rectangle 123"/>
            <p:cNvSpPr>
              <a:spLocks noChangeArrowheads="1"/>
            </p:cNvSpPr>
            <p:nvPr/>
          </p:nvSpPr>
          <p:spPr bwMode="auto">
            <a:xfrm>
              <a:off x="3603" y="2003"/>
              <a:ext cx="1640" cy="272"/>
            </a:xfrm>
            <a:prstGeom prst="rect">
              <a:avLst/>
            </a:prstGeom>
            <a:solidFill>
              <a:srgbClr val="00577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122" name="Rectangle 121"/>
            <p:cNvSpPr>
              <a:spLocks noChangeArrowheads="1"/>
            </p:cNvSpPr>
            <p:nvPr/>
          </p:nvSpPr>
          <p:spPr bwMode="auto">
            <a:xfrm>
              <a:off x="847" y="2003"/>
              <a:ext cx="1640" cy="292"/>
            </a:xfrm>
            <a:prstGeom prst="rect">
              <a:avLst/>
            </a:prstGeom>
            <a:solidFill>
              <a:srgbClr val="00577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76" name="Rectangle 75"/>
            <p:cNvSpPr>
              <a:spLocks noChangeArrowheads="1"/>
            </p:cNvSpPr>
            <p:nvPr/>
          </p:nvSpPr>
          <p:spPr bwMode="auto">
            <a:xfrm>
              <a:off x="3604" y="2887"/>
              <a:ext cx="1640" cy="616"/>
            </a:xfrm>
            <a:prstGeom prst="rect">
              <a:avLst/>
            </a:prstGeom>
            <a:solidFill>
              <a:srgbClr val="1DB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77" name="Rectangle 76"/>
            <p:cNvSpPr>
              <a:spLocks noChangeArrowheads="1"/>
            </p:cNvSpPr>
            <p:nvPr/>
          </p:nvSpPr>
          <p:spPr bwMode="auto">
            <a:xfrm>
              <a:off x="3604" y="2268"/>
              <a:ext cx="1640" cy="617"/>
            </a:xfrm>
            <a:prstGeom prst="rect">
              <a:avLst/>
            </a:prstGeom>
            <a:solidFill>
              <a:srgbClr val="009CE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4" name="Rounded Rectangle 3"/>
            <p:cNvSpPr>
              <a:spLocks noChangeArrowheads="1"/>
            </p:cNvSpPr>
            <p:nvPr/>
          </p:nvSpPr>
          <p:spPr bwMode="auto">
            <a:xfrm>
              <a:off x="3694" y="2471"/>
              <a:ext cx="224" cy="212"/>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688" name="Picture 19" descr="I_1.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770" y="2522"/>
              <a:ext cx="7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a:spLocks noChangeArrowheads="1"/>
            </p:cNvSpPr>
            <p:nvPr/>
          </p:nvSpPr>
          <p:spPr bwMode="auto">
            <a:xfrm>
              <a:off x="4013" y="2476"/>
              <a:ext cx="224" cy="213"/>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691" name="Picture 20" descr="I_2.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063" y="2521"/>
              <a:ext cx="11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le 9"/>
            <p:cNvSpPr>
              <a:spLocks noChangeArrowheads="1"/>
            </p:cNvSpPr>
            <p:nvPr/>
          </p:nvSpPr>
          <p:spPr bwMode="auto">
            <a:xfrm>
              <a:off x="4330" y="2481"/>
              <a:ext cx="224" cy="214"/>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694" name="Picture 21" descr="I_3.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373" y="2512"/>
              <a:ext cx="1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ounded Rectangle 12"/>
            <p:cNvSpPr>
              <a:spLocks noChangeArrowheads="1"/>
            </p:cNvSpPr>
            <p:nvPr/>
          </p:nvSpPr>
          <p:spPr bwMode="auto">
            <a:xfrm>
              <a:off x="4652" y="2483"/>
              <a:ext cx="224" cy="212"/>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697" name="Picture 22" descr="I_4.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4696" y="2519"/>
              <a:ext cx="14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ounded Rectangle 15"/>
            <p:cNvSpPr>
              <a:spLocks noChangeArrowheads="1"/>
            </p:cNvSpPr>
            <p:nvPr/>
          </p:nvSpPr>
          <p:spPr bwMode="auto">
            <a:xfrm>
              <a:off x="4971" y="2481"/>
              <a:ext cx="224" cy="214"/>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00" name="Picture 23" descr="I_5.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017" y="2506"/>
              <a:ext cx="14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ounded Rectangle 18"/>
            <p:cNvSpPr>
              <a:spLocks noChangeArrowheads="1"/>
            </p:cNvSpPr>
            <p:nvPr/>
          </p:nvSpPr>
          <p:spPr bwMode="auto">
            <a:xfrm>
              <a:off x="3693" y="3088"/>
              <a:ext cx="224" cy="213"/>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03" name="Picture 26" descr="I_8.pn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3717" y="3131"/>
              <a:ext cx="175"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le 21"/>
            <p:cNvSpPr>
              <a:spLocks noChangeArrowheads="1"/>
            </p:cNvSpPr>
            <p:nvPr/>
          </p:nvSpPr>
          <p:spPr bwMode="auto">
            <a:xfrm>
              <a:off x="4647" y="3095"/>
              <a:ext cx="224" cy="213"/>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06" name="Picture 24" descr="I_6.png"/>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4720" y="3135"/>
              <a:ext cx="8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a:spLocks noChangeArrowheads="1"/>
            </p:cNvSpPr>
            <p:nvPr/>
          </p:nvSpPr>
          <p:spPr bwMode="auto">
            <a:xfrm>
              <a:off x="4330" y="3093"/>
              <a:ext cx="224" cy="214"/>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09" name="Picture 25" descr="I_7.png"/>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4356" y="3143"/>
              <a:ext cx="17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ounded Rectangle 27"/>
            <p:cNvSpPr>
              <a:spLocks noChangeArrowheads="1"/>
            </p:cNvSpPr>
            <p:nvPr/>
          </p:nvSpPr>
          <p:spPr bwMode="auto">
            <a:xfrm>
              <a:off x="4013" y="3088"/>
              <a:ext cx="224" cy="213"/>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12" name="Picture 18" descr="I_10.png"/>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4055" y="3121"/>
              <a:ext cx="14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ounded Rectangle 30"/>
            <p:cNvSpPr>
              <a:spLocks noChangeArrowheads="1"/>
            </p:cNvSpPr>
            <p:nvPr/>
          </p:nvSpPr>
          <p:spPr bwMode="auto">
            <a:xfrm>
              <a:off x="4971" y="3095"/>
              <a:ext cx="224" cy="212"/>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15" name="Picture 33" descr="I_11.png"/>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5030" y="3129"/>
              <a:ext cx="1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716" name="TextBox 87"/>
            <p:cNvSpPr txBox="1">
              <a:spLocks noChangeArrowheads="1"/>
            </p:cNvSpPr>
            <p:nvPr/>
          </p:nvSpPr>
          <p:spPr bwMode="auto">
            <a:xfrm>
              <a:off x="3686" y="3307"/>
              <a:ext cx="23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Infrastructure</a:t>
              </a:r>
            </a:p>
            <a:p>
              <a:pPr algn="ctr" eaLnBrk="1" hangingPunct="1"/>
              <a:r>
                <a:rPr lang="en-US" sz="400">
                  <a:solidFill>
                    <a:schemeClr val="bg1"/>
                  </a:solidFill>
                </a:rPr>
                <a:t>Platform</a:t>
              </a:r>
            </a:p>
          </p:txBody>
        </p:sp>
        <p:sp>
          <p:nvSpPr>
            <p:cNvPr id="924717" name="TextBox 88"/>
            <p:cNvSpPr txBox="1">
              <a:spLocks noChangeArrowheads="1"/>
            </p:cNvSpPr>
            <p:nvPr/>
          </p:nvSpPr>
          <p:spPr bwMode="auto">
            <a:xfrm>
              <a:off x="3971" y="3307"/>
              <a:ext cx="30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Management</a:t>
              </a:r>
            </a:p>
            <a:p>
              <a:pPr algn="ctr" eaLnBrk="1" hangingPunct="1"/>
              <a:r>
                <a:rPr lang="en-US" sz="400">
                  <a:solidFill>
                    <a:schemeClr val="bg1"/>
                  </a:solidFill>
                </a:rPr>
                <a:t>and Administration</a:t>
              </a:r>
            </a:p>
          </p:txBody>
        </p:sp>
        <p:sp>
          <p:nvSpPr>
            <p:cNvPr id="924718" name="TextBox 89"/>
            <p:cNvSpPr txBox="1">
              <a:spLocks noChangeArrowheads="1"/>
            </p:cNvSpPr>
            <p:nvPr/>
          </p:nvSpPr>
          <p:spPr bwMode="auto">
            <a:xfrm>
              <a:off x="4313" y="3307"/>
              <a:ext cx="25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Availability and</a:t>
              </a:r>
            </a:p>
            <a:p>
              <a:pPr algn="ctr" eaLnBrk="1" hangingPunct="1"/>
              <a:r>
                <a:rPr lang="en-US" sz="400">
                  <a:solidFill>
                    <a:schemeClr val="bg1"/>
                  </a:solidFill>
                </a:rPr>
                <a:t>Performance</a:t>
              </a:r>
            </a:p>
          </p:txBody>
        </p:sp>
        <p:sp>
          <p:nvSpPr>
            <p:cNvPr id="924719" name="TextBox 90"/>
            <p:cNvSpPr txBox="1">
              <a:spLocks noChangeArrowheads="1"/>
            </p:cNvSpPr>
            <p:nvPr/>
          </p:nvSpPr>
          <p:spPr bwMode="auto">
            <a:xfrm>
              <a:off x="4644" y="3307"/>
              <a:ext cx="22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Security and</a:t>
              </a:r>
            </a:p>
            <a:p>
              <a:pPr algn="ctr" eaLnBrk="1" hangingPunct="1"/>
              <a:r>
                <a:rPr lang="en-US" sz="400">
                  <a:solidFill>
                    <a:schemeClr val="bg1"/>
                  </a:solidFill>
                </a:rPr>
                <a:t>Compliance</a:t>
              </a:r>
            </a:p>
          </p:txBody>
        </p:sp>
        <p:sp>
          <p:nvSpPr>
            <p:cNvPr id="924720" name="TextBox 91"/>
            <p:cNvSpPr txBox="1">
              <a:spLocks noChangeArrowheads="1"/>
            </p:cNvSpPr>
            <p:nvPr/>
          </p:nvSpPr>
          <p:spPr bwMode="auto">
            <a:xfrm>
              <a:off x="4977" y="3307"/>
              <a:ext cx="21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Usage and</a:t>
              </a:r>
            </a:p>
            <a:p>
              <a:pPr algn="ctr" eaLnBrk="1" hangingPunct="1"/>
              <a:r>
                <a:rPr lang="en-US" sz="400">
                  <a:solidFill>
                    <a:schemeClr val="bg1"/>
                  </a:solidFill>
                </a:rPr>
                <a:t>Accounting</a:t>
              </a:r>
            </a:p>
          </p:txBody>
        </p:sp>
        <p:sp>
          <p:nvSpPr>
            <p:cNvPr id="924721" name="TextBox 92"/>
            <p:cNvSpPr txBox="1">
              <a:spLocks noChangeArrowheads="1"/>
            </p:cNvSpPr>
            <p:nvPr/>
          </p:nvSpPr>
          <p:spPr bwMode="auto">
            <a:xfrm>
              <a:off x="3914" y="2907"/>
              <a:ext cx="35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900">
                  <a:solidFill>
                    <a:schemeClr val="bg1"/>
                  </a:solidFill>
                </a:rPr>
                <a:t>Enterprise</a:t>
              </a:r>
            </a:p>
          </p:txBody>
        </p:sp>
        <p:sp>
          <p:nvSpPr>
            <p:cNvPr id="924722" name="TextBox 93"/>
            <p:cNvSpPr txBox="1">
              <a:spLocks noChangeArrowheads="1"/>
            </p:cNvSpPr>
            <p:nvPr/>
          </p:nvSpPr>
          <p:spPr bwMode="auto">
            <a:xfrm>
              <a:off x="4124" y="2299"/>
              <a:ext cx="628"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900">
                  <a:solidFill>
                    <a:schemeClr val="bg1"/>
                  </a:solidFill>
                </a:rPr>
                <a:t>Application Services</a:t>
              </a:r>
            </a:p>
          </p:txBody>
        </p:sp>
        <p:sp>
          <p:nvSpPr>
            <p:cNvPr id="924723" name="TextBox 94"/>
            <p:cNvSpPr txBox="1">
              <a:spLocks noChangeArrowheads="1"/>
            </p:cNvSpPr>
            <p:nvPr/>
          </p:nvSpPr>
          <p:spPr bwMode="auto">
            <a:xfrm>
              <a:off x="3706" y="2695"/>
              <a:ext cx="20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Application</a:t>
              </a:r>
            </a:p>
            <a:p>
              <a:pPr algn="ctr" eaLnBrk="1" hangingPunct="1"/>
              <a:r>
                <a:rPr lang="en-US" sz="400">
                  <a:solidFill>
                    <a:schemeClr val="bg1"/>
                  </a:solidFill>
                </a:rPr>
                <a:t>Lifecycle</a:t>
              </a:r>
            </a:p>
          </p:txBody>
        </p:sp>
        <p:sp>
          <p:nvSpPr>
            <p:cNvPr id="924724" name="TextBox 95"/>
            <p:cNvSpPr txBox="1">
              <a:spLocks noChangeArrowheads="1"/>
            </p:cNvSpPr>
            <p:nvPr/>
          </p:nvSpPr>
          <p:spPr bwMode="auto">
            <a:xfrm>
              <a:off x="4023" y="2695"/>
              <a:ext cx="2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Application</a:t>
              </a:r>
            </a:p>
            <a:p>
              <a:pPr algn="ctr" eaLnBrk="1" hangingPunct="1"/>
              <a:r>
                <a:rPr lang="en-US" sz="400">
                  <a:solidFill>
                    <a:schemeClr val="bg1"/>
                  </a:solidFill>
                </a:rPr>
                <a:t>Resources</a:t>
              </a:r>
            </a:p>
          </p:txBody>
        </p:sp>
        <p:sp>
          <p:nvSpPr>
            <p:cNvPr id="924725" name="TextBox 96"/>
            <p:cNvSpPr txBox="1">
              <a:spLocks noChangeArrowheads="1"/>
            </p:cNvSpPr>
            <p:nvPr/>
          </p:nvSpPr>
          <p:spPr bwMode="auto">
            <a:xfrm>
              <a:off x="4326" y="2695"/>
              <a:ext cx="24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Application</a:t>
              </a:r>
            </a:p>
            <a:p>
              <a:pPr algn="ctr" eaLnBrk="1" hangingPunct="1"/>
              <a:r>
                <a:rPr lang="en-US" sz="400">
                  <a:solidFill>
                    <a:schemeClr val="bg1"/>
                  </a:solidFill>
                </a:rPr>
                <a:t>Environments</a:t>
              </a:r>
            </a:p>
          </p:txBody>
        </p:sp>
        <p:sp>
          <p:nvSpPr>
            <p:cNvPr id="924726" name="TextBox 97"/>
            <p:cNvSpPr txBox="1">
              <a:spLocks noChangeArrowheads="1"/>
            </p:cNvSpPr>
            <p:nvPr/>
          </p:nvSpPr>
          <p:spPr bwMode="auto">
            <a:xfrm>
              <a:off x="4646" y="2695"/>
              <a:ext cx="23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Application</a:t>
              </a:r>
            </a:p>
            <a:p>
              <a:pPr algn="ctr" eaLnBrk="1" hangingPunct="1"/>
              <a:r>
                <a:rPr lang="en-US" sz="400">
                  <a:solidFill>
                    <a:schemeClr val="bg1"/>
                  </a:solidFill>
                </a:rPr>
                <a:t>Management</a:t>
              </a:r>
            </a:p>
          </p:txBody>
        </p:sp>
        <p:sp>
          <p:nvSpPr>
            <p:cNvPr id="924727" name="TextBox 98"/>
            <p:cNvSpPr txBox="1">
              <a:spLocks noChangeArrowheads="1"/>
            </p:cNvSpPr>
            <p:nvPr/>
          </p:nvSpPr>
          <p:spPr bwMode="auto">
            <a:xfrm>
              <a:off x="4983" y="2695"/>
              <a:ext cx="205"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Integration</a:t>
              </a:r>
            </a:p>
          </p:txBody>
        </p:sp>
        <p:sp>
          <p:nvSpPr>
            <p:cNvPr id="924728" name="TextBox 103"/>
            <p:cNvSpPr txBox="1">
              <a:spLocks noChangeArrowheads="1"/>
            </p:cNvSpPr>
            <p:nvPr/>
          </p:nvSpPr>
          <p:spPr bwMode="auto">
            <a:xfrm>
              <a:off x="3940" y="1999"/>
              <a:ext cx="983"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b="1">
                  <a:solidFill>
                    <a:schemeClr val="bg1"/>
                  </a:solidFill>
                </a:rPr>
                <a:t>IBM</a:t>
              </a:r>
              <a:r>
                <a:rPr lang="en-US" sz="1100">
                  <a:solidFill>
                    <a:schemeClr val="bg1"/>
                  </a:solidFill>
                </a:rPr>
                <a:t>Smart</a:t>
              </a:r>
              <a:r>
                <a:rPr lang="en-US" sz="1100" b="1">
                  <a:solidFill>
                    <a:schemeClr val="bg1"/>
                  </a:solidFill>
                </a:rPr>
                <a:t>Cloud</a:t>
              </a:r>
              <a:r>
                <a:rPr lang="en-US" sz="1100">
                  <a:solidFill>
                    <a:schemeClr val="bg1"/>
                  </a:solidFill>
                </a:rPr>
                <a:t> </a:t>
              </a:r>
              <a:r>
                <a:rPr lang="en-US" sz="1100" b="1">
                  <a:solidFill>
                    <a:schemeClr val="bg1"/>
                  </a:solidFill>
                </a:rPr>
                <a:t>Services</a:t>
              </a:r>
            </a:p>
            <a:p>
              <a:pPr algn="ctr" eaLnBrk="1" hangingPunct="1"/>
              <a:r>
                <a:rPr lang="en-US" sz="700" b="1">
                  <a:solidFill>
                    <a:schemeClr val="bg1"/>
                  </a:solidFill>
                </a:rPr>
                <a:t>Infrastructure and Platform as a Service</a:t>
              </a:r>
            </a:p>
          </p:txBody>
        </p:sp>
        <p:sp>
          <p:nvSpPr>
            <p:cNvPr id="117" name="Rectangle 116"/>
            <p:cNvSpPr>
              <a:spLocks noChangeArrowheads="1"/>
            </p:cNvSpPr>
            <p:nvPr/>
          </p:nvSpPr>
          <p:spPr bwMode="auto">
            <a:xfrm>
              <a:off x="3603" y="728"/>
              <a:ext cx="1640" cy="1216"/>
            </a:xfrm>
            <a:prstGeom prst="rect">
              <a:avLst/>
            </a:prstGeom>
            <a:solidFill>
              <a:srgbClr val="007AB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113" name="Rounded Rectangle 112"/>
            <p:cNvSpPr>
              <a:spLocks noChangeArrowheads="1"/>
            </p:cNvSpPr>
            <p:nvPr/>
          </p:nvSpPr>
          <p:spPr bwMode="auto">
            <a:xfrm>
              <a:off x="3890" y="860"/>
              <a:ext cx="358" cy="323"/>
            </a:xfrm>
            <a:prstGeom prst="roundRect">
              <a:avLst>
                <a:gd name="adj" fmla="val 9509"/>
              </a:avLst>
            </a:prstGeom>
            <a:solidFill>
              <a:srgbClr val="009CE2"/>
            </a:solidFill>
            <a:ln>
              <a:noFill/>
            </a:ln>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algn="ctr" defTabSz="685800"/>
              <a:endParaRPr lang="hu-HU" sz="1400">
                <a:solidFill>
                  <a:srgbClr val="FFFFFF"/>
                </a:solidFill>
              </a:endParaRPr>
            </a:p>
          </p:txBody>
        </p:sp>
        <p:pic>
          <p:nvPicPr>
            <p:cNvPr id="924732" name="Picture 2"/>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3927" y="878"/>
              <a:ext cx="284" cy="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1" name="Rounded Rectangle 120"/>
            <p:cNvSpPr>
              <a:spLocks noChangeArrowheads="1"/>
            </p:cNvSpPr>
            <p:nvPr/>
          </p:nvSpPr>
          <p:spPr bwMode="auto">
            <a:xfrm>
              <a:off x="4626" y="1436"/>
              <a:ext cx="358" cy="323"/>
            </a:xfrm>
            <a:prstGeom prst="roundRect">
              <a:avLst>
                <a:gd name="adj" fmla="val 9509"/>
              </a:avLst>
            </a:prstGeom>
            <a:solidFill>
              <a:srgbClr val="009CE2"/>
            </a:solidFill>
            <a:ln>
              <a:noFill/>
            </a:ln>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algn="ctr" defTabSz="685800"/>
              <a:endParaRPr lang="hu-HU" sz="1400">
                <a:solidFill>
                  <a:srgbClr val="FFFFFF"/>
                </a:solidFill>
              </a:endParaRPr>
            </a:p>
          </p:txBody>
        </p:sp>
        <p:pic>
          <p:nvPicPr>
            <p:cNvPr id="924735" name="Picture 3"/>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4612" y="1466"/>
              <a:ext cx="388" cy="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9" name="Rounded Rectangle 118"/>
            <p:cNvSpPr>
              <a:spLocks noChangeArrowheads="1"/>
            </p:cNvSpPr>
            <p:nvPr/>
          </p:nvSpPr>
          <p:spPr bwMode="auto">
            <a:xfrm>
              <a:off x="4629" y="859"/>
              <a:ext cx="358" cy="322"/>
            </a:xfrm>
            <a:prstGeom prst="roundRect">
              <a:avLst>
                <a:gd name="adj" fmla="val 9509"/>
              </a:avLst>
            </a:prstGeom>
            <a:solidFill>
              <a:srgbClr val="009CE2"/>
            </a:solidFill>
            <a:ln>
              <a:noFill/>
            </a:ln>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algn="ctr" defTabSz="685800"/>
              <a:endParaRPr lang="hu-HU" sz="1400">
                <a:solidFill>
                  <a:srgbClr val="FFFFFF"/>
                </a:solidFill>
              </a:endParaRPr>
            </a:p>
          </p:txBody>
        </p:sp>
        <p:pic>
          <p:nvPicPr>
            <p:cNvPr id="924738" name="Picture 4"/>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4620" y="891"/>
              <a:ext cx="376" cy="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0" name="Rounded Rectangle 119"/>
            <p:cNvSpPr>
              <a:spLocks noChangeArrowheads="1"/>
            </p:cNvSpPr>
            <p:nvPr/>
          </p:nvSpPr>
          <p:spPr bwMode="auto">
            <a:xfrm>
              <a:off x="3891" y="1436"/>
              <a:ext cx="358" cy="323"/>
            </a:xfrm>
            <a:prstGeom prst="roundRect">
              <a:avLst>
                <a:gd name="adj" fmla="val 9509"/>
              </a:avLst>
            </a:prstGeom>
            <a:solidFill>
              <a:srgbClr val="009CE2"/>
            </a:solidFill>
            <a:ln>
              <a:noFill/>
            </a:ln>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algn="ctr" defTabSz="685800"/>
              <a:endParaRPr lang="hu-HU" sz="1400">
                <a:solidFill>
                  <a:srgbClr val="FFFFFF"/>
                </a:solidFill>
              </a:endParaRPr>
            </a:p>
          </p:txBody>
        </p:sp>
        <p:pic>
          <p:nvPicPr>
            <p:cNvPr id="924741" name="Picture 5"/>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3937" y="1465"/>
              <a:ext cx="266" cy="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4742" name="TextBox 127"/>
            <p:cNvSpPr txBox="1">
              <a:spLocks noChangeArrowheads="1"/>
            </p:cNvSpPr>
            <p:nvPr/>
          </p:nvSpPr>
          <p:spPr bwMode="auto">
            <a:xfrm>
              <a:off x="3863" y="1755"/>
              <a:ext cx="4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600">
                  <a:solidFill>
                    <a:schemeClr val="bg1"/>
                  </a:solidFill>
                </a:rPr>
                <a:t>Smarter Commerce</a:t>
              </a:r>
            </a:p>
          </p:txBody>
        </p:sp>
        <p:sp>
          <p:nvSpPr>
            <p:cNvPr id="924743" name="TextBox 128"/>
            <p:cNvSpPr txBox="1">
              <a:spLocks noChangeArrowheads="1"/>
            </p:cNvSpPr>
            <p:nvPr/>
          </p:nvSpPr>
          <p:spPr bwMode="auto">
            <a:xfrm>
              <a:off x="4650" y="1755"/>
              <a:ext cx="33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600">
                  <a:solidFill>
                    <a:schemeClr val="bg1"/>
                  </a:solidFill>
                </a:rPr>
                <a:t>Smarter Cities</a:t>
              </a:r>
            </a:p>
          </p:txBody>
        </p:sp>
        <p:sp>
          <p:nvSpPr>
            <p:cNvPr id="924744" name="TextBox 129"/>
            <p:cNvSpPr txBox="1">
              <a:spLocks noChangeArrowheads="1"/>
            </p:cNvSpPr>
            <p:nvPr/>
          </p:nvSpPr>
          <p:spPr bwMode="auto">
            <a:xfrm>
              <a:off x="4634" y="1177"/>
              <a:ext cx="3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600">
                  <a:solidFill>
                    <a:schemeClr val="bg1"/>
                  </a:solidFill>
                </a:rPr>
                <a:t>Social Business</a:t>
              </a:r>
            </a:p>
          </p:txBody>
        </p:sp>
        <p:sp>
          <p:nvSpPr>
            <p:cNvPr id="924745" name="TextBox 130"/>
            <p:cNvSpPr txBox="1">
              <a:spLocks noChangeArrowheads="1"/>
            </p:cNvSpPr>
            <p:nvPr/>
          </p:nvSpPr>
          <p:spPr bwMode="auto">
            <a:xfrm>
              <a:off x="3869" y="1178"/>
              <a:ext cx="417"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600">
                  <a:solidFill>
                    <a:schemeClr val="bg1"/>
                  </a:solidFill>
                </a:rPr>
                <a:t>Business Analytics</a:t>
              </a:r>
            </a:p>
            <a:p>
              <a:pPr algn="ctr" eaLnBrk="1" hangingPunct="1"/>
              <a:r>
                <a:rPr lang="en-US" sz="600">
                  <a:solidFill>
                    <a:schemeClr val="bg1"/>
                  </a:solidFill>
                </a:rPr>
                <a:t>and Optimization</a:t>
              </a:r>
            </a:p>
          </p:txBody>
        </p:sp>
        <p:sp>
          <p:nvSpPr>
            <p:cNvPr id="132" name="Rectangle 131"/>
            <p:cNvSpPr>
              <a:spLocks noChangeArrowheads="1"/>
            </p:cNvSpPr>
            <p:nvPr/>
          </p:nvSpPr>
          <p:spPr bwMode="auto">
            <a:xfrm>
              <a:off x="847" y="2881"/>
              <a:ext cx="1640" cy="622"/>
            </a:xfrm>
            <a:prstGeom prst="rect">
              <a:avLst/>
            </a:prstGeom>
            <a:solidFill>
              <a:srgbClr val="1DB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133" name="Rectangle 132"/>
            <p:cNvSpPr>
              <a:spLocks noChangeArrowheads="1"/>
            </p:cNvSpPr>
            <p:nvPr/>
          </p:nvSpPr>
          <p:spPr bwMode="auto">
            <a:xfrm>
              <a:off x="847" y="2261"/>
              <a:ext cx="1640" cy="626"/>
            </a:xfrm>
            <a:prstGeom prst="rect">
              <a:avLst/>
            </a:prstGeom>
            <a:solidFill>
              <a:srgbClr val="009CE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135" name="Rounded Rectangle 134"/>
            <p:cNvSpPr>
              <a:spLocks noChangeArrowheads="1"/>
            </p:cNvSpPr>
            <p:nvPr/>
          </p:nvSpPr>
          <p:spPr bwMode="auto">
            <a:xfrm>
              <a:off x="936" y="2467"/>
              <a:ext cx="224" cy="213"/>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50" name="Picture 19" descr="I_1.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12" y="2518"/>
              <a:ext cx="70"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Rounded Rectangle 137"/>
            <p:cNvSpPr>
              <a:spLocks noChangeArrowheads="1"/>
            </p:cNvSpPr>
            <p:nvPr/>
          </p:nvSpPr>
          <p:spPr bwMode="auto">
            <a:xfrm>
              <a:off x="1256" y="2472"/>
              <a:ext cx="224" cy="213"/>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53" name="Picture 20" descr="I_2.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306" y="2517"/>
              <a:ext cx="11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ounded Rectangle 140"/>
            <p:cNvSpPr>
              <a:spLocks noChangeArrowheads="1"/>
            </p:cNvSpPr>
            <p:nvPr/>
          </p:nvSpPr>
          <p:spPr bwMode="auto">
            <a:xfrm>
              <a:off x="1573" y="2477"/>
              <a:ext cx="224" cy="214"/>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56" name="Picture 21" descr="I_3.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616" y="2508"/>
              <a:ext cx="1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Rounded Rectangle 143"/>
            <p:cNvSpPr>
              <a:spLocks noChangeArrowheads="1"/>
            </p:cNvSpPr>
            <p:nvPr/>
          </p:nvSpPr>
          <p:spPr bwMode="auto">
            <a:xfrm>
              <a:off x="1895" y="2479"/>
              <a:ext cx="224" cy="212"/>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59" name="Picture 22" descr="I_4.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939" y="2515"/>
              <a:ext cx="14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Rounded Rectangle 146"/>
            <p:cNvSpPr>
              <a:spLocks noChangeArrowheads="1"/>
            </p:cNvSpPr>
            <p:nvPr/>
          </p:nvSpPr>
          <p:spPr bwMode="auto">
            <a:xfrm>
              <a:off x="2213" y="2477"/>
              <a:ext cx="224" cy="214"/>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62" name="Picture 23" descr="I_5.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259" y="2502"/>
              <a:ext cx="14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Rounded Rectangle 149"/>
            <p:cNvSpPr>
              <a:spLocks noChangeArrowheads="1"/>
            </p:cNvSpPr>
            <p:nvPr/>
          </p:nvSpPr>
          <p:spPr bwMode="auto">
            <a:xfrm>
              <a:off x="936" y="3088"/>
              <a:ext cx="224" cy="213"/>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65" name="Picture 26" descr="I_8.pn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960" y="3131"/>
              <a:ext cx="175"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Rounded Rectangle 152"/>
            <p:cNvSpPr>
              <a:spLocks noChangeArrowheads="1"/>
            </p:cNvSpPr>
            <p:nvPr/>
          </p:nvSpPr>
          <p:spPr bwMode="auto">
            <a:xfrm>
              <a:off x="1890" y="3095"/>
              <a:ext cx="224" cy="213"/>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68" name="Picture 24" descr="I_6.png"/>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1963" y="3135"/>
              <a:ext cx="8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Rounded Rectangle 155"/>
            <p:cNvSpPr>
              <a:spLocks noChangeArrowheads="1"/>
            </p:cNvSpPr>
            <p:nvPr/>
          </p:nvSpPr>
          <p:spPr bwMode="auto">
            <a:xfrm>
              <a:off x="1573" y="3093"/>
              <a:ext cx="224" cy="214"/>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71" name="Picture 156" descr="I_7.png"/>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1599" y="3143"/>
              <a:ext cx="17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Rounded Rectangle 158"/>
            <p:cNvSpPr>
              <a:spLocks noChangeArrowheads="1"/>
            </p:cNvSpPr>
            <p:nvPr/>
          </p:nvSpPr>
          <p:spPr bwMode="auto">
            <a:xfrm>
              <a:off x="1255" y="3088"/>
              <a:ext cx="225" cy="213"/>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74" name="Picture 18" descr="I_10.png"/>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297" y="3121"/>
              <a:ext cx="141"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Rounded Rectangle 161"/>
            <p:cNvSpPr>
              <a:spLocks noChangeArrowheads="1"/>
            </p:cNvSpPr>
            <p:nvPr/>
          </p:nvSpPr>
          <p:spPr bwMode="auto">
            <a:xfrm>
              <a:off x="2213" y="3095"/>
              <a:ext cx="224" cy="212"/>
            </a:xfrm>
            <a:prstGeom prst="roundRect">
              <a:avLst>
                <a:gd name="adj" fmla="val 16667"/>
              </a:avLst>
            </a:prstGeom>
            <a:gradFill rotWithShape="1">
              <a:gsLst>
                <a:gs pos="0">
                  <a:srgbClr val="00649D"/>
                </a:gs>
                <a:gs pos="100000">
                  <a:srgbClr val="002060"/>
                </a:gs>
              </a:gsLst>
              <a:lin ang="5400000"/>
            </a:gra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lIns="68589" tIns="34295" rIns="68589" bIns="34295" anchor="ctr"/>
            <a:lstStyle/>
            <a:p>
              <a:pPr defTabSz="685800"/>
              <a:endParaRPr lang="hu-HU" sz="1200">
                <a:solidFill>
                  <a:srgbClr val="FFFFFF"/>
                </a:solidFill>
                <a:cs typeface="Arial" pitchFamily="34" charset="0"/>
              </a:endParaRPr>
            </a:p>
          </p:txBody>
        </p:sp>
        <p:pic>
          <p:nvPicPr>
            <p:cNvPr id="924777" name="Picture 33" descr="I_11.png"/>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2272" y="3129"/>
              <a:ext cx="10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778" name="TextBox 163"/>
            <p:cNvSpPr txBox="1">
              <a:spLocks noChangeArrowheads="1"/>
            </p:cNvSpPr>
            <p:nvPr/>
          </p:nvSpPr>
          <p:spPr bwMode="auto">
            <a:xfrm>
              <a:off x="930" y="3307"/>
              <a:ext cx="23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Infrastructure</a:t>
              </a:r>
            </a:p>
            <a:p>
              <a:pPr algn="ctr" eaLnBrk="1" hangingPunct="1"/>
              <a:r>
                <a:rPr lang="en-US" sz="400">
                  <a:solidFill>
                    <a:schemeClr val="bg1"/>
                  </a:solidFill>
                </a:rPr>
                <a:t>Platform</a:t>
              </a:r>
            </a:p>
          </p:txBody>
        </p:sp>
        <p:sp>
          <p:nvSpPr>
            <p:cNvPr id="924779" name="TextBox 164"/>
            <p:cNvSpPr txBox="1">
              <a:spLocks noChangeArrowheads="1"/>
            </p:cNvSpPr>
            <p:nvPr/>
          </p:nvSpPr>
          <p:spPr bwMode="auto">
            <a:xfrm>
              <a:off x="1214" y="3307"/>
              <a:ext cx="30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Management</a:t>
              </a:r>
            </a:p>
            <a:p>
              <a:pPr algn="ctr" eaLnBrk="1" hangingPunct="1"/>
              <a:r>
                <a:rPr lang="en-US" sz="400">
                  <a:solidFill>
                    <a:schemeClr val="bg1"/>
                  </a:solidFill>
                </a:rPr>
                <a:t>and Administration</a:t>
              </a:r>
            </a:p>
          </p:txBody>
        </p:sp>
        <p:sp>
          <p:nvSpPr>
            <p:cNvPr id="924780" name="TextBox 165"/>
            <p:cNvSpPr txBox="1">
              <a:spLocks noChangeArrowheads="1"/>
            </p:cNvSpPr>
            <p:nvPr/>
          </p:nvSpPr>
          <p:spPr bwMode="auto">
            <a:xfrm>
              <a:off x="1557" y="3307"/>
              <a:ext cx="25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Availability and</a:t>
              </a:r>
            </a:p>
            <a:p>
              <a:pPr algn="ctr" eaLnBrk="1" hangingPunct="1"/>
              <a:r>
                <a:rPr lang="en-US" sz="400">
                  <a:solidFill>
                    <a:schemeClr val="bg1"/>
                  </a:solidFill>
                </a:rPr>
                <a:t>Performance</a:t>
              </a:r>
            </a:p>
          </p:txBody>
        </p:sp>
        <p:sp>
          <p:nvSpPr>
            <p:cNvPr id="924781" name="TextBox 166"/>
            <p:cNvSpPr txBox="1">
              <a:spLocks noChangeArrowheads="1"/>
            </p:cNvSpPr>
            <p:nvPr/>
          </p:nvSpPr>
          <p:spPr bwMode="auto">
            <a:xfrm>
              <a:off x="1888" y="3307"/>
              <a:ext cx="22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Security and</a:t>
              </a:r>
            </a:p>
            <a:p>
              <a:pPr algn="ctr" eaLnBrk="1" hangingPunct="1"/>
              <a:r>
                <a:rPr lang="en-US" sz="400">
                  <a:solidFill>
                    <a:schemeClr val="bg1"/>
                  </a:solidFill>
                </a:rPr>
                <a:t>Compliance</a:t>
              </a:r>
            </a:p>
          </p:txBody>
        </p:sp>
        <p:sp>
          <p:nvSpPr>
            <p:cNvPr id="924782" name="TextBox 167"/>
            <p:cNvSpPr txBox="1">
              <a:spLocks noChangeArrowheads="1"/>
            </p:cNvSpPr>
            <p:nvPr/>
          </p:nvSpPr>
          <p:spPr bwMode="auto">
            <a:xfrm>
              <a:off x="2219" y="3307"/>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Usage and</a:t>
              </a:r>
            </a:p>
            <a:p>
              <a:pPr algn="ctr" eaLnBrk="1" hangingPunct="1"/>
              <a:r>
                <a:rPr lang="en-US" sz="400">
                  <a:solidFill>
                    <a:schemeClr val="bg1"/>
                  </a:solidFill>
                </a:rPr>
                <a:t>Accounting</a:t>
              </a:r>
            </a:p>
          </p:txBody>
        </p:sp>
        <p:sp>
          <p:nvSpPr>
            <p:cNvPr id="924783" name="TextBox 168"/>
            <p:cNvSpPr txBox="1">
              <a:spLocks noChangeArrowheads="1"/>
            </p:cNvSpPr>
            <p:nvPr/>
          </p:nvSpPr>
          <p:spPr bwMode="auto">
            <a:xfrm>
              <a:off x="1085" y="2907"/>
              <a:ext cx="1176"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900">
                  <a:solidFill>
                    <a:schemeClr val="bg1"/>
                  </a:solidFill>
                </a:rPr>
                <a:t>Infrastructure as a Service Technologies</a:t>
              </a:r>
            </a:p>
          </p:txBody>
        </p:sp>
        <p:sp>
          <p:nvSpPr>
            <p:cNvPr id="924784" name="TextBox 169"/>
            <p:cNvSpPr txBox="1">
              <a:spLocks noChangeArrowheads="1"/>
            </p:cNvSpPr>
            <p:nvPr/>
          </p:nvSpPr>
          <p:spPr bwMode="auto">
            <a:xfrm>
              <a:off x="1155" y="2296"/>
              <a:ext cx="104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900">
                  <a:solidFill>
                    <a:schemeClr val="bg1"/>
                  </a:solidFill>
                </a:rPr>
                <a:t>Platform as a Service Technologies</a:t>
              </a:r>
            </a:p>
          </p:txBody>
        </p:sp>
        <p:sp>
          <p:nvSpPr>
            <p:cNvPr id="924785" name="TextBox 170"/>
            <p:cNvSpPr txBox="1">
              <a:spLocks noChangeArrowheads="1"/>
            </p:cNvSpPr>
            <p:nvPr/>
          </p:nvSpPr>
          <p:spPr bwMode="auto">
            <a:xfrm>
              <a:off x="947" y="2691"/>
              <a:ext cx="2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Application</a:t>
              </a:r>
            </a:p>
            <a:p>
              <a:pPr algn="ctr" eaLnBrk="1" hangingPunct="1"/>
              <a:r>
                <a:rPr lang="en-US" sz="400">
                  <a:solidFill>
                    <a:schemeClr val="bg1"/>
                  </a:solidFill>
                </a:rPr>
                <a:t>Lifecycle</a:t>
              </a:r>
            </a:p>
          </p:txBody>
        </p:sp>
        <p:sp>
          <p:nvSpPr>
            <p:cNvPr id="924786" name="TextBox 171"/>
            <p:cNvSpPr txBox="1">
              <a:spLocks noChangeArrowheads="1"/>
            </p:cNvSpPr>
            <p:nvPr/>
          </p:nvSpPr>
          <p:spPr bwMode="auto">
            <a:xfrm>
              <a:off x="1267" y="2691"/>
              <a:ext cx="20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Application</a:t>
              </a:r>
            </a:p>
            <a:p>
              <a:pPr algn="ctr" eaLnBrk="1" hangingPunct="1"/>
              <a:r>
                <a:rPr lang="en-US" sz="400">
                  <a:solidFill>
                    <a:schemeClr val="bg1"/>
                  </a:solidFill>
                </a:rPr>
                <a:t>Resources</a:t>
              </a:r>
            </a:p>
          </p:txBody>
        </p:sp>
        <p:sp>
          <p:nvSpPr>
            <p:cNvPr id="924787" name="TextBox 172"/>
            <p:cNvSpPr txBox="1">
              <a:spLocks noChangeArrowheads="1"/>
            </p:cNvSpPr>
            <p:nvPr/>
          </p:nvSpPr>
          <p:spPr bwMode="auto">
            <a:xfrm>
              <a:off x="1569" y="2691"/>
              <a:ext cx="24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Application</a:t>
              </a:r>
            </a:p>
            <a:p>
              <a:pPr algn="ctr" eaLnBrk="1" hangingPunct="1"/>
              <a:r>
                <a:rPr lang="en-US" sz="400">
                  <a:solidFill>
                    <a:schemeClr val="bg1"/>
                  </a:solidFill>
                </a:rPr>
                <a:t>Environments</a:t>
              </a:r>
            </a:p>
          </p:txBody>
        </p:sp>
        <p:sp>
          <p:nvSpPr>
            <p:cNvPr id="924788" name="TextBox 173"/>
            <p:cNvSpPr txBox="1">
              <a:spLocks noChangeArrowheads="1"/>
            </p:cNvSpPr>
            <p:nvPr/>
          </p:nvSpPr>
          <p:spPr bwMode="auto">
            <a:xfrm>
              <a:off x="1888" y="2691"/>
              <a:ext cx="2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Application</a:t>
              </a:r>
            </a:p>
            <a:p>
              <a:pPr algn="ctr" eaLnBrk="1" hangingPunct="1"/>
              <a:r>
                <a:rPr lang="en-US" sz="400">
                  <a:solidFill>
                    <a:schemeClr val="bg1"/>
                  </a:solidFill>
                </a:rPr>
                <a:t>Management</a:t>
              </a:r>
            </a:p>
          </p:txBody>
        </p:sp>
        <p:sp>
          <p:nvSpPr>
            <p:cNvPr id="924789" name="TextBox 174"/>
            <p:cNvSpPr txBox="1">
              <a:spLocks noChangeArrowheads="1"/>
            </p:cNvSpPr>
            <p:nvPr/>
          </p:nvSpPr>
          <p:spPr bwMode="auto">
            <a:xfrm>
              <a:off x="2226" y="2691"/>
              <a:ext cx="205"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400">
                  <a:solidFill>
                    <a:schemeClr val="bg1"/>
                  </a:solidFill>
                </a:rPr>
                <a:t>Integration</a:t>
              </a:r>
            </a:p>
          </p:txBody>
        </p:sp>
        <p:sp>
          <p:nvSpPr>
            <p:cNvPr id="924790" name="TextBox 175"/>
            <p:cNvSpPr txBox="1">
              <a:spLocks noChangeArrowheads="1"/>
            </p:cNvSpPr>
            <p:nvPr/>
          </p:nvSpPr>
          <p:spPr bwMode="auto">
            <a:xfrm>
              <a:off x="4591" y="2907"/>
              <a:ext cx="390"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900">
                  <a:solidFill>
                    <a:schemeClr val="bg1"/>
                  </a:solidFill>
                </a:rPr>
                <a:t>Enterprise+</a:t>
              </a:r>
            </a:p>
          </p:txBody>
        </p:sp>
        <p:sp>
          <p:nvSpPr>
            <p:cNvPr id="177" name="Rectangle 176"/>
            <p:cNvSpPr>
              <a:spLocks noChangeArrowheads="1"/>
            </p:cNvSpPr>
            <p:nvPr/>
          </p:nvSpPr>
          <p:spPr bwMode="auto">
            <a:xfrm>
              <a:off x="2602" y="451"/>
              <a:ext cx="907" cy="3052"/>
            </a:xfrm>
            <a:prstGeom prst="rect">
              <a:avLst/>
            </a:prstGeom>
            <a:gradFill rotWithShape="1">
              <a:gsLst>
                <a:gs pos="0">
                  <a:srgbClr val="00577E"/>
                </a:gs>
                <a:gs pos="100000">
                  <a:srgbClr val="1DB9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924792" name="TextBox 177"/>
            <p:cNvSpPr txBox="1">
              <a:spLocks noChangeArrowheads="1"/>
            </p:cNvSpPr>
            <p:nvPr/>
          </p:nvSpPr>
          <p:spPr bwMode="auto">
            <a:xfrm>
              <a:off x="2756" y="2986"/>
              <a:ext cx="628"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b="1">
                  <a:solidFill>
                    <a:schemeClr val="bg1"/>
                  </a:solidFill>
                </a:rPr>
                <a:t>IaaS</a:t>
              </a:r>
            </a:p>
            <a:p>
              <a:pPr algn="ctr" eaLnBrk="1" hangingPunct="1"/>
              <a:r>
                <a:rPr lang="en-US" sz="1100" b="1">
                  <a:solidFill>
                    <a:schemeClr val="bg1"/>
                  </a:solidFill>
                </a:rPr>
                <a:t>Consulting &amp;</a:t>
              </a:r>
            </a:p>
            <a:p>
              <a:pPr algn="ctr" eaLnBrk="1" hangingPunct="1"/>
              <a:r>
                <a:rPr lang="en-US" sz="1100" b="1">
                  <a:solidFill>
                    <a:schemeClr val="bg1"/>
                  </a:solidFill>
                </a:rPr>
                <a:t>Implementation</a:t>
              </a:r>
            </a:p>
          </p:txBody>
        </p:sp>
        <p:sp>
          <p:nvSpPr>
            <p:cNvPr id="924793" name="TextBox 102"/>
            <p:cNvSpPr txBox="1">
              <a:spLocks noChangeArrowheads="1"/>
            </p:cNvSpPr>
            <p:nvPr/>
          </p:nvSpPr>
          <p:spPr bwMode="auto">
            <a:xfrm>
              <a:off x="1151" y="1993"/>
              <a:ext cx="105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b="1">
                  <a:solidFill>
                    <a:schemeClr val="bg1"/>
                  </a:solidFill>
                </a:rPr>
                <a:t>IBM</a:t>
              </a:r>
              <a:r>
                <a:rPr lang="en-US" sz="1100">
                  <a:solidFill>
                    <a:schemeClr val="bg1"/>
                  </a:solidFill>
                </a:rPr>
                <a:t>Smart</a:t>
              </a:r>
              <a:r>
                <a:rPr lang="en-US" sz="1100" b="1">
                  <a:solidFill>
                    <a:schemeClr val="bg1"/>
                  </a:solidFill>
                </a:rPr>
                <a:t>Cloud</a:t>
              </a:r>
              <a:r>
                <a:rPr lang="en-US" sz="1100">
                  <a:solidFill>
                    <a:schemeClr val="bg1"/>
                  </a:solidFill>
                </a:rPr>
                <a:t> </a:t>
              </a:r>
              <a:r>
                <a:rPr lang="en-US" sz="1100" b="1">
                  <a:solidFill>
                    <a:schemeClr val="bg1"/>
                  </a:solidFill>
                </a:rPr>
                <a:t>Foundation</a:t>
              </a:r>
            </a:p>
            <a:p>
              <a:pPr algn="ctr" eaLnBrk="1" hangingPunct="1"/>
              <a:r>
                <a:rPr lang="en-US" sz="700" b="1">
                  <a:solidFill>
                    <a:schemeClr val="bg1"/>
                  </a:solidFill>
                </a:rPr>
                <a:t>Private and Hybrid Clouds</a:t>
              </a:r>
            </a:p>
          </p:txBody>
        </p:sp>
        <p:sp>
          <p:nvSpPr>
            <p:cNvPr id="924794" name="TextBox 178"/>
            <p:cNvSpPr txBox="1">
              <a:spLocks noChangeArrowheads="1"/>
            </p:cNvSpPr>
            <p:nvPr/>
          </p:nvSpPr>
          <p:spPr bwMode="auto">
            <a:xfrm>
              <a:off x="2756" y="2377"/>
              <a:ext cx="628"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b="1">
                  <a:solidFill>
                    <a:schemeClr val="bg1"/>
                  </a:solidFill>
                </a:rPr>
                <a:t>PaaS</a:t>
              </a:r>
            </a:p>
            <a:p>
              <a:pPr algn="ctr" eaLnBrk="1" hangingPunct="1"/>
              <a:r>
                <a:rPr lang="en-US" sz="1100" b="1">
                  <a:solidFill>
                    <a:schemeClr val="bg1"/>
                  </a:solidFill>
                </a:rPr>
                <a:t>Consulting &amp;</a:t>
              </a:r>
            </a:p>
            <a:p>
              <a:pPr algn="ctr" eaLnBrk="1" hangingPunct="1"/>
              <a:r>
                <a:rPr lang="en-US" sz="1100" b="1">
                  <a:solidFill>
                    <a:schemeClr val="bg1"/>
                  </a:solidFill>
                </a:rPr>
                <a:t>Implementation</a:t>
              </a:r>
            </a:p>
          </p:txBody>
        </p:sp>
        <p:sp>
          <p:nvSpPr>
            <p:cNvPr id="924795" name="TextBox 179"/>
            <p:cNvSpPr txBox="1">
              <a:spLocks noChangeArrowheads="1"/>
            </p:cNvSpPr>
            <p:nvPr/>
          </p:nvSpPr>
          <p:spPr bwMode="auto">
            <a:xfrm>
              <a:off x="2756" y="1119"/>
              <a:ext cx="628"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b="1">
                  <a:solidFill>
                    <a:schemeClr val="bg1"/>
                  </a:solidFill>
                </a:rPr>
                <a:t>BPaaS / SaaS</a:t>
              </a:r>
            </a:p>
            <a:p>
              <a:pPr algn="ctr" eaLnBrk="1" hangingPunct="1"/>
              <a:r>
                <a:rPr lang="en-US" sz="1100" b="1">
                  <a:solidFill>
                    <a:schemeClr val="bg1"/>
                  </a:solidFill>
                </a:rPr>
                <a:t>Consulting &amp;</a:t>
              </a:r>
            </a:p>
            <a:p>
              <a:pPr algn="ctr" eaLnBrk="1" hangingPunct="1"/>
              <a:r>
                <a:rPr lang="en-US" sz="1100" b="1">
                  <a:solidFill>
                    <a:schemeClr val="bg1"/>
                  </a:solidFill>
                </a:rPr>
                <a:t>Implementation</a:t>
              </a:r>
            </a:p>
          </p:txBody>
        </p:sp>
        <p:sp>
          <p:nvSpPr>
            <p:cNvPr id="924796" name="TextBox 180"/>
            <p:cNvSpPr txBox="1">
              <a:spLocks noChangeArrowheads="1"/>
            </p:cNvSpPr>
            <p:nvPr/>
          </p:nvSpPr>
          <p:spPr bwMode="auto">
            <a:xfrm>
              <a:off x="2884" y="465"/>
              <a:ext cx="37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b="1">
                  <a:solidFill>
                    <a:schemeClr val="bg1"/>
                  </a:solidFill>
                </a:rPr>
                <a:t>Cloud</a:t>
              </a:r>
            </a:p>
            <a:p>
              <a:pPr algn="ctr" eaLnBrk="1" hangingPunct="1"/>
              <a:r>
                <a:rPr lang="en-US" sz="1100" b="1">
                  <a:solidFill>
                    <a:schemeClr val="bg1"/>
                  </a:solidFill>
                </a:rPr>
                <a:t>Strategy</a:t>
              </a:r>
            </a:p>
          </p:txBody>
        </p:sp>
        <p:sp>
          <p:nvSpPr>
            <p:cNvPr id="183" name="Rectangle 182"/>
            <p:cNvSpPr>
              <a:spLocks noChangeArrowheads="1"/>
            </p:cNvSpPr>
            <p:nvPr/>
          </p:nvSpPr>
          <p:spPr bwMode="auto">
            <a:xfrm>
              <a:off x="3604" y="455"/>
              <a:ext cx="1640" cy="273"/>
            </a:xfrm>
            <a:prstGeom prst="rect">
              <a:avLst/>
            </a:prstGeom>
            <a:solidFill>
              <a:srgbClr val="00577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sp>
          <p:nvSpPr>
            <p:cNvPr id="924798" name="TextBox 104"/>
            <p:cNvSpPr txBox="1">
              <a:spLocks noChangeArrowheads="1"/>
            </p:cNvSpPr>
            <p:nvPr/>
          </p:nvSpPr>
          <p:spPr bwMode="auto">
            <a:xfrm>
              <a:off x="3883" y="451"/>
              <a:ext cx="109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r>
                <a:rPr lang="en-US" sz="1100" b="1">
                  <a:solidFill>
                    <a:schemeClr val="bg1"/>
                  </a:solidFill>
                </a:rPr>
                <a:t>IBM</a:t>
              </a:r>
              <a:r>
                <a:rPr lang="en-US" sz="1100">
                  <a:solidFill>
                    <a:schemeClr val="bg1"/>
                  </a:solidFill>
                </a:rPr>
                <a:t>Smart</a:t>
              </a:r>
              <a:r>
                <a:rPr lang="en-US" sz="1100" b="1">
                  <a:solidFill>
                    <a:schemeClr val="bg1"/>
                  </a:solidFill>
                </a:rPr>
                <a:t>Cloud</a:t>
              </a:r>
              <a:r>
                <a:rPr lang="en-US" sz="1100">
                  <a:solidFill>
                    <a:schemeClr val="bg1"/>
                  </a:solidFill>
                </a:rPr>
                <a:t> </a:t>
              </a:r>
              <a:r>
                <a:rPr lang="en-US" sz="1100" b="1">
                  <a:solidFill>
                    <a:schemeClr val="bg1"/>
                  </a:solidFill>
                </a:rPr>
                <a:t>Solutions</a:t>
              </a:r>
            </a:p>
            <a:p>
              <a:pPr algn="ctr" eaLnBrk="1" hangingPunct="1"/>
              <a:r>
                <a:rPr lang="en-US" sz="700" b="1">
                  <a:solidFill>
                    <a:schemeClr val="bg1"/>
                  </a:solidFill>
                </a:rPr>
                <a:t>Software and Business Process as a Service</a:t>
              </a:r>
            </a:p>
          </p:txBody>
        </p:sp>
        <p:sp>
          <p:nvSpPr>
            <p:cNvPr id="187" name="Text Box 13"/>
            <p:cNvSpPr txBox="1">
              <a:spLocks noChangeArrowheads="1"/>
            </p:cNvSpPr>
            <p:nvPr/>
          </p:nvSpPr>
          <p:spPr bwMode="auto">
            <a:xfrm>
              <a:off x="520" y="3097"/>
              <a:ext cx="169" cy="131"/>
            </a:xfrm>
            <a:prstGeom prst="rect">
              <a:avLst/>
            </a:prstGeom>
            <a:noFill/>
            <a:ln>
              <a:noFill/>
            </a:ln>
          </p:spPr>
          <p:txBody>
            <a:bodyPr wrap="none" lIns="0" tIns="0" rIns="0" bIns="0">
              <a:spAutoFit/>
            </a:bodyPr>
            <a:lstStyle>
              <a:lvl1pPr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1pPr>
              <a:lvl2pPr marL="557213" indent="-214313"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2pPr>
              <a:lvl3pPr marL="8572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3pPr>
              <a:lvl4pPr marL="12001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4pPr>
              <a:lvl5pPr marL="15430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9pPr>
            </a:lstStyle>
            <a:p>
              <a:pPr algn="ctr">
                <a:lnSpc>
                  <a:spcPct val="101000"/>
                </a:lnSpc>
                <a:buClr>
                  <a:srgbClr val="000000"/>
                </a:buClr>
                <a:buSzPct val="45000"/>
                <a:buFont typeface="StarSymbol" charset="0"/>
                <a:buNone/>
              </a:pPr>
              <a:r>
                <a:rPr lang="en-US" sz="1200" b="1">
                  <a:solidFill>
                    <a:srgbClr val="595959"/>
                  </a:solidFill>
                </a:rPr>
                <a:t>IaaS</a:t>
              </a:r>
            </a:p>
          </p:txBody>
        </p:sp>
        <p:sp>
          <p:nvSpPr>
            <p:cNvPr id="188" name="Text Box 13"/>
            <p:cNvSpPr txBox="1">
              <a:spLocks noChangeArrowheads="1"/>
            </p:cNvSpPr>
            <p:nvPr/>
          </p:nvSpPr>
          <p:spPr bwMode="auto">
            <a:xfrm>
              <a:off x="503" y="2520"/>
              <a:ext cx="200" cy="131"/>
            </a:xfrm>
            <a:prstGeom prst="rect">
              <a:avLst/>
            </a:prstGeom>
            <a:noFill/>
            <a:ln>
              <a:noFill/>
            </a:ln>
          </p:spPr>
          <p:txBody>
            <a:bodyPr wrap="none" lIns="0" tIns="0" rIns="0" bIns="0">
              <a:spAutoFit/>
            </a:bodyPr>
            <a:lstStyle>
              <a:lvl1pPr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1pPr>
              <a:lvl2pPr marL="557213" indent="-214313"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2pPr>
              <a:lvl3pPr marL="8572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3pPr>
              <a:lvl4pPr marL="12001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4pPr>
              <a:lvl5pPr marL="15430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9pPr>
            </a:lstStyle>
            <a:p>
              <a:pPr algn="ctr">
                <a:lnSpc>
                  <a:spcPct val="101000"/>
                </a:lnSpc>
                <a:buClr>
                  <a:srgbClr val="000000"/>
                </a:buClr>
                <a:buSzPct val="45000"/>
                <a:buFont typeface="StarSymbol" charset="0"/>
                <a:buNone/>
              </a:pPr>
              <a:r>
                <a:rPr lang="en-US" sz="1200" b="1">
                  <a:solidFill>
                    <a:srgbClr val="595959"/>
                  </a:solidFill>
                </a:rPr>
                <a:t>PaaS</a:t>
              </a:r>
            </a:p>
          </p:txBody>
        </p:sp>
        <p:sp>
          <p:nvSpPr>
            <p:cNvPr id="189" name="Text Box 13"/>
            <p:cNvSpPr txBox="1">
              <a:spLocks noChangeArrowheads="1"/>
            </p:cNvSpPr>
            <p:nvPr/>
          </p:nvSpPr>
          <p:spPr bwMode="auto">
            <a:xfrm>
              <a:off x="503" y="1562"/>
              <a:ext cx="200" cy="131"/>
            </a:xfrm>
            <a:prstGeom prst="rect">
              <a:avLst/>
            </a:prstGeom>
            <a:noFill/>
            <a:ln>
              <a:noFill/>
            </a:ln>
          </p:spPr>
          <p:txBody>
            <a:bodyPr wrap="none" lIns="0" tIns="0" rIns="0" bIns="0">
              <a:spAutoFit/>
            </a:bodyPr>
            <a:lstStyle>
              <a:lvl1pPr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1pPr>
              <a:lvl2pPr marL="557213" indent="-214313"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2pPr>
              <a:lvl3pPr marL="8572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3pPr>
              <a:lvl4pPr marL="12001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4pPr>
              <a:lvl5pPr marL="15430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9pPr>
            </a:lstStyle>
            <a:p>
              <a:pPr algn="ctr">
                <a:lnSpc>
                  <a:spcPct val="101000"/>
                </a:lnSpc>
                <a:buClr>
                  <a:srgbClr val="000000"/>
                </a:buClr>
                <a:buSzPct val="45000"/>
                <a:buFont typeface="StarSymbol" charset="0"/>
                <a:buNone/>
              </a:pPr>
              <a:r>
                <a:rPr lang="en-US" sz="1200" b="1">
                  <a:solidFill>
                    <a:srgbClr val="595959"/>
                  </a:solidFill>
                </a:rPr>
                <a:t>SaaS</a:t>
              </a:r>
            </a:p>
          </p:txBody>
        </p:sp>
        <p:sp>
          <p:nvSpPr>
            <p:cNvPr id="190" name="Text Box 13"/>
            <p:cNvSpPr txBox="1">
              <a:spLocks noChangeArrowheads="1"/>
            </p:cNvSpPr>
            <p:nvPr/>
          </p:nvSpPr>
          <p:spPr bwMode="auto">
            <a:xfrm>
              <a:off x="474" y="958"/>
              <a:ext cx="259" cy="131"/>
            </a:xfrm>
            <a:prstGeom prst="rect">
              <a:avLst/>
            </a:prstGeom>
            <a:noFill/>
            <a:ln>
              <a:noFill/>
            </a:ln>
          </p:spPr>
          <p:txBody>
            <a:bodyPr wrap="none" lIns="0" tIns="0" rIns="0" bIns="0">
              <a:spAutoFit/>
            </a:bodyPr>
            <a:lstStyle>
              <a:lvl1pPr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1pPr>
              <a:lvl2pPr marL="557213" indent="-214313"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2pPr>
              <a:lvl3pPr marL="8572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3pPr>
              <a:lvl4pPr marL="12001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4pPr>
              <a:lvl5pPr marL="15430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9pPr>
            </a:lstStyle>
            <a:p>
              <a:pPr algn="ctr">
                <a:lnSpc>
                  <a:spcPct val="101000"/>
                </a:lnSpc>
                <a:buClr>
                  <a:srgbClr val="000000"/>
                </a:buClr>
                <a:buSzPct val="45000"/>
                <a:buFont typeface="StarSymbol" charset="0"/>
                <a:buNone/>
              </a:pPr>
              <a:r>
                <a:rPr lang="en-US" sz="1200" b="1">
                  <a:solidFill>
                    <a:srgbClr val="595959"/>
                  </a:solidFill>
                </a:rPr>
                <a:t>BPaaS</a:t>
              </a:r>
            </a:p>
          </p:txBody>
        </p:sp>
        <p:sp>
          <p:nvSpPr>
            <p:cNvPr id="194" name="Text Box 8"/>
            <p:cNvSpPr txBox="1">
              <a:spLocks noChangeArrowheads="1"/>
            </p:cNvSpPr>
            <p:nvPr/>
          </p:nvSpPr>
          <p:spPr bwMode="auto">
            <a:xfrm>
              <a:off x="1145" y="3579"/>
              <a:ext cx="1150" cy="121"/>
            </a:xfrm>
            <a:prstGeom prst="rect">
              <a:avLst/>
            </a:prstGeom>
            <a:noFill/>
            <a:ln>
              <a:noFill/>
            </a:ln>
          </p:spPr>
          <p:txBody>
            <a:bodyPr lIns="0" tIns="0" rIns="0" bIns="0">
              <a:spAutoFit/>
            </a:bodyPr>
            <a:lstStyle>
              <a:lvl1pPr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1pPr>
              <a:lvl2pPr marL="557213" indent="-214313"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2pPr>
              <a:lvl3pPr marL="8572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3pPr>
              <a:lvl4pPr marL="12001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4pPr>
              <a:lvl5pPr marL="15430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9pPr>
            </a:lstStyle>
            <a:p>
              <a:pPr algn="ctr">
                <a:lnSpc>
                  <a:spcPct val="101000"/>
                </a:lnSpc>
                <a:buClr>
                  <a:srgbClr val="000000"/>
                </a:buClr>
                <a:buSzPct val="45000"/>
                <a:buFont typeface="StarSymbol" charset="0"/>
                <a:buNone/>
              </a:pPr>
              <a:r>
                <a:rPr lang="en-US" sz="1100" b="1">
                  <a:solidFill>
                    <a:srgbClr val="595959"/>
                  </a:solidFill>
                </a:rPr>
                <a:t>Cloud Components</a:t>
              </a:r>
            </a:p>
          </p:txBody>
        </p:sp>
        <p:sp>
          <p:nvSpPr>
            <p:cNvPr id="195" name="Text Box 13"/>
            <p:cNvSpPr txBox="1">
              <a:spLocks noChangeArrowheads="1"/>
            </p:cNvSpPr>
            <p:nvPr/>
          </p:nvSpPr>
          <p:spPr bwMode="auto">
            <a:xfrm>
              <a:off x="3978" y="3583"/>
              <a:ext cx="915" cy="121"/>
            </a:xfrm>
            <a:prstGeom prst="rect">
              <a:avLst/>
            </a:prstGeom>
            <a:noFill/>
            <a:ln>
              <a:noFill/>
            </a:ln>
          </p:spPr>
          <p:txBody>
            <a:bodyPr lIns="0" tIns="0" rIns="0" bIns="0">
              <a:spAutoFit/>
            </a:bodyPr>
            <a:lstStyle>
              <a:lvl1pPr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1pPr>
              <a:lvl2pPr marL="557213" indent="-214313"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2pPr>
              <a:lvl3pPr marL="8572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3pPr>
              <a:lvl4pPr marL="12001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4pPr>
              <a:lvl5pPr marL="15430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9pPr>
            </a:lstStyle>
            <a:p>
              <a:pPr algn="ctr">
                <a:lnSpc>
                  <a:spcPct val="101000"/>
                </a:lnSpc>
                <a:buClr>
                  <a:srgbClr val="000000"/>
                </a:buClr>
                <a:buSzPct val="45000"/>
                <a:buFont typeface="StarSymbol" charset="0"/>
                <a:buNone/>
              </a:pPr>
              <a:r>
                <a:rPr lang="en-US" sz="1100" b="1">
                  <a:solidFill>
                    <a:srgbClr val="595959"/>
                  </a:solidFill>
                </a:rPr>
                <a:t>Cloud Services</a:t>
              </a:r>
            </a:p>
          </p:txBody>
        </p:sp>
        <p:sp>
          <p:nvSpPr>
            <p:cNvPr id="924805" name="TextBox 36"/>
            <p:cNvSpPr txBox="1">
              <a:spLocks noChangeArrowheads="1"/>
            </p:cNvSpPr>
            <p:nvPr/>
          </p:nvSpPr>
          <p:spPr bwMode="auto">
            <a:xfrm>
              <a:off x="3764" y="3775"/>
              <a:ext cx="133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a:spcBef>
                  <a:spcPct val="20000"/>
                </a:spcBef>
                <a:buClr>
                  <a:schemeClr val="tx1"/>
                </a:buClr>
              </a:pPr>
              <a:r>
                <a:rPr lang="en-US" sz="1100" i="1">
                  <a:solidFill>
                    <a:srgbClr val="595959"/>
                  </a:solidFill>
                </a:rPr>
                <a:t>Consume cloud services over Internet</a:t>
              </a:r>
            </a:p>
          </p:txBody>
        </p:sp>
        <p:sp>
          <p:nvSpPr>
            <p:cNvPr id="924806" name="TextBox 37"/>
            <p:cNvSpPr txBox="1">
              <a:spLocks noChangeArrowheads="1"/>
            </p:cNvSpPr>
            <p:nvPr/>
          </p:nvSpPr>
          <p:spPr bwMode="auto">
            <a:xfrm>
              <a:off x="931" y="3720"/>
              <a:ext cx="1477"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a:spcBef>
                  <a:spcPct val="20000"/>
                </a:spcBef>
                <a:buClr>
                  <a:schemeClr val="tx1"/>
                </a:buClr>
              </a:pPr>
              <a:r>
                <a:rPr lang="en-US" sz="1100" i="1">
                  <a:solidFill>
                    <a:srgbClr val="595959"/>
                  </a:solidFill>
                </a:rPr>
                <a:t>Hardware &amp; software to  architect and build private or hybrid clouds</a:t>
              </a:r>
            </a:p>
          </p:txBody>
        </p:sp>
        <p:sp>
          <p:nvSpPr>
            <p:cNvPr id="198" name="Text Box 13"/>
            <p:cNvSpPr txBox="1">
              <a:spLocks noChangeArrowheads="1"/>
            </p:cNvSpPr>
            <p:nvPr/>
          </p:nvSpPr>
          <p:spPr bwMode="auto">
            <a:xfrm>
              <a:off x="2566" y="3509"/>
              <a:ext cx="1000" cy="363"/>
            </a:xfrm>
            <a:prstGeom prst="rect">
              <a:avLst/>
            </a:prstGeom>
            <a:noFill/>
            <a:ln>
              <a:noFill/>
            </a:ln>
          </p:spPr>
          <p:txBody>
            <a:bodyPr lIns="0" tIns="0" rIns="0" bIns="0">
              <a:spAutoFit/>
            </a:bodyPr>
            <a:lstStyle>
              <a:lvl1pPr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1pPr>
              <a:lvl2pPr marL="557213" indent="-214313"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2pPr>
              <a:lvl3pPr marL="8572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3pPr>
              <a:lvl4pPr marL="12001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4pPr>
              <a:lvl5pPr marL="1543050" indent="-171450" defTabSz="685800" eaLnBrk="0" hangingPunct="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3788" algn="l"/>
                  <a:tab pos="6516688" algn="l"/>
                  <a:tab pos="6859588" algn="l"/>
                </a:tabLst>
                <a:defRPr>
                  <a:solidFill>
                    <a:schemeClr val="tx1"/>
                  </a:solidFill>
                  <a:latin typeface="Arial" pitchFamily="34" charset="0"/>
                  <a:ea typeface="MS PGothic" pitchFamily="34" charset="-128"/>
                </a:defRPr>
              </a:lvl9pPr>
            </a:lstStyle>
            <a:p>
              <a:pPr algn="ctr">
                <a:lnSpc>
                  <a:spcPct val="101000"/>
                </a:lnSpc>
                <a:buClr>
                  <a:srgbClr val="000000"/>
                </a:buClr>
                <a:buSzPct val="45000"/>
                <a:buFont typeface="StarSymbol" charset="0"/>
                <a:buNone/>
              </a:pPr>
              <a:r>
                <a:rPr lang="en-US" sz="1100" b="1">
                  <a:solidFill>
                    <a:srgbClr val="595959"/>
                  </a:solidFill>
                </a:rPr>
                <a:t>Consulting &amp;</a:t>
              </a:r>
            </a:p>
            <a:p>
              <a:pPr algn="ctr">
                <a:lnSpc>
                  <a:spcPct val="101000"/>
                </a:lnSpc>
                <a:buClr>
                  <a:srgbClr val="000000"/>
                </a:buClr>
                <a:buSzPct val="45000"/>
                <a:buFont typeface="StarSymbol" charset="0"/>
                <a:buNone/>
              </a:pPr>
              <a:r>
                <a:rPr lang="en-US" sz="1100" b="1">
                  <a:solidFill>
                    <a:srgbClr val="595959"/>
                  </a:solidFill>
                </a:rPr>
                <a:t>Implementation</a:t>
              </a:r>
            </a:p>
            <a:p>
              <a:pPr algn="ctr">
                <a:lnSpc>
                  <a:spcPct val="101000"/>
                </a:lnSpc>
                <a:buClr>
                  <a:srgbClr val="000000"/>
                </a:buClr>
                <a:buSzPct val="45000"/>
                <a:buFont typeface="StarSymbol" charset="0"/>
                <a:buNone/>
              </a:pPr>
              <a:r>
                <a:rPr lang="en-US" sz="1100" b="1">
                  <a:solidFill>
                    <a:srgbClr val="595959"/>
                  </a:solidFill>
                </a:rPr>
                <a:t>Services</a:t>
              </a:r>
            </a:p>
          </p:txBody>
        </p:sp>
        <p:sp>
          <p:nvSpPr>
            <p:cNvPr id="924808" name="TextBox 36"/>
            <p:cNvSpPr txBox="1">
              <a:spLocks noChangeArrowheads="1"/>
            </p:cNvSpPr>
            <p:nvPr/>
          </p:nvSpPr>
          <p:spPr bwMode="auto">
            <a:xfrm>
              <a:off x="2742" y="3891"/>
              <a:ext cx="63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a:spcBef>
                  <a:spcPct val="20000"/>
                </a:spcBef>
                <a:buClr>
                  <a:schemeClr val="tx1"/>
                </a:buClr>
              </a:pPr>
              <a:r>
                <a:rPr lang="en-US" sz="1100" i="1">
                  <a:solidFill>
                    <a:srgbClr val="595959"/>
                  </a:solidFill>
                </a:rPr>
                <a:t>Design my cloud</a:t>
              </a:r>
            </a:p>
          </p:txBody>
        </p:sp>
        <p:sp>
          <p:nvSpPr>
            <p:cNvPr id="215" name="Action Button: Custom 214">
              <a:hlinkClick r:id="rId17" action="ppaction://hlinksldjump" highlightClick="1"/>
            </p:cNvPr>
            <p:cNvSpPr>
              <a:spLocks noChangeArrowheads="1"/>
            </p:cNvSpPr>
            <p:nvPr/>
          </p:nvSpPr>
          <p:spPr bwMode="auto">
            <a:xfrm>
              <a:off x="2609" y="451"/>
              <a:ext cx="900" cy="1526"/>
            </a:xfrm>
            <a:prstGeom prst="actionButtonBlank">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100">
                <a:solidFill>
                  <a:srgbClr val="FFFFFF"/>
                </a:solidFill>
              </a:endParaRPr>
            </a:p>
          </p:txBody>
        </p:sp>
        <p:sp>
          <p:nvSpPr>
            <p:cNvPr id="216" name="Action Button: Custom 215">
              <a:hlinkClick r:id="rId18" action="ppaction://hlinksldjump" highlightClick="1"/>
            </p:cNvPr>
            <p:cNvSpPr>
              <a:spLocks noChangeArrowheads="1"/>
            </p:cNvSpPr>
            <p:nvPr/>
          </p:nvSpPr>
          <p:spPr bwMode="auto">
            <a:xfrm>
              <a:off x="2598" y="1992"/>
              <a:ext cx="911" cy="1508"/>
            </a:xfrm>
            <a:prstGeom prst="actionButtonBlank">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p>
              <a:pPr algn="ctr" defTabSz="685800"/>
              <a:endParaRPr lang="hu-HU" sz="1400">
                <a:solidFill>
                  <a:srgbClr val="FFFFFF"/>
                </a:solidFill>
              </a:endParaRPr>
            </a:p>
          </p:txBody>
        </p:sp>
      </p:grpSp>
      <p:sp>
        <p:nvSpPr>
          <p:cNvPr id="145450" name="Rectangle 4"/>
          <p:cNvSpPr>
            <a:spLocks noChangeArrowheads="1"/>
          </p:cNvSpPr>
          <p:nvPr/>
        </p:nvSpPr>
        <p:spPr bwMode="auto">
          <a:xfrm>
            <a:off x="160338" y="622300"/>
            <a:ext cx="8545512"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91402" tIns="45701" rIns="91402" bIns="45701"/>
          <a:lstStyle/>
          <a:p>
            <a:pPr defTabSz="909638" eaLnBrk="0" hangingPunct="0"/>
            <a:r>
              <a:rPr lang="en-US" sz="2000"/>
              <a:t>A portfolio of services offerings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6787" name="Group 28"/>
          <p:cNvGrpSpPr>
            <a:grpSpLocks/>
          </p:cNvGrpSpPr>
          <p:nvPr/>
        </p:nvGrpSpPr>
        <p:grpSpPr bwMode="auto">
          <a:xfrm>
            <a:off x="0" y="1487488"/>
            <a:ext cx="9144000" cy="4557712"/>
            <a:chOff x="388" y="937"/>
            <a:chExt cx="5760" cy="2542"/>
          </a:xfrm>
        </p:grpSpPr>
        <p:sp>
          <p:nvSpPr>
            <p:cNvPr id="886788" name="Rectangle 29"/>
            <p:cNvSpPr>
              <a:spLocks noChangeArrowheads="1"/>
            </p:cNvSpPr>
            <p:nvPr/>
          </p:nvSpPr>
          <p:spPr bwMode="auto">
            <a:xfrm>
              <a:off x="388" y="937"/>
              <a:ext cx="5760" cy="2542"/>
            </a:xfrm>
            <a:prstGeom prst="rect">
              <a:avLst/>
            </a:prstGeom>
            <a:solidFill>
              <a:srgbClr val="C5D7D9">
                <a:alpha val="67842"/>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hu-HU" sz="1400">
                <a:solidFill>
                  <a:srgbClr val="333333"/>
                </a:solidFill>
              </a:endParaRPr>
            </a:p>
          </p:txBody>
        </p:sp>
        <p:pic>
          <p:nvPicPr>
            <p:cNvPr id="886789" name="Picture 322" descr="Expert_Integrated_Systems_PPT_MasterGraphics_0209-breaker-white"/>
            <p:cNvPicPr>
              <a:picLocks noChangeAspect="1" noChangeArrowheads="1"/>
            </p:cNvPicPr>
            <p:nvPr/>
          </p:nvPicPr>
          <p:blipFill>
            <a:blip r:embed="rId2" cstate="email">
              <a:lum bright="-12000" contrast="44000"/>
              <a:extLst>
                <a:ext uri="{28A0092B-C50C-407E-A947-70E740481C1C}">
                  <a14:useLocalDpi xmlns:a14="http://schemas.microsoft.com/office/drawing/2010/main"/>
                </a:ext>
              </a:extLst>
            </a:blip>
            <a:srcRect r="-52" b="-20"/>
            <a:stretch>
              <a:fillRect/>
            </a:stretch>
          </p:blipFill>
          <p:spPr bwMode="auto">
            <a:xfrm>
              <a:off x="388" y="946"/>
              <a:ext cx="5760" cy="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613" name="AutoShape 5"/>
          <p:cNvSpPr>
            <a:spLocks noChangeArrowheads="1"/>
          </p:cNvSpPr>
          <p:nvPr/>
        </p:nvSpPr>
        <p:spPr bwMode="auto">
          <a:xfrm>
            <a:off x="4662488" y="1108075"/>
            <a:ext cx="2870200" cy="3344863"/>
          </a:xfrm>
          <a:prstGeom prst="rightArrow">
            <a:avLst>
              <a:gd name="adj1" fmla="val 66074"/>
              <a:gd name="adj2" fmla="val 36736"/>
            </a:avLst>
          </a:prstGeom>
          <a:gradFill rotWithShape="1">
            <a:gsLst>
              <a:gs pos="0">
                <a:srgbClr val="002E49">
                  <a:alpha val="0"/>
                </a:srgbClr>
              </a:gs>
              <a:gs pos="100000">
                <a:srgbClr val="00649D">
                  <a:alpha val="25998"/>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003C5E">
                      <a:alpha val="74997"/>
                    </a:srgbClr>
                  </a:outerShdw>
                </a:effectLst>
              </a14:hiddenEffects>
            </a:ext>
          </a:extLst>
        </p:spPr>
        <p:txBody>
          <a:bodyPr wrap="none" anchor="ctr"/>
          <a:lstStyle/>
          <a:p>
            <a:pPr>
              <a:defRPr/>
            </a:pPr>
            <a:endParaRPr lang="en-US">
              <a:latin typeface="Arial" charset="0"/>
              <a:ea typeface="MS PGothic" charset="0"/>
              <a:cs typeface="MS PGothic" charset="0"/>
            </a:endParaRPr>
          </a:p>
        </p:txBody>
      </p:sp>
      <p:sp>
        <p:nvSpPr>
          <p:cNvPr id="68635" name="Text Box 27"/>
          <p:cNvSpPr txBox="1">
            <a:spLocks noChangeArrowheads="1"/>
          </p:cNvSpPr>
          <p:nvPr/>
        </p:nvSpPr>
        <p:spPr bwMode="auto">
          <a:xfrm>
            <a:off x="0" y="6659563"/>
            <a:ext cx="9144000" cy="198437"/>
          </a:xfrm>
          <a:prstGeom prst="rect">
            <a:avLst/>
          </a:prstGeom>
          <a:noFill/>
          <a:ln>
            <a:noFill/>
          </a:ln>
          <a:effectLst>
            <a:prstShdw prst="shdw17" dist="17961" dir="2700000">
              <a:srgbClr val="4F7D93">
                <a:alpha val="74997"/>
              </a:srgbClr>
            </a:prstShdw>
          </a:effectLst>
          <a:extLst>
            <a:ext uri="{909E8E84-426E-40DD-AFC4-6F175D3DCCD1}">
              <a14:hiddenFill xmlns:a14="http://schemas.microsoft.com/office/drawing/2010/main">
                <a:solidFill>
                  <a:srgbClr val="83D1F5"/>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625600" eaLnBrk="0" hangingPunct="0">
              <a:defRPr>
                <a:solidFill>
                  <a:schemeClr val="tx1"/>
                </a:solidFill>
                <a:latin typeface="Arial" pitchFamily="34" charset="0"/>
                <a:ea typeface="MS PGothic" pitchFamily="34" charset="-128"/>
              </a:defRPr>
            </a:lvl1pPr>
            <a:lvl2pPr marL="742950" indent="-285750" defTabSz="1625600" eaLnBrk="0" hangingPunct="0">
              <a:defRPr>
                <a:solidFill>
                  <a:schemeClr val="tx1"/>
                </a:solidFill>
                <a:latin typeface="Arial" pitchFamily="34" charset="0"/>
                <a:ea typeface="MS PGothic" pitchFamily="34" charset="-128"/>
              </a:defRPr>
            </a:lvl2pPr>
            <a:lvl3pPr marL="1143000" indent="-228600" defTabSz="1625600" eaLnBrk="0" hangingPunct="0">
              <a:defRPr>
                <a:solidFill>
                  <a:schemeClr val="tx1"/>
                </a:solidFill>
                <a:latin typeface="Arial" pitchFamily="34" charset="0"/>
                <a:ea typeface="MS PGothic" pitchFamily="34" charset="-128"/>
              </a:defRPr>
            </a:lvl3pPr>
            <a:lvl4pPr marL="1600200" indent="-228600" defTabSz="1625600" eaLnBrk="0" hangingPunct="0">
              <a:defRPr>
                <a:solidFill>
                  <a:schemeClr val="tx1"/>
                </a:solidFill>
                <a:latin typeface="Arial" pitchFamily="34" charset="0"/>
                <a:ea typeface="MS PGothic" pitchFamily="34" charset="-128"/>
              </a:defRPr>
            </a:lvl4pPr>
            <a:lvl5pPr marL="2057400" indent="-228600" defTabSz="1625600" eaLnBrk="0" hangingPunct="0">
              <a:defRPr>
                <a:solidFill>
                  <a:schemeClr val="tx1"/>
                </a:solidFill>
                <a:latin typeface="Arial" pitchFamily="34" charset="0"/>
                <a:ea typeface="MS PGothic" pitchFamily="34" charset="-128"/>
              </a:defRPr>
            </a:lvl5pPr>
            <a:lvl6pPr marL="2514600" indent="-228600" defTabSz="1625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1625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1625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1625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700">
                <a:solidFill>
                  <a:srgbClr val="000000"/>
                </a:solidFill>
              </a:rPr>
              <a:t>Savings calculated based on the  PureFlex System Consolidation Tool leveraging third party Alinean methodology.                                                               These are estimated results. Results will vary by customer environment</a:t>
            </a:r>
          </a:p>
        </p:txBody>
      </p:sp>
      <p:sp>
        <p:nvSpPr>
          <p:cNvPr id="69639" name="Text Box 7"/>
          <p:cNvSpPr txBox="1">
            <a:spLocks noChangeArrowheads="1"/>
          </p:cNvSpPr>
          <p:nvPr/>
        </p:nvSpPr>
        <p:spPr bwMode="auto">
          <a:xfrm>
            <a:off x="6472238" y="5219700"/>
            <a:ext cx="2762250" cy="1069975"/>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defTabSz="1625600" eaLnBrk="0" hangingPunct="0">
              <a:defRPr sz="2400">
                <a:solidFill>
                  <a:schemeClr val="tx1"/>
                </a:solidFill>
                <a:latin typeface="Arial" charset="0"/>
                <a:ea typeface="MS PGothic" charset="0"/>
                <a:cs typeface="MS PGothic" charset="0"/>
              </a:defRPr>
            </a:lvl1pPr>
            <a:lvl2pPr defTabSz="1625600" eaLnBrk="0" hangingPunct="0">
              <a:defRPr sz="2400">
                <a:solidFill>
                  <a:schemeClr val="tx1"/>
                </a:solidFill>
                <a:latin typeface="Arial" charset="0"/>
                <a:ea typeface="MS PGothic" charset="0"/>
                <a:cs typeface="MS PGothic" charset="0"/>
              </a:defRPr>
            </a:lvl2pPr>
            <a:lvl3pPr defTabSz="1625600" eaLnBrk="0" hangingPunct="0">
              <a:defRPr sz="2400">
                <a:solidFill>
                  <a:schemeClr val="tx1"/>
                </a:solidFill>
                <a:latin typeface="Arial" charset="0"/>
                <a:ea typeface="MS PGothic" charset="0"/>
                <a:cs typeface="MS PGothic" charset="0"/>
              </a:defRPr>
            </a:lvl3pPr>
            <a:lvl4pPr defTabSz="1625600" eaLnBrk="0" hangingPunct="0">
              <a:defRPr sz="2400">
                <a:solidFill>
                  <a:schemeClr val="tx1"/>
                </a:solidFill>
                <a:latin typeface="Arial" charset="0"/>
                <a:ea typeface="MS PGothic" charset="0"/>
                <a:cs typeface="MS PGothic" charset="0"/>
              </a:defRPr>
            </a:lvl4pPr>
            <a:lvl5pPr defTabSz="1625600" eaLnBrk="0" hangingPunct="0">
              <a:defRPr sz="2400">
                <a:solidFill>
                  <a:schemeClr val="tx1"/>
                </a:solidFill>
                <a:latin typeface="Arial" charset="0"/>
                <a:ea typeface="MS PGothic" charset="0"/>
                <a:cs typeface="MS PGothic" charset="0"/>
              </a:defRPr>
            </a:lvl5pPr>
            <a:lvl6pPr marL="1481138" indent="804863" defTabSz="1625600" eaLnBrk="0" fontAlgn="base" hangingPunct="0">
              <a:spcBef>
                <a:spcPct val="0"/>
              </a:spcBef>
              <a:spcAft>
                <a:spcPct val="0"/>
              </a:spcAft>
              <a:defRPr sz="2400">
                <a:solidFill>
                  <a:schemeClr val="tx1"/>
                </a:solidFill>
                <a:latin typeface="Arial" charset="0"/>
                <a:ea typeface="MS PGothic" charset="0"/>
                <a:cs typeface="MS PGothic" charset="0"/>
              </a:defRPr>
            </a:lvl6pPr>
            <a:lvl7pPr marL="1938338" indent="804863" defTabSz="1625600" eaLnBrk="0" fontAlgn="base" hangingPunct="0">
              <a:spcBef>
                <a:spcPct val="0"/>
              </a:spcBef>
              <a:spcAft>
                <a:spcPct val="0"/>
              </a:spcAft>
              <a:defRPr sz="2400">
                <a:solidFill>
                  <a:schemeClr val="tx1"/>
                </a:solidFill>
                <a:latin typeface="Arial" charset="0"/>
                <a:ea typeface="MS PGothic" charset="0"/>
                <a:cs typeface="MS PGothic" charset="0"/>
              </a:defRPr>
            </a:lvl7pPr>
            <a:lvl8pPr marL="2395538" indent="804863" defTabSz="1625600" eaLnBrk="0" fontAlgn="base" hangingPunct="0">
              <a:spcBef>
                <a:spcPct val="0"/>
              </a:spcBef>
              <a:spcAft>
                <a:spcPct val="0"/>
              </a:spcAft>
              <a:defRPr sz="2400">
                <a:solidFill>
                  <a:schemeClr val="tx1"/>
                </a:solidFill>
                <a:latin typeface="Arial" charset="0"/>
                <a:ea typeface="MS PGothic" charset="0"/>
                <a:cs typeface="MS PGothic" charset="0"/>
              </a:defRPr>
            </a:lvl8pPr>
            <a:lvl9pPr marL="2852738" indent="804863" defTabSz="1625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eaLnBrk="1" hangingPunct="1">
              <a:defRPr/>
            </a:pPr>
            <a:r>
              <a:rPr lang="en-US" sz="1600" smtClean="0"/>
              <a:t>41 IBM Flex System x240</a:t>
            </a:r>
          </a:p>
          <a:p>
            <a:pPr algn="ctr" eaLnBrk="1" hangingPunct="1">
              <a:defRPr/>
            </a:pPr>
            <a:r>
              <a:rPr lang="en-US" sz="1600" smtClean="0"/>
              <a:t>IBM Flex System Manager</a:t>
            </a:r>
          </a:p>
          <a:p>
            <a:pPr algn="ctr" eaLnBrk="1" hangingPunct="1">
              <a:defRPr/>
            </a:pPr>
            <a:r>
              <a:rPr lang="en-US" sz="1600" smtClean="0"/>
              <a:t>IBM Storwise V7000 </a:t>
            </a:r>
          </a:p>
          <a:p>
            <a:pPr algn="ctr" eaLnBrk="1" hangingPunct="1">
              <a:defRPr/>
            </a:pPr>
            <a:endParaRPr lang="en-US" sz="1600" smtClean="0"/>
          </a:p>
        </p:txBody>
      </p:sp>
      <p:sp>
        <p:nvSpPr>
          <p:cNvPr id="886794" name="Rectangle 2"/>
          <p:cNvSpPr>
            <a:spLocks noChangeArrowheads="1"/>
          </p:cNvSpPr>
          <p:nvPr/>
        </p:nvSpPr>
        <p:spPr bwMode="auto">
          <a:xfrm>
            <a:off x="4011613" y="1881188"/>
            <a:ext cx="3192462"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4300" indent="-114300" defTabSz="457200">
              <a:lnSpc>
                <a:spcPct val="95000"/>
              </a:lnSpc>
              <a:buFont typeface="Wingdings" pitchFamily="2" charset="2"/>
              <a:buChar char="§"/>
            </a:pPr>
            <a:r>
              <a:rPr lang="en-US" sz="1600" dirty="0">
                <a:cs typeface="Arial" pitchFamily="34" charset="0"/>
              </a:rPr>
              <a:t>Consolidate to </a:t>
            </a:r>
            <a:r>
              <a:rPr lang="en-US" sz="1600" b="1" dirty="0">
                <a:cs typeface="Arial" pitchFamily="34" charset="0"/>
              </a:rPr>
              <a:t>one system</a:t>
            </a:r>
          </a:p>
          <a:p>
            <a:pPr marL="465138" lvl="1" indent="-236538" defTabSz="457200">
              <a:lnSpc>
                <a:spcPct val="95000"/>
              </a:lnSpc>
              <a:buFont typeface="Wingdings" pitchFamily="2" charset="2"/>
              <a:buChar char="ü"/>
            </a:pPr>
            <a:r>
              <a:rPr lang="en-US" sz="1400" dirty="0">
                <a:cs typeface="Arial" pitchFamily="34" charset="0"/>
              </a:rPr>
              <a:t>Single point of management,   physical and virtual</a:t>
            </a:r>
          </a:p>
          <a:p>
            <a:pPr marL="465138" lvl="1" indent="-236538" defTabSz="457200">
              <a:lnSpc>
                <a:spcPct val="95000"/>
              </a:lnSpc>
              <a:buFont typeface="Wingdings" pitchFamily="2" charset="2"/>
              <a:buChar char="ü"/>
            </a:pPr>
            <a:r>
              <a:rPr lang="en-US" sz="1400" dirty="0">
                <a:cs typeface="Arial" pitchFamily="34" charset="0"/>
              </a:rPr>
              <a:t>Single platform replaces </a:t>
            </a:r>
            <a:br>
              <a:rPr lang="en-US" sz="1400" dirty="0">
                <a:cs typeface="Arial" pitchFamily="34" charset="0"/>
              </a:rPr>
            </a:br>
            <a:r>
              <a:rPr lang="en-US" sz="1400" dirty="0">
                <a:cs typeface="Arial" pitchFamily="34" charset="0"/>
              </a:rPr>
              <a:t>over 200 systems</a:t>
            </a:r>
          </a:p>
          <a:p>
            <a:pPr marL="465138" lvl="1" indent="-236538" defTabSz="457200">
              <a:lnSpc>
                <a:spcPct val="95000"/>
              </a:lnSpc>
              <a:buFont typeface="Wingdings" pitchFamily="2" charset="2"/>
              <a:buChar char="ü"/>
            </a:pPr>
            <a:r>
              <a:rPr lang="en-US" sz="1400" dirty="0">
                <a:cs typeface="Arial" pitchFamily="34" charset="0"/>
              </a:rPr>
              <a:t>Facilities, space, energy savings</a:t>
            </a:r>
          </a:p>
          <a:p>
            <a:pPr marL="114300" indent="-114300" defTabSz="457200">
              <a:lnSpc>
                <a:spcPct val="95000"/>
              </a:lnSpc>
              <a:buFont typeface="Wingdings" pitchFamily="2" charset="2"/>
              <a:buChar char="§"/>
            </a:pPr>
            <a:r>
              <a:rPr lang="en-US" sz="1600" dirty="0">
                <a:cs typeface="Arial" pitchFamily="34" charset="0"/>
              </a:rPr>
              <a:t>1700 cores become 656 cores</a:t>
            </a:r>
          </a:p>
          <a:p>
            <a:pPr marL="465138" lvl="1" indent="-236538" defTabSz="457200">
              <a:lnSpc>
                <a:spcPct val="95000"/>
              </a:lnSpc>
              <a:buFont typeface="Wingdings" pitchFamily="2" charset="2"/>
              <a:buChar char="ü"/>
            </a:pPr>
            <a:r>
              <a:rPr lang="en-US" sz="1400" dirty="0">
                <a:cs typeface="Arial" pitchFamily="34" charset="0"/>
              </a:rPr>
              <a:t>Savings in software</a:t>
            </a:r>
          </a:p>
        </p:txBody>
      </p:sp>
      <p:sp>
        <p:nvSpPr>
          <p:cNvPr id="69642" name="Text Box 10"/>
          <p:cNvSpPr txBox="1">
            <a:spLocks noChangeArrowheads="1"/>
          </p:cNvSpPr>
          <p:nvPr/>
        </p:nvSpPr>
        <p:spPr bwMode="auto">
          <a:xfrm>
            <a:off x="728663" y="1973263"/>
            <a:ext cx="1800225" cy="996950"/>
          </a:xfrm>
          <a:prstGeom prst="rect">
            <a:avLst/>
          </a:prstGeom>
          <a:noFill/>
          <a:ln>
            <a:noFill/>
          </a:ln>
          <a:effectLst>
            <a:prstShdw prst="shdw17" dist="17961" dir="2700000">
              <a:schemeClr val="bg1">
                <a:gamma/>
                <a:shade val="60000"/>
                <a:invGamma/>
                <a:alpha val="74998"/>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defTabSz="1625600" eaLnBrk="0" hangingPunct="0">
              <a:defRPr sz="2400">
                <a:solidFill>
                  <a:schemeClr val="tx1"/>
                </a:solidFill>
                <a:latin typeface="Arial" charset="0"/>
                <a:ea typeface="MS PGothic" charset="0"/>
                <a:cs typeface="MS PGothic" charset="0"/>
              </a:defRPr>
            </a:lvl1pPr>
            <a:lvl2pPr defTabSz="1625600" eaLnBrk="0" hangingPunct="0">
              <a:defRPr sz="2400">
                <a:solidFill>
                  <a:schemeClr val="tx1"/>
                </a:solidFill>
                <a:latin typeface="Arial" charset="0"/>
                <a:ea typeface="MS PGothic" charset="0"/>
                <a:cs typeface="MS PGothic" charset="0"/>
              </a:defRPr>
            </a:lvl2pPr>
            <a:lvl3pPr defTabSz="1625600" eaLnBrk="0" hangingPunct="0">
              <a:defRPr sz="2400">
                <a:solidFill>
                  <a:schemeClr val="tx1"/>
                </a:solidFill>
                <a:latin typeface="Arial" charset="0"/>
                <a:ea typeface="MS PGothic" charset="0"/>
                <a:cs typeface="MS PGothic" charset="0"/>
              </a:defRPr>
            </a:lvl3pPr>
            <a:lvl4pPr defTabSz="1625600" eaLnBrk="0" hangingPunct="0">
              <a:defRPr sz="2400">
                <a:solidFill>
                  <a:schemeClr val="tx1"/>
                </a:solidFill>
                <a:latin typeface="Arial" charset="0"/>
                <a:ea typeface="MS PGothic" charset="0"/>
                <a:cs typeface="MS PGothic" charset="0"/>
              </a:defRPr>
            </a:lvl4pPr>
            <a:lvl5pPr defTabSz="1625600" eaLnBrk="0" hangingPunct="0">
              <a:defRPr sz="2400">
                <a:solidFill>
                  <a:schemeClr val="tx1"/>
                </a:solidFill>
                <a:latin typeface="Arial" charset="0"/>
                <a:ea typeface="MS PGothic" charset="0"/>
                <a:cs typeface="MS PGothic" charset="0"/>
              </a:defRPr>
            </a:lvl5pPr>
            <a:lvl6pPr marL="1481138" indent="804863" defTabSz="1625600" eaLnBrk="0" fontAlgn="base" hangingPunct="0">
              <a:spcBef>
                <a:spcPct val="0"/>
              </a:spcBef>
              <a:spcAft>
                <a:spcPct val="0"/>
              </a:spcAft>
              <a:defRPr sz="2400">
                <a:solidFill>
                  <a:schemeClr val="tx1"/>
                </a:solidFill>
                <a:latin typeface="Arial" charset="0"/>
                <a:ea typeface="MS PGothic" charset="0"/>
                <a:cs typeface="MS PGothic" charset="0"/>
              </a:defRPr>
            </a:lvl6pPr>
            <a:lvl7pPr marL="1938338" indent="804863" defTabSz="1625600" eaLnBrk="0" fontAlgn="base" hangingPunct="0">
              <a:spcBef>
                <a:spcPct val="0"/>
              </a:spcBef>
              <a:spcAft>
                <a:spcPct val="0"/>
              </a:spcAft>
              <a:defRPr sz="2400">
                <a:solidFill>
                  <a:schemeClr val="tx1"/>
                </a:solidFill>
                <a:latin typeface="Arial" charset="0"/>
                <a:ea typeface="MS PGothic" charset="0"/>
                <a:cs typeface="MS PGothic" charset="0"/>
              </a:defRPr>
            </a:lvl7pPr>
            <a:lvl8pPr marL="2395538" indent="804863" defTabSz="1625600" eaLnBrk="0" fontAlgn="base" hangingPunct="0">
              <a:spcBef>
                <a:spcPct val="0"/>
              </a:spcBef>
              <a:spcAft>
                <a:spcPct val="0"/>
              </a:spcAft>
              <a:defRPr sz="2400">
                <a:solidFill>
                  <a:schemeClr val="tx1"/>
                </a:solidFill>
                <a:latin typeface="Arial" charset="0"/>
                <a:ea typeface="MS PGothic" charset="0"/>
                <a:cs typeface="MS PGothic" charset="0"/>
              </a:defRPr>
            </a:lvl8pPr>
            <a:lvl9pPr marL="2852738" indent="804863" defTabSz="1625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eaLnBrk="1" hangingPunct="1">
              <a:lnSpc>
                <a:spcPct val="80000"/>
              </a:lnSpc>
              <a:spcAft>
                <a:spcPct val="25000"/>
              </a:spcAft>
              <a:defRPr/>
            </a:pPr>
            <a:r>
              <a:rPr lang="en-US" sz="1600" dirty="0" smtClean="0"/>
              <a:t>160 HP DL380</a:t>
            </a:r>
          </a:p>
          <a:p>
            <a:pPr algn="ctr" eaLnBrk="1" hangingPunct="1">
              <a:lnSpc>
                <a:spcPct val="80000"/>
              </a:lnSpc>
              <a:spcAft>
                <a:spcPct val="25000"/>
              </a:spcAft>
              <a:defRPr/>
            </a:pPr>
            <a:r>
              <a:rPr lang="en-US" sz="1600" dirty="0" smtClean="0"/>
              <a:t>70 HP BL490</a:t>
            </a:r>
          </a:p>
          <a:p>
            <a:pPr algn="ctr" eaLnBrk="1" hangingPunct="1">
              <a:lnSpc>
                <a:spcPct val="80000"/>
              </a:lnSpc>
              <a:spcAft>
                <a:spcPct val="25000"/>
              </a:spcAft>
              <a:defRPr/>
            </a:pPr>
            <a:r>
              <a:rPr lang="en-US" sz="1600" dirty="0" smtClean="0"/>
              <a:t>2 EMC </a:t>
            </a:r>
            <a:r>
              <a:rPr lang="en-US" sz="1600" dirty="0" err="1" smtClean="0"/>
              <a:t>CLARiiON</a:t>
            </a:r>
            <a:r>
              <a:rPr lang="en-US" sz="1600" dirty="0" smtClean="0"/>
              <a:t> CX3-80, 22 TB </a:t>
            </a:r>
          </a:p>
        </p:txBody>
      </p:sp>
      <p:grpSp>
        <p:nvGrpSpPr>
          <p:cNvPr id="886796" name="Group 11"/>
          <p:cNvGrpSpPr>
            <a:grpSpLocks/>
          </p:cNvGrpSpPr>
          <p:nvPr/>
        </p:nvGrpSpPr>
        <p:grpSpPr bwMode="auto">
          <a:xfrm>
            <a:off x="1255713" y="2917825"/>
            <a:ext cx="2789237" cy="2047875"/>
            <a:chOff x="99" y="1580"/>
            <a:chExt cx="1757" cy="1290"/>
          </a:xfrm>
        </p:grpSpPr>
        <p:pic>
          <p:nvPicPr>
            <p:cNvPr id="886797" name="Picture 12"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798" name="Picture 13"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799" name="Picture 14"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00" name="Picture 15"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01" name="Picture 16"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02" name="Picture 17"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03" name="Picture 18"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04" name="Picture 19"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05" name="Picture 20"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06" name="Picture 21"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86807" name="Picture 46" descr="PureFlex_Sil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78688" y="1252538"/>
            <a:ext cx="1993900"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6808" name="Rectangle 24"/>
          <p:cNvSpPr>
            <a:spLocks noChangeArrowheads="1"/>
          </p:cNvSpPr>
          <p:nvPr/>
        </p:nvSpPr>
        <p:spPr bwMode="auto">
          <a:xfrm>
            <a:off x="214313" y="649288"/>
            <a:ext cx="88884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pPr eaLnBrk="0" hangingPunct="0"/>
            <a:r>
              <a:rPr lang="en-US" sz="2200"/>
              <a:t>This consolidation would save 9 million dollars over 5 years…</a:t>
            </a:r>
            <a:endParaRPr lang="en-US" sz="2200">
              <a:solidFill>
                <a:schemeClr val="tx2"/>
              </a:solidFill>
            </a:endParaRPr>
          </a:p>
        </p:txBody>
      </p:sp>
      <p:grpSp>
        <p:nvGrpSpPr>
          <p:cNvPr id="886809" name="Group 11"/>
          <p:cNvGrpSpPr>
            <a:grpSpLocks/>
          </p:cNvGrpSpPr>
          <p:nvPr/>
        </p:nvGrpSpPr>
        <p:grpSpPr bwMode="auto">
          <a:xfrm>
            <a:off x="1293813" y="3070225"/>
            <a:ext cx="2789237" cy="2047875"/>
            <a:chOff x="99" y="1580"/>
            <a:chExt cx="1757" cy="1290"/>
          </a:xfrm>
        </p:grpSpPr>
        <p:pic>
          <p:nvPicPr>
            <p:cNvPr id="886810" name="Picture 12"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11" name="Picture 13"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12" name="Picture 14"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13" name="Picture 15"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14" name="Picture 16"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15" name="Picture 17"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16" name="Picture 18"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17" name="Picture 19"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18" name="Picture 20"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19" name="Picture 21"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6820" name="Group 11"/>
          <p:cNvGrpSpPr>
            <a:grpSpLocks/>
          </p:cNvGrpSpPr>
          <p:nvPr/>
        </p:nvGrpSpPr>
        <p:grpSpPr bwMode="auto">
          <a:xfrm>
            <a:off x="1446213" y="3222625"/>
            <a:ext cx="2789237" cy="2047875"/>
            <a:chOff x="99" y="1580"/>
            <a:chExt cx="1757" cy="1290"/>
          </a:xfrm>
        </p:grpSpPr>
        <p:pic>
          <p:nvPicPr>
            <p:cNvPr id="886821" name="Picture 12"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22" name="Picture 13"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23" name="Picture 14"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24" name="Picture 15"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25" name="Picture 16"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26" name="Picture 17"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27" name="Picture 18"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28" name="Picture 19"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29" name="Picture 20"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30" name="Picture 21"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6831" name="Group 11"/>
          <p:cNvGrpSpPr>
            <a:grpSpLocks/>
          </p:cNvGrpSpPr>
          <p:nvPr/>
        </p:nvGrpSpPr>
        <p:grpSpPr bwMode="auto">
          <a:xfrm>
            <a:off x="1370013" y="3375025"/>
            <a:ext cx="2789237" cy="2047875"/>
            <a:chOff x="99" y="1580"/>
            <a:chExt cx="1757" cy="1290"/>
          </a:xfrm>
        </p:grpSpPr>
        <p:pic>
          <p:nvPicPr>
            <p:cNvPr id="886832" name="Picture 12"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33" name="Picture 13"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34" name="Picture 14"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35" name="Picture 15"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36" name="Picture 16"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37" name="Picture 17"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38" name="Picture 18"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39" name="Picture 19"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40" name="Picture 20"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41" name="Picture 21"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6842" name="Group 11"/>
          <p:cNvGrpSpPr>
            <a:grpSpLocks/>
          </p:cNvGrpSpPr>
          <p:nvPr/>
        </p:nvGrpSpPr>
        <p:grpSpPr bwMode="auto">
          <a:xfrm>
            <a:off x="1522413" y="3527425"/>
            <a:ext cx="2789237" cy="2047875"/>
            <a:chOff x="99" y="1580"/>
            <a:chExt cx="1757" cy="1290"/>
          </a:xfrm>
        </p:grpSpPr>
        <p:pic>
          <p:nvPicPr>
            <p:cNvPr id="886843" name="Picture 12"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44" name="Picture 13"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45" name="Picture 14"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46" name="Picture 15"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47" name="Picture 16"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48" name="Picture 17"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49" name="Picture 18"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50" name="Picture 19"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51" name="Picture 20"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52" name="Picture 21"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6853" name="Group 11"/>
          <p:cNvGrpSpPr>
            <a:grpSpLocks/>
          </p:cNvGrpSpPr>
          <p:nvPr/>
        </p:nvGrpSpPr>
        <p:grpSpPr bwMode="auto">
          <a:xfrm>
            <a:off x="1674813" y="3679825"/>
            <a:ext cx="2789237" cy="2047875"/>
            <a:chOff x="99" y="1580"/>
            <a:chExt cx="1757" cy="1290"/>
          </a:xfrm>
        </p:grpSpPr>
        <p:pic>
          <p:nvPicPr>
            <p:cNvPr id="886854" name="Picture 12"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55" name="Picture 13"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56" name="Picture 14"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57" name="Picture 15"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58" name="Picture 16"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59" name="Picture 17"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60" name="Picture 18"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61" name="Picture 19"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62" name="Picture 20"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63" name="Picture 21"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6864" name="Group 11"/>
          <p:cNvGrpSpPr>
            <a:grpSpLocks/>
          </p:cNvGrpSpPr>
          <p:nvPr/>
        </p:nvGrpSpPr>
        <p:grpSpPr bwMode="auto">
          <a:xfrm>
            <a:off x="1827213" y="3832225"/>
            <a:ext cx="2789237" cy="2047875"/>
            <a:chOff x="99" y="1580"/>
            <a:chExt cx="1757" cy="1290"/>
          </a:xfrm>
        </p:grpSpPr>
        <p:pic>
          <p:nvPicPr>
            <p:cNvPr id="886865" name="Picture 12"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66" name="Picture 13"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67" name="Picture 14"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68" name="Picture 15"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69" name="Picture 16"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70" name="Picture 17"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71" name="Picture 18"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72" name="Picture 19"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73" name="Picture 20"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74" name="Picture 21"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6875" name="Group 11"/>
          <p:cNvGrpSpPr>
            <a:grpSpLocks/>
          </p:cNvGrpSpPr>
          <p:nvPr/>
        </p:nvGrpSpPr>
        <p:grpSpPr bwMode="auto">
          <a:xfrm>
            <a:off x="1979613" y="3984625"/>
            <a:ext cx="2789237" cy="2047875"/>
            <a:chOff x="99" y="1580"/>
            <a:chExt cx="1757" cy="1290"/>
          </a:xfrm>
        </p:grpSpPr>
        <p:pic>
          <p:nvPicPr>
            <p:cNvPr id="886876" name="Picture 12"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77" name="Picture 13"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54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78" name="Picture 14"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79" name="Picture 15"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29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80" name="Picture 16"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81" name="Picture 17"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206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82" name="Picture 18"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83" name="Picture 19"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81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84" name="Picture 20"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6885" name="Picture 21" descr="other mach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 y="15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86886" name="Picture 102" descr="HP ProLiant BL490c G6 Blade Servers  | Great Lakes Comput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88" y="3043238"/>
            <a:ext cx="1016000" cy="1582737"/>
          </a:xfrm>
          <a:prstGeom prst="rect">
            <a:avLst/>
          </a:prstGeom>
          <a:noFill/>
          <a:extLst>
            <a:ext uri="{909E8E84-426E-40DD-AFC4-6F175D3DCCD1}">
              <a14:hiddenFill xmlns:a14="http://schemas.microsoft.com/office/drawing/2010/main">
                <a:solidFill>
                  <a:srgbClr val="FFFFFF"/>
                </a:solidFill>
              </a14:hiddenFill>
            </a:ext>
          </a:extLst>
        </p:spPr>
      </p:pic>
      <p:pic>
        <p:nvPicPr>
          <p:cNvPr id="886887" name="Picture 103" descr="HP ProLiant BL490c G6 Blade Servers  | Great Lakes Comput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3988" y="3195638"/>
            <a:ext cx="1016000" cy="1582737"/>
          </a:xfrm>
          <a:prstGeom prst="rect">
            <a:avLst/>
          </a:prstGeom>
          <a:noFill/>
          <a:extLst>
            <a:ext uri="{909E8E84-426E-40DD-AFC4-6F175D3DCCD1}">
              <a14:hiddenFill xmlns:a14="http://schemas.microsoft.com/office/drawing/2010/main">
                <a:solidFill>
                  <a:srgbClr val="FFFFFF"/>
                </a:solidFill>
              </a14:hiddenFill>
            </a:ext>
          </a:extLst>
        </p:spPr>
      </p:pic>
      <p:pic>
        <p:nvPicPr>
          <p:cNvPr id="886888" name="Picture 104" descr="HP ProLiant BL490c G6 Blade Servers  | Great Lakes Comput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8" y="3362325"/>
            <a:ext cx="1016000" cy="1582738"/>
          </a:xfrm>
          <a:prstGeom prst="rect">
            <a:avLst/>
          </a:prstGeom>
          <a:noFill/>
          <a:extLst>
            <a:ext uri="{909E8E84-426E-40DD-AFC4-6F175D3DCCD1}">
              <a14:hiddenFill xmlns:a14="http://schemas.microsoft.com/office/drawing/2010/main">
                <a:solidFill>
                  <a:srgbClr val="FFFFFF"/>
                </a:solidFill>
              </a14:hiddenFill>
            </a:ext>
          </a:extLst>
        </p:spPr>
      </p:pic>
      <p:pic>
        <p:nvPicPr>
          <p:cNvPr id="886889" name="Picture 105" descr="HP ProLiant BL490c G6 Blade Servers  | Great Lakes Comput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5938" y="3514725"/>
            <a:ext cx="1016000" cy="1582738"/>
          </a:xfrm>
          <a:prstGeom prst="rect">
            <a:avLst/>
          </a:prstGeom>
          <a:noFill/>
          <a:extLst>
            <a:ext uri="{909E8E84-426E-40DD-AFC4-6F175D3DCCD1}">
              <a14:hiddenFill xmlns:a14="http://schemas.microsoft.com/office/drawing/2010/main">
                <a:solidFill>
                  <a:srgbClr val="FFFFFF"/>
                </a:solidFill>
              </a14:hiddenFill>
            </a:ext>
          </a:extLst>
        </p:spPr>
      </p:pic>
      <p:pic>
        <p:nvPicPr>
          <p:cNvPr id="886890" name="Picture 106" descr="HP ProLiant BL490c G6 Blade Servers  | Great Lakes Comput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3988" y="4267200"/>
            <a:ext cx="1016000" cy="1582738"/>
          </a:xfrm>
          <a:prstGeom prst="rect">
            <a:avLst/>
          </a:prstGeom>
          <a:noFill/>
          <a:extLst>
            <a:ext uri="{909E8E84-426E-40DD-AFC4-6F175D3DCCD1}">
              <a14:hiddenFill xmlns:a14="http://schemas.microsoft.com/office/drawing/2010/main">
                <a:solidFill>
                  <a:srgbClr val="FFFFFF"/>
                </a:solidFill>
              </a14:hiddenFill>
            </a:ext>
          </a:extLst>
        </p:spPr>
      </p:pic>
      <p:pic>
        <p:nvPicPr>
          <p:cNvPr id="886891" name="Picture 107" descr="HP ProLiant BL490c G6 Blade Servers  | Great Lakes Comput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6388" y="4419600"/>
            <a:ext cx="1016000" cy="1582738"/>
          </a:xfrm>
          <a:prstGeom prst="rect">
            <a:avLst/>
          </a:prstGeom>
          <a:noFill/>
          <a:extLst>
            <a:ext uri="{909E8E84-426E-40DD-AFC4-6F175D3DCCD1}">
              <a14:hiddenFill xmlns:a14="http://schemas.microsoft.com/office/drawing/2010/main">
                <a:solidFill>
                  <a:srgbClr val="FFFFFF"/>
                </a:solidFill>
              </a14:hiddenFill>
            </a:ext>
          </a:extLst>
        </p:spPr>
      </p:pic>
      <p:pic>
        <p:nvPicPr>
          <p:cNvPr id="886892" name="Picture 108" descr="HP ProLiant BL490c G6 Blade Servers  | Great Lakes Comput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5938" y="4586288"/>
            <a:ext cx="1016000" cy="1582737"/>
          </a:xfrm>
          <a:prstGeom prst="rect">
            <a:avLst/>
          </a:prstGeom>
          <a:noFill/>
          <a:extLst>
            <a:ext uri="{909E8E84-426E-40DD-AFC4-6F175D3DCCD1}">
              <a14:hiddenFill xmlns:a14="http://schemas.microsoft.com/office/drawing/2010/main">
                <a:solidFill>
                  <a:srgbClr val="FFFFFF"/>
                </a:solidFill>
              </a14:hiddenFill>
            </a:ext>
          </a:extLst>
        </p:spPr>
      </p:pic>
      <p:pic>
        <p:nvPicPr>
          <p:cNvPr id="886893" name="Picture 109" descr="HP ProLiant BL490c G6 Blade Servers  | Great Lakes Comput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8338" y="4868863"/>
            <a:ext cx="1016000" cy="1582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idx="4294967295"/>
          </p:nvPr>
        </p:nvSpPr>
        <p:spPr>
          <a:xfrm>
            <a:off x="0" y="617538"/>
            <a:ext cx="8688388" cy="315912"/>
          </a:xfrm>
        </p:spPr>
        <p:txBody>
          <a:bodyPr/>
          <a:lstStyle/>
          <a:p>
            <a:r>
              <a:rPr lang="en-US" smtClean="0"/>
              <a:t>Next steps – your reviews</a:t>
            </a:r>
          </a:p>
        </p:txBody>
      </p:sp>
      <p:grpSp>
        <p:nvGrpSpPr>
          <p:cNvPr id="827395" name="Group 28"/>
          <p:cNvGrpSpPr>
            <a:grpSpLocks/>
          </p:cNvGrpSpPr>
          <p:nvPr/>
        </p:nvGrpSpPr>
        <p:grpSpPr bwMode="auto">
          <a:xfrm>
            <a:off x="0" y="1233488"/>
            <a:ext cx="9144000" cy="5156200"/>
            <a:chOff x="388" y="937"/>
            <a:chExt cx="5760" cy="2542"/>
          </a:xfrm>
        </p:grpSpPr>
        <p:sp>
          <p:nvSpPr>
            <p:cNvPr id="827396" name="Rectangle 29"/>
            <p:cNvSpPr>
              <a:spLocks noChangeArrowheads="1"/>
            </p:cNvSpPr>
            <p:nvPr/>
          </p:nvSpPr>
          <p:spPr bwMode="auto">
            <a:xfrm>
              <a:off x="388" y="937"/>
              <a:ext cx="5760" cy="2542"/>
            </a:xfrm>
            <a:prstGeom prst="rect">
              <a:avLst/>
            </a:prstGeom>
            <a:solidFill>
              <a:srgbClr val="C5D7D9">
                <a:alpha val="67842"/>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hu-HU" sz="1400">
                <a:solidFill>
                  <a:srgbClr val="333333"/>
                </a:solidFill>
              </a:endParaRPr>
            </a:p>
          </p:txBody>
        </p:sp>
        <p:pic>
          <p:nvPicPr>
            <p:cNvPr id="827397" name="Picture 322" descr="Expert_Integrated_Systems_PPT_MasterGraphics_0209-breaker-white"/>
            <p:cNvPicPr>
              <a:picLocks noChangeAspect="1" noChangeArrowheads="1"/>
            </p:cNvPicPr>
            <p:nvPr/>
          </p:nvPicPr>
          <p:blipFill>
            <a:blip r:embed="rId2" cstate="email">
              <a:lum bright="-12000" contrast="44000"/>
              <a:extLst>
                <a:ext uri="{28A0092B-C50C-407E-A947-70E740481C1C}">
                  <a14:useLocalDpi xmlns:a14="http://schemas.microsoft.com/office/drawing/2010/main"/>
                </a:ext>
              </a:extLst>
            </a:blip>
            <a:srcRect r="-52" b="-20"/>
            <a:stretch>
              <a:fillRect/>
            </a:stretch>
          </p:blipFill>
          <p:spPr bwMode="auto">
            <a:xfrm>
              <a:off x="388" y="946"/>
              <a:ext cx="5760" cy="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3975" name="Text Box 7"/>
          <p:cNvSpPr txBox="1">
            <a:spLocks noChangeArrowheads="1"/>
          </p:cNvSpPr>
          <p:nvPr/>
        </p:nvSpPr>
        <p:spPr bwMode="auto">
          <a:xfrm>
            <a:off x="41275" y="977900"/>
            <a:ext cx="6384925" cy="5322888"/>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419100" indent="-419100" defTabSz="1625600" eaLnBrk="0" hangingPunct="0">
              <a:defRPr>
                <a:solidFill>
                  <a:schemeClr val="tx1"/>
                </a:solidFill>
                <a:latin typeface="Arial" pitchFamily="34" charset="0"/>
                <a:ea typeface="MS PGothic" pitchFamily="34" charset="-128"/>
              </a:defRPr>
            </a:lvl1pPr>
            <a:lvl2pPr marL="822325" indent="-419100" defTabSz="1625600" eaLnBrk="0" hangingPunct="0">
              <a:defRPr>
                <a:solidFill>
                  <a:schemeClr val="tx1"/>
                </a:solidFill>
                <a:latin typeface="Arial" pitchFamily="34" charset="0"/>
                <a:ea typeface="MS PGothic" pitchFamily="34" charset="-128"/>
              </a:defRPr>
            </a:lvl2pPr>
            <a:lvl3pPr marL="936625" indent="-419100" defTabSz="1625600" eaLnBrk="0" hangingPunct="0">
              <a:defRPr>
                <a:solidFill>
                  <a:schemeClr val="tx1"/>
                </a:solidFill>
                <a:latin typeface="Arial" pitchFamily="34" charset="0"/>
                <a:ea typeface="MS PGothic" pitchFamily="34" charset="-128"/>
              </a:defRPr>
            </a:lvl3pPr>
            <a:lvl4pPr marL="1790700" indent="-419100" defTabSz="1625600" eaLnBrk="0" hangingPunct="0">
              <a:defRPr>
                <a:solidFill>
                  <a:schemeClr val="tx1"/>
                </a:solidFill>
                <a:latin typeface="Arial" pitchFamily="34" charset="0"/>
                <a:ea typeface="MS PGothic" pitchFamily="34" charset="-128"/>
              </a:defRPr>
            </a:lvl4pPr>
            <a:lvl5pPr marL="2247900" indent="-419100" defTabSz="1625600" eaLnBrk="0" hangingPunct="0">
              <a:defRPr>
                <a:solidFill>
                  <a:schemeClr val="tx1"/>
                </a:solidFill>
                <a:latin typeface="Arial" pitchFamily="34" charset="0"/>
                <a:ea typeface="MS PGothic" pitchFamily="34" charset="-128"/>
              </a:defRPr>
            </a:lvl5pPr>
            <a:lvl6pPr marL="2705100" indent="-419100" defTabSz="1625600" eaLnBrk="0" fontAlgn="base" hangingPunct="0">
              <a:spcBef>
                <a:spcPct val="0"/>
              </a:spcBef>
              <a:spcAft>
                <a:spcPct val="0"/>
              </a:spcAft>
              <a:defRPr>
                <a:solidFill>
                  <a:schemeClr val="tx1"/>
                </a:solidFill>
                <a:latin typeface="Arial" pitchFamily="34" charset="0"/>
                <a:ea typeface="MS PGothic" pitchFamily="34" charset="-128"/>
              </a:defRPr>
            </a:lvl6pPr>
            <a:lvl7pPr marL="3162300" indent="-419100" defTabSz="1625600" eaLnBrk="0" fontAlgn="base" hangingPunct="0">
              <a:spcBef>
                <a:spcPct val="0"/>
              </a:spcBef>
              <a:spcAft>
                <a:spcPct val="0"/>
              </a:spcAft>
              <a:defRPr>
                <a:solidFill>
                  <a:schemeClr val="tx1"/>
                </a:solidFill>
                <a:latin typeface="Arial" pitchFamily="34" charset="0"/>
                <a:ea typeface="MS PGothic" pitchFamily="34" charset="-128"/>
              </a:defRPr>
            </a:lvl7pPr>
            <a:lvl8pPr marL="3619500" indent="-419100" defTabSz="1625600" eaLnBrk="0" fontAlgn="base" hangingPunct="0">
              <a:spcBef>
                <a:spcPct val="0"/>
              </a:spcBef>
              <a:spcAft>
                <a:spcPct val="0"/>
              </a:spcAft>
              <a:defRPr>
                <a:solidFill>
                  <a:schemeClr val="tx1"/>
                </a:solidFill>
                <a:latin typeface="Arial" pitchFamily="34" charset="0"/>
                <a:ea typeface="MS PGothic" pitchFamily="34" charset="-128"/>
              </a:defRPr>
            </a:lvl8pPr>
            <a:lvl9pPr marL="4076700" indent="-419100" defTabSz="1625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a:t> </a:t>
            </a:r>
          </a:p>
          <a:p>
            <a:pPr eaLnBrk="1" hangingPunct="1">
              <a:buFontTx/>
              <a:buAutoNum type="arabicPeriod"/>
            </a:pPr>
            <a:r>
              <a:rPr lang="en-US" sz="2000"/>
              <a:t>New announcement videos</a:t>
            </a:r>
          </a:p>
          <a:p>
            <a:pPr lvl="2" eaLnBrk="1" hangingPunct="1">
              <a:buFont typeface="Wingdings" pitchFamily="2" charset="2"/>
              <a:buChar char="§"/>
            </a:pPr>
            <a:r>
              <a:rPr lang="en-US" sz="1400">
                <a:hlinkClick r:id="rId3"/>
              </a:rPr>
              <a:t>IBM PureFlex System - announcement</a:t>
            </a:r>
            <a:endParaRPr lang="en-US" sz="1400"/>
          </a:p>
          <a:p>
            <a:pPr lvl="2" eaLnBrk="1" hangingPunct="1">
              <a:buFont typeface="Wingdings" pitchFamily="2" charset="2"/>
              <a:buChar char="§"/>
            </a:pPr>
            <a:r>
              <a:rPr lang="en-US" sz="1400">
                <a:hlinkClick r:id="rId4"/>
              </a:rPr>
              <a:t>IBM Flex System - announcement </a:t>
            </a:r>
            <a:endParaRPr lang="en-US" sz="1400"/>
          </a:p>
          <a:p>
            <a:pPr eaLnBrk="1" hangingPunct="1">
              <a:buFontTx/>
              <a:buAutoNum type="romanUcPeriod"/>
            </a:pPr>
            <a:endParaRPr lang="en-US" sz="1200"/>
          </a:p>
          <a:p>
            <a:pPr eaLnBrk="1" hangingPunct="1">
              <a:buFontTx/>
              <a:buAutoNum type="arabicPeriod" startAt="2"/>
            </a:pPr>
            <a:r>
              <a:rPr lang="en-US" sz="2000"/>
              <a:t>Flex System Manager Demo</a:t>
            </a:r>
          </a:p>
          <a:p>
            <a:pPr lvl="1" eaLnBrk="1" hangingPunct="1">
              <a:buFontTx/>
              <a:buChar char="•"/>
            </a:pPr>
            <a:r>
              <a:rPr lang="en-US" sz="1400">
                <a:hlinkClick r:id="rId5"/>
              </a:rPr>
              <a:t>The Value of IBM Flex System Manager</a:t>
            </a:r>
            <a:endParaRPr lang="en-US" sz="1400"/>
          </a:p>
          <a:p>
            <a:pPr eaLnBrk="1" hangingPunct="1">
              <a:buFontTx/>
              <a:buChar char="•"/>
            </a:pPr>
            <a:endParaRPr lang="en-US" sz="1400"/>
          </a:p>
          <a:p>
            <a:pPr eaLnBrk="1" hangingPunct="1"/>
            <a:r>
              <a:rPr lang="en-US" sz="2000"/>
              <a:t>3.  Open Choice Video series</a:t>
            </a:r>
          </a:p>
          <a:p>
            <a:pPr lvl="2" eaLnBrk="1" hangingPunct="1">
              <a:buFont typeface="Wingdings" pitchFamily="2" charset="2"/>
              <a:buChar char="§"/>
            </a:pPr>
            <a:r>
              <a:rPr lang="en-US" sz="1400"/>
              <a:t>Architecture - </a:t>
            </a:r>
            <a:r>
              <a:rPr lang="en-US" sz="1400">
                <a:hlinkClick r:id="rId6"/>
              </a:rPr>
              <a:t>IBM PureFlex System Open Choice : VDI </a:t>
            </a:r>
            <a:endParaRPr lang="en-US" sz="2000"/>
          </a:p>
          <a:p>
            <a:pPr lvl="2" eaLnBrk="1" hangingPunct="1">
              <a:buFont typeface="Wingdings" pitchFamily="2" charset="2"/>
              <a:buChar char="§"/>
            </a:pPr>
            <a:r>
              <a:rPr lang="en-US" sz="1400"/>
              <a:t>Storage - </a:t>
            </a:r>
            <a:r>
              <a:rPr lang="en-US" sz="1400">
                <a:hlinkClick r:id="rId7"/>
              </a:rPr>
              <a:t>IBM PureFlex System Open Choice : Storage </a:t>
            </a:r>
            <a:endParaRPr lang="en-US" sz="1400"/>
          </a:p>
          <a:p>
            <a:pPr lvl="2" eaLnBrk="1" hangingPunct="1">
              <a:buFont typeface="Wingdings" pitchFamily="2" charset="2"/>
              <a:buChar char="§"/>
            </a:pPr>
            <a:r>
              <a:rPr lang="en-US" sz="1400"/>
              <a:t>Operating Systems</a:t>
            </a:r>
          </a:p>
          <a:p>
            <a:pPr lvl="3" eaLnBrk="1" hangingPunct="1">
              <a:buFont typeface="Wingdings" pitchFamily="2" charset="2"/>
              <a:buChar char="§"/>
            </a:pPr>
            <a:r>
              <a:rPr lang="en-US" sz="1400">
                <a:hlinkClick r:id="rId8"/>
              </a:rPr>
              <a:t>IBM PureFlex System Open Choice : AIX </a:t>
            </a:r>
            <a:endParaRPr lang="en-US" sz="1400"/>
          </a:p>
          <a:p>
            <a:pPr lvl="3" eaLnBrk="1" hangingPunct="1">
              <a:buFont typeface="Wingdings" pitchFamily="2" charset="2"/>
              <a:buChar char="§"/>
            </a:pPr>
            <a:r>
              <a:rPr lang="en-US" sz="1400">
                <a:hlinkClick r:id="rId9"/>
              </a:rPr>
              <a:t>IBM PureFlex System Open Choice : IBM i </a:t>
            </a:r>
            <a:endParaRPr lang="en-US" sz="1400"/>
          </a:p>
          <a:p>
            <a:pPr lvl="3" eaLnBrk="1" hangingPunct="1">
              <a:buFont typeface="Wingdings" pitchFamily="2" charset="2"/>
              <a:buChar char="§"/>
            </a:pPr>
            <a:r>
              <a:rPr lang="en-US" sz="1400">
                <a:hlinkClick r:id="rId10"/>
              </a:rPr>
              <a:t>IBM PureFlex System Open Choice : Linux </a:t>
            </a:r>
            <a:endParaRPr lang="en-US" sz="1400"/>
          </a:p>
          <a:p>
            <a:pPr lvl="3" eaLnBrk="1" hangingPunct="1">
              <a:buFont typeface="Wingdings" pitchFamily="2" charset="2"/>
              <a:buChar char="§"/>
            </a:pPr>
            <a:r>
              <a:rPr lang="en-US" sz="1400">
                <a:hlinkClick r:id="rId11"/>
              </a:rPr>
              <a:t>IBM PureFlex System Open Choice : Microsoft Windows </a:t>
            </a:r>
            <a:endParaRPr lang="en-US" sz="1400"/>
          </a:p>
          <a:p>
            <a:pPr lvl="2" eaLnBrk="1" hangingPunct="1">
              <a:buFont typeface="Wingdings" pitchFamily="2" charset="2"/>
              <a:buChar char="§"/>
            </a:pPr>
            <a:r>
              <a:rPr lang="en-US" sz="1400"/>
              <a:t>Hypervisors</a:t>
            </a:r>
          </a:p>
          <a:p>
            <a:pPr lvl="3" eaLnBrk="1" hangingPunct="1">
              <a:buFont typeface="Wingdings" pitchFamily="2" charset="2"/>
              <a:buChar char="§"/>
            </a:pPr>
            <a:r>
              <a:rPr lang="en-US" sz="1400">
                <a:hlinkClick r:id="rId12"/>
              </a:rPr>
              <a:t>IBM PureFlex System Open Choice : PowerVM </a:t>
            </a:r>
            <a:endParaRPr lang="en-US" sz="1400"/>
          </a:p>
          <a:p>
            <a:pPr lvl="3" eaLnBrk="1" hangingPunct="1">
              <a:buFont typeface="Wingdings" pitchFamily="2" charset="2"/>
              <a:buChar char="§"/>
            </a:pPr>
            <a:r>
              <a:rPr lang="en-US" sz="1400">
                <a:hlinkClick r:id="rId13"/>
              </a:rPr>
              <a:t>IBM PureFlex System Open Choice : Microsoft Hyper-V </a:t>
            </a:r>
            <a:endParaRPr lang="en-US" sz="1400"/>
          </a:p>
          <a:p>
            <a:pPr lvl="3" eaLnBrk="1" hangingPunct="1">
              <a:buFont typeface="Wingdings" pitchFamily="2" charset="2"/>
              <a:buChar char="§"/>
            </a:pPr>
            <a:r>
              <a:rPr lang="en-US" sz="1400">
                <a:hlinkClick r:id="rId14"/>
              </a:rPr>
              <a:t>IBM PureFlex System Open Choice : VMware </a:t>
            </a:r>
            <a:endParaRPr lang="en-US" sz="1400"/>
          </a:p>
          <a:p>
            <a:pPr lvl="3" eaLnBrk="1" hangingPunct="1">
              <a:buFont typeface="Wingdings" pitchFamily="2" charset="2"/>
              <a:buChar char="§"/>
            </a:pPr>
            <a:r>
              <a:rPr lang="en-US" sz="1400">
                <a:hlinkClick r:id="rId15"/>
              </a:rPr>
              <a:t>IBM PureFlex System Open Choice : KVM </a:t>
            </a:r>
            <a:endParaRPr lang="en-US" sz="1400"/>
          </a:p>
          <a:p>
            <a:pPr lvl="2" eaLnBrk="1" hangingPunct="1">
              <a:buFont typeface="Wingdings" pitchFamily="2" charset="2"/>
              <a:buChar char="§"/>
            </a:pPr>
            <a:r>
              <a:rPr lang="en-US" sz="1400"/>
              <a:t>Networking -  </a:t>
            </a:r>
            <a:r>
              <a:rPr lang="en-US" sz="1400">
                <a:hlinkClick r:id="rId16"/>
              </a:rPr>
              <a:t>IBM PureFlex System Open Choice : Networking </a:t>
            </a:r>
            <a:endParaRPr lang="en-US" sz="1400"/>
          </a:p>
        </p:txBody>
      </p:sp>
      <p:pic>
        <p:nvPicPr>
          <p:cNvPr id="827399" name="Picture 14"/>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423150" y="2395538"/>
            <a:ext cx="18462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9"/>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5494338" y="2395538"/>
            <a:ext cx="221138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rnd">
                <a:solidFill>
                  <a:schemeClr val="bg2"/>
                </a:solidFill>
                <a:prstDash val="sysDot"/>
                <a:miter lim="800000"/>
                <a:headEnd/>
                <a:tailEnd/>
              </a14:hiddenLine>
            </a:ext>
            <a:ext uri="{AF507438-7753-43E0-B8FC-AC1667EBCBE1}">
              <a14:hiddenEffects xmlns:a14="http://schemas.microsoft.com/office/drawing/2010/main">
                <a:effectLst>
                  <a:outerShdw blurRad="63500" dist="17961" dir="2700000" algn="ctr" rotWithShape="0">
                    <a:schemeClr val="accent1">
                      <a:gamma/>
                      <a:shade val="60000"/>
                      <a:invGamma/>
                      <a:alpha val="74998"/>
                    </a:schemeClr>
                  </a:outerShdw>
                </a:effectLst>
              </a14:hiddenEffects>
            </a:ext>
          </a:extLst>
        </p:spPr>
      </p:pic>
      <p:pic>
        <p:nvPicPr>
          <p:cNvPr id="827401" name="Picture 46" descr="PureFlex_Silo"/>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7483475" y="2779713"/>
            <a:ext cx="168910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7402" name="Picture 10" descr="flex system chassis 2292"/>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5961063" y="3635375"/>
            <a:ext cx="1508125" cy="1595438"/>
          </a:xfrm>
          <a:prstGeom prst="rect">
            <a:avLst/>
          </a:prstGeom>
          <a:noFill/>
          <a:extLst>
            <a:ext uri="{909E8E84-426E-40DD-AFC4-6F175D3DCCD1}">
              <a14:hiddenFill xmlns:a14="http://schemas.microsoft.com/office/drawing/2010/main">
                <a:solidFill>
                  <a:srgbClr val="FFFFFF"/>
                </a:solidFill>
              </a14:hiddenFill>
            </a:ext>
          </a:extLst>
        </p:spPr>
      </p:pic>
      <p:pic>
        <p:nvPicPr>
          <p:cNvPr id="143376" name="Picture 16"/>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384800" y="1360488"/>
            <a:ext cx="3576638"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accent1">
                      <a:gamma/>
                      <a:shade val="60000"/>
                      <a:invGamma/>
                      <a:alpha val="74998"/>
                    </a:schemeClr>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2" tIns="45712" rIns="91422" bIns="45712" anchor="ctr"/>
          <a:lstStyle/>
          <a:p>
            <a:pPr algn="ctr">
              <a:defRPr/>
            </a:pPr>
            <a:endParaRPr lang="en-US" sz="1400">
              <a:solidFill>
                <a:srgbClr val="333333"/>
              </a:solidFill>
              <a:latin typeface="Arial" charset="0"/>
              <a:ea typeface="ＭＳ Ｐゴシック" charset="0"/>
              <a:cs typeface="ＭＳ Ｐゴシック" charset="0"/>
            </a:endParaRPr>
          </a:p>
        </p:txBody>
      </p:sp>
      <p:pic>
        <p:nvPicPr>
          <p:cNvPr id="722947" name="Picture 6" descr="5300_IBM_Black"/>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511550" y="300990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980728"/>
            <a:ext cx="8229600" cy="3744416"/>
          </a:xfrm>
        </p:spPr>
        <p:txBody>
          <a:bodyPr/>
          <a:lstStyle/>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349286" y="3717032"/>
            <a:ext cx="8568952" cy="1008112"/>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fontAlgn="auto">
              <a:lnSpc>
                <a:spcPct val="150000"/>
              </a:lnSpc>
              <a:spcBef>
                <a:spcPts val="0"/>
              </a:spcBef>
              <a:spcAft>
                <a:spcPts val="0"/>
              </a:spcAft>
              <a:buFont typeface="Wingdings" pitchFamily="2" charset="2"/>
              <a:buChar char="p"/>
            </a:pPr>
            <a:r>
              <a:rPr lang="zh-CN" altLang="en-US" dirty="0">
                <a:solidFill>
                  <a:srgbClr val="4F81BD">
                    <a:lumMod val="75000"/>
                  </a:srgbClr>
                </a:solidFill>
                <a:latin typeface="微软雅黑"/>
                <a:cs typeface="Segoe UI" pitchFamily="34" charset="0"/>
              </a:rPr>
              <a:t>百</a:t>
            </a:r>
            <a:r>
              <a:rPr lang="zh-CN" altLang="en-US" dirty="0" smtClean="0">
                <a:solidFill>
                  <a:srgbClr val="4F81BD">
                    <a:lumMod val="75000"/>
                  </a:srgbClr>
                </a:solidFill>
                <a:latin typeface="微软雅黑"/>
                <a:cs typeface="Segoe UI" pitchFamily="34" charset="0"/>
              </a:rPr>
              <a:t>度传课：司马懿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fontAlgn="auto">
              <a:lnSpc>
                <a:spcPct val="150000"/>
              </a:lnSpc>
              <a:spcBef>
                <a:spcPts val="0"/>
              </a:spcBef>
              <a:spcAft>
                <a:spcPts val="0"/>
              </a:spcAft>
              <a:buFont typeface="Wingdings" pitchFamily="2" charset="2"/>
              <a:buChar char="p"/>
            </a:pPr>
            <a:r>
              <a:rPr lang="zh-CN" altLang="en-US" dirty="0" smtClean="0">
                <a:solidFill>
                  <a:srgbClr val="4F81BD">
                    <a:lumMod val="75000"/>
                  </a:srgbClr>
                </a:solidFill>
                <a:latin typeface="微软雅黑"/>
                <a:cs typeface="Segoe UI" pitchFamily="34" charset="0"/>
              </a:rPr>
              <a:t>网易学堂：司马懿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fontAlgn="auto">
              <a:lnSpc>
                <a:spcPct val="150000"/>
              </a:lnSpc>
              <a:spcBef>
                <a:spcPts val="0"/>
              </a:spcBef>
              <a:spcAft>
                <a:spcPts val="0"/>
              </a:spcAft>
              <a:buFont typeface="Wingdings" pitchFamily="2" charset="2"/>
              <a:buChar char="p"/>
            </a:pPr>
            <a:r>
              <a:rPr lang="zh-CN" altLang="en-US" dirty="0" smtClean="0">
                <a:solidFill>
                  <a:srgbClr val="4F81BD">
                    <a:lumMod val="75000"/>
                  </a:srgbClr>
                </a:solidFill>
                <a:latin typeface="微软雅黑"/>
                <a:cs typeface="Segoe UI" pitchFamily="34" charset="0"/>
              </a:rPr>
              <a:t>知乎：       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p:txBody>
      </p:sp>
      <p:sp>
        <p:nvSpPr>
          <p:cNvPr id="7" name="圆角矩形 6">
            <a:hlinkClick r:id="rId3"/>
          </p:cNvPr>
          <p:cNvSpPr/>
          <p:nvPr/>
        </p:nvSpPr>
        <p:spPr>
          <a:xfrm>
            <a:off x="3589793" y="3776208"/>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fontAlgn="auto">
              <a:spcBef>
                <a:spcPts val="0"/>
              </a:spcBef>
              <a:spcAft>
                <a:spcPts val="0"/>
              </a:spcAft>
            </a:pP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8" name="圆角矩形 7">
            <a:hlinkClick r:id="rId3"/>
          </p:cNvPr>
          <p:cNvSpPr/>
          <p:nvPr/>
        </p:nvSpPr>
        <p:spPr>
          <a:xfrm>
            <a:off x="3589793" y="4214090"/>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fontAlgn="auto">
              <a:spcBef>
                <a:spcPts val="0"/>
              </a:spcBef>
              <a:spcAft>
                <a:spcPts val="0"/>
              </a:spcAft>
            </a:pP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6" name="圆角矩形 15">
            <a:hlinkClick r:id="rId3"/>
          </p:cNvPr>
          <p:cNvSpPr/>
          <p:nvPr/>
        </p:nvSpPr>
        <p:spPr>
          <a:xfrm>
            <a:off x="5148064" y="3776208"/>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fontAlgn="auto">
              <a:spcBef>
                <a:spcPts val="0"/>
              </a:spcBef>
              <a:spcAft>
                <a:spcPts val="0"/>
              </a:spcAft>
            </a:pPr>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4" y="4214090"/>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fontAlgn="auto">
              <a:spcBef>
                <a:spcPts val="0"/>
              </a:spcBef>
              <a:spcAft>
                <a:spcPts val="0"/>
              </a:spcAft>
            </a:pPr>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3" y="2921167"/>
            <a:ext cx="7524817" cy="507831"/>
          </a:xfrm>
          <a:prstGeom prst="rect">
            <a:avLst/>
          </a:prstGeom>
        </p:spPr>
        <p:txBody>
          <a:bodyPr wrap="none">
            <a:spAutoFit/>
          </a:bodyPr>
          <a:lstStyle/>
          <a:p>
            <a:pPr>
              <a:lnSpc>
                <a:spcPct val="150000"/>
              </a:lnSpc>
            </a:pPr>
            <a:r>
              <a:rPr lang="zh-CN" altLang="en-US" dirty="0" smtClean="0">
                <a:solidFill>
                  <a:srgbClr val="4F81BD">
                    <a:lumMod val="75000"/>
                  </a:srgbClr>
                </a:solidFill>
                <a:latin typeface="微软雅黑"/>
                <a:ea typeface="微软雅黑"/>
                <a:cs typeface="Segoe UI" pitchFamily="34" charset="0"/>
              </a:rPr>
              <a:t>学习世界五百强和咨询公司</a:t>
            </a:r>
            <a:r>
              <a:rPr lang="en-US" altLang="zh-CN" dirty="0" smtClean="0">
                <a:solidFill>
                  <a:srgbClr val="4F81BD">
                    <a:lumMod val="75000"/>
                  </a:srgbClr>
                </a:solidFill>
                <a:latin typeface="微软雅黑"/>
                <a:ea typeface="微软雅黑"/>
                <a:cs typeface="Segoe UI" pitchFamily="34" charset="0"/>
              </a:rPr>
              <a:t>PPT</a:t>
            </a:r>
            <a:r>
              <a:rPr lang="zh-CN" altLang="en-US" dirty="0" smtClean="0">
                <a:solidFill>
                  <a:srgbClr val="4F81BD">
                    <a:lumMod val="75000"/>
                  </a:srgbClr>
                </a:solidFill>
                <a:latin typeface="微软雅黑"/>
                <a:ea typeface="微软雅黑"/>
                <a:cs typeface="Segoe UI" pitchFamily="34" charset="0"/>
              </a:rPr>
              <a:t>课程请访问如下网站搜索：“司马懿”</a:t>
            </a:r>
            <a:endParaRPr lang="zh-CN" altLang="en-US" dirty="0">
              <a:solidFill>
                <a:srgbClr val="4F81BD">
                  <a:lumMod val="75000"/>
                </a:srgbClr>
              </a:solidFill>
              <a:latin typeface="微软雅黑"/>
              <a:ea typeface="微软雅黑"/>
              <a:cs typeface="Segoe UI" pitchFamily="34" charset="0"/>
            </a:endParaRPr>
          </a:p>
        </p:txBody>
      </p:sp>
      <p:sp>
        <p:nvSpPr>
          <p:cNvPr id="18" name="圆角矩形 17">
            <a:hlinkClick r:id="rId3"/>
          </p:cNvPr>
          <p:cNvSpPr/>
          <p:nvPr/>
        </p:nvSpPr>
        <p:spPr>
          <a:xfrm>
            <a:off x="3589793" y="4653136"/>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fontAlgn="auto">
              <a:spcBef>
                <a:spcPts val="0"/>
              </a:spcBef>
              <a:spcAft>
                <a:spcPts val="0"/>
              </a:spcAft>
            </a:pP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9" name="圆角矩形 18">
            <a:hlinkClick r:id="rId3"/>
          </p:cNvPr>
          <p:cNvSpPr/>
          <p:nvPr/>
        </p:nvSpPr>
        <p:spPr>
          <a:xfrm>
            <a:off x="5148064" y="4653136"/>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fontAlgn="auto">
              <a:spcBef>
                <a:spcPts val="0"/>
              </a:spcBef>
              <a:spcAft>
                <a:spcPts val="0"/>
              </a:spcAft>
            </a:pPr>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www.zhiu.com</a:t>
            </a:r>
            <a:endParaRPr lang="zh-CN" altLang="en-US" sz="1600" b="1" dirty="0">
              <a:solidFill>
                <a:prstClr val="white"/>
              </a:solidFill>
              <a:latin typeface="微软雅黑"/>
              <a:cs typeface="Segoe UI" pitchFamily="34" charset="0"/>
            </a:endParaRPr>
          </a:p>
        </p:txBody>
      </p:sp>
    </p:spTree>
    <p:extLst>
      <p:ext uri="{BB962C8B-B14F-4D97-AF65-F5344CB8AC3E}">
        <p14:creationId xmlns:p14="http://schemas.microsoft.com/office/powerpoint/2010/main" val="2831993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r>
              <a:rPr lang="en-US" dirty="0" smtClean="0"/>
              <a:t>Is IT ready for the challenge?</a:t>
            </a:r>
          </a:p>
        </p:txBody>
      </p:sp>
      <p:sp>
        <p:nvSpPr>
          <p:cNvPr id="765955" name="Rectangle 2"/>
          <p:cNvSpPr>
            <a:spLocks noChangeArrowheads="1"/>
          </p:cNvSpPr>
          <p:nvPr/>
        </p:nvSpPr>
        <p:spPr bwMode="auto">
          <a:xfrm>
            <a:off x="4597400" y="1633538"/>
            <a:ext cx="4251325" cy="3811587"/>
          </a:xfrm>
          <a:prstGeom prst="rect">
            <a:avLst/>
          </a:prstGeom>
          <a:solidFill>
            <a:srgbClr val="C5D7D9">
              <a:alpha val="67842"/>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653" tIns="34327" rIns="68653" bIns="34327" anchor="ctr"/>
          <a:lstStyle/>
          <a:p>
            <a:pPr defTabSz="685800"/>
            <a:endParaRPr lang="hu-HU" sz="1400"/>
          </a:p>
        </p:txBody>
      </p:sp>
      <p:pic>
        <p:nvPicPr>
          <p:cNvPr id="765956" name="Picture 322" descr="Expert_Integrated_Systems_PPT_MasterGraphics_0209-breaker-white"/>
          <p:cNvPicPr>
            <a:picLocks noChangeAspect="1" noChangeArrowheads="1"/>
          </p:cNvPicPr>
          <p:nvPr/>
        </p:nvPicPr>
        <p:blipFill>
          <a:blip r:embed="rId3" cstate="email">
            <a:lum bright="-12000" contrast="44000"/>
            <a:extLst>
              <a:ext uri="{28A0092B-C50C-407E-A947-70E740481C1C}">
                <a14:useLocalDpi xmlns:a14="http://schemas.microsoft.com/office/drawing/2010/main"/>
              </a:ext>
            </a:extLst>
          </a:blip>
          <a:srcRect/>
          <a:stretch>
            <a:fillRect/>
          </a:stretch>
        </p:blipFill>
        <p:spPr bwMode="auto">
          <a:xfrm>
            <a:off x="4597400" y="1649413"/>
            <a:ext cx="4237038"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5957" name="Rectangle 2"/>
          <p:cNvSpPr>
            <a:spLocks noChangeArrowheads="1"/>
          </p:cNvSpPr>
          <p:nvPr/>
        </p:nvSpPr>
        <p:spPr bwMode="auto">
          <a:xfrm>
            <a:off x="252413" y="1633538"/>
            <a:ext cx="4291012" cy="3811587"/>
          </a:xfrm>
          <a:prstGeom prst="rect">
            <a:avLst/>
          </a:prstGeom>
          <a:solidFill>
            <a:srgbClr val="C5D7D9">
              <a:alpha val="67842"/>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653" tIns="34327" rIns="68653" bIns="34327" anchor="ctr"/>
          <a:lstStyle/>
          <a:p>
            <a:pPr defTabSz="685800"/>
            <a:endParaRPr lang="hu-HU" sz="1400"/>
          </a:p>
        </p:txBody>
      </p:sp>
      <p:pic>
        <p:nvPicPr>
          <p:cNvPr id="765958" name="Picture 322" descr="Expert_Integrated_Systems_PPT_MasterGraphics_0209-breaker-white"/>
          <p:cNvPicPr>
            <a:picLocks noChangeAspect="1" noChangeArrowheads="1"/>
          </p:cNvPicPr>
          <p:nvPr/>
        </p:nvPicPr>
        <p:blipFill>
          <a:blip r:embed="rId3" cstate="email">
            <a:lum bright="-12000" contrast="44000"/>
            <a:extLst>
              <a:ext uri="{28A0092B-C50C-407E-A947-70E740481C1C}">
                <a14:useLocalDpi xmlns:a14="http://schemas.microsoft.com/office/drawing/2010/main"/>
              </a:ext>
            </a:extLst>
          </a:blip>
          <a:srcRect/>
          <a:stretch>
            <a:fillRect/>
          </a:stretch>
        </p:blipFill>
        <p:spPr bwMode="auto">
          <a:xfrm>
            <a:off x="252413" y="1649413"/>
            <a:ext cx="4276725"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5959" name="Group 15"/>
          <p:cNvGrpSpPr>
            <a:grpSpLocks noChangeAspect="1"/>
          </p:cNvGrpSpPr>
          <p:nvPr/>
        </p:nvGrpSpPr>
        <p:grpSpPr bwMode="auto">
          <a:xfrm>
            <a:off x="5710238" y="2005013"/>
            <a:ext cx="1974850" cy="2000250"/>
            <a:chOff x="384" y="874"/>
            <a:chExt cx="1963" cy="1972"/>
          </a:xfrm>
        </p:grpSpPr>
        <p:pic>
          <p:nvPicPr>
            <p:cNvPr id="765960" name="Picture 35" descr="Pie_3.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9" y="874"/>
              <a:ext cx="1945" cy="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5961" name="Picture 37" descr="gradient bars.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6" y="1015"/>
              <a:ext cx="1957"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5962" name="Picture 24" descr="Pie_2.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66" y="1853"/>
              <a:ext cx="981"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5963" name="Picture 25" descr="Pie_1.png"/>
            <p:cNvPicPr>
              <a:picLocks noChangeAspect="1"/>
            </p:cNvPicPr>
            <p:nvPr/>
          </p:nvPicPr>
          <p:blipFill>
            <a:blip r:embed="rId7" cstate="email">
              <a:extLst>
                <a:ext uri="{28A0092B-C50C-407E-A947-70E740481C1C}">
                  <a14:useLocalDpi xmlns:a14="http://schemas.microsoft.com/office/drawing/2010/main"/>
                </a:ext>
              </a:extLst>
            </a:blip>
            <a:srcRect b="-928"/>
            <a:stretch>
              <a:fillRect/>
            </a:stretch>
          </p:blipFill>
          <p:spPr bwMode="auto">
            <a:xfrm>
              <a:off x="385" y="1851"/>
              <a:ext cx="984" cy="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5964" name="Picture 26" descr="people 2.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84" y="1055"/>
              <a:ext cx="1933"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5965" name="Picture 27" descr="people 2.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42" y="1055"/>
              <a:ext cx="408"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5966" name="Rectangle 47"/>
          <p:cNvSpPr>
            <a:spLocks noChangeAspect="1" noChangeArrowheads="1"/>
          </p:cNvSpPr>
          <p:nvPr/>
        </p:nvSpPr>
        <p:spPr bwMode="auto">
          <a:xfrm>
            <a:off x="4608513" y="3959225"/>
            <a:ext cx="421322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44" tIns="25722" rIns="51444" bIns="25722">
            <a:spAutoFit/>
          </a:bodyPr>
          <a:lstStyle/>
          <a:p>
            <a:pPr algn="ctr" defTabSz="514350" eaLnBrk="0" hangingPunct="0"/>
            <a:r>
              <a:rPr lang="en-US" sz="3700">
                <a:solidFill>
                  <a:srgbClr val="000000"/>
                </a:solidFill>
                <a:latin typeface="Helvetica Light" pitchFamily="-84" charset="0"/>
              </a:rPr>
              <a:t>Only </a:t>
            </a:r>
            <a:r>
              <a:rPr lang="en-US" sz="3700" b="1">
                <a:solidFill>
                  <a:srgbClr val="000000"/>
                </a:solidFill>
                <a:latin typeface="Helvetica Light" pitchFamily="-84" charset="0"/>
              </a:rPr>
              <a:t>1</a:t>
            </a:r>
            <a:r>
              <a:rPr lang="en-US" sz="3700">
                <a:solidFill>
                  <a:srgbClr val="000000"/>
                </a:solidFill>
                <a:latin typeface="Helvetica Light" pitchFamily="-84" charset="0"/>
              </a:rPr>
              <a:t> in </a:t>
            </a:r>
            <a:r>
              <a:rPr lang="en-US" sz="3700" b="1">
                <a:solidFill>
                  <a:srgbClr val="000000"/>
                </a:solidFill>
                <a:latin typeface="Helvetica Light" pitchFamily="-84" charset="0"/>
              </a:rPr>
              <a:t>5</a:t>
            </a:r>
            <a:r>
              <a:rPr lang="en-US" sz="2300">
                <a:solidFill>
                  <a:srgbClr val="000000"/>
                </a:solidFill>
                <a:latin typeface="Helvetica Light" pitchFamily="-84" charset="0"/>
              </a:rPr>
              <a:t> </a:t>
            </a:r>
            <a:endParaRPr lang="en-US" sz="2100">
              <a:solidFill>
                <a:srgbClr val="000000"/>
              </a:solidFill>
              <a:latin typeface="Helvetica Light" pitchFamily="-84" charset="0"/>
            </a:endParaRPr>
          </a:p>
        </p:txBody>
      </p:sp>
      <p:sp>
        <p:nvSpPr>
          <p:cNvPr id="765967" name="Rectangle 17"/>
          <p:cNvSpPr>
            <a:spLocks noChangeAspect="1" noChangeArrowheads="1"/>
          </p:cNvSpPr>
          <p:nvPr/>
        </p:nvSpPr>
        <p:spPr bwMode="auto">
          <a:xfrm>
            <a:off x="4633913" y="4621213"/>
            <a:ext cx="4173537"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44" tIns="25722" rIns="51444" bIns="25722">
            <a:spAutoFit/>
          </a:bodyPr>
          <a:lstStyle/>
          <a:p>
            <a:pPr algn="ctr" defTabSz="514350" eaLnBrk="0" hangingPunct="0"/>
            <a:r>
              <a:rPr lang="en-US" sz="1600">
                <a:solidFill>
                  <a:srgbClr val="000000"/>
                </a:solidFill>
                <a:latin typeface="Helvetica Light" pitchFamily="-84" charset="0"/>
              </a:rPr>
              <a:t>organizations allocate more than </a:t>
            </a:r>
            <a:r>
              <a:rPr lang="en-US" sz="1600" b="1">
                <a:solidFill>
                  <a:srgbClr val="000000"/>
                </a:solidFill>
                <a:latin typeface="Helvetica Light" pitchFamily="-84" charset="0"/>
              </a:rPr>
              <a:t>50% of </a:t>
            </a:r>
            <a:br>
              <a:rPr lang="en-US" sz="1600" b="1">
                <a:solidFill>
                  <a:srgbClr val="000000"/>
                </a:solidFill>
                <a:latin typeface="Helvetica Light" pitchFamily="-84" charset="0"/>
              </a:rPr>
            </a:br>
            <a:r>
              <a:rPr lang="en-US" sz="1600" b="1">
                <a:solidFill>
                  <a:srgbClr val="000000"/>
                </a:solidFill>
                <a:latin typeface="Helvetica Light" pitchFamily="-84" charset="0"/>
              </a:rPr>
              <a:t>IT budget to new projects</a:t>
            </a:r>
          </a:p>
        </p:txBody>
      </p:sp>
      <p:sp>
        <p:nvSpPr>
          <p:cNvPr id="765968" name="Rectangle 47"/>
          <p:cNvSpPr>
            <a:spLocks noChangeAspect="1" noChangeArrowheads="1"/>
          </p:cNvSpPr>
          <p:nvPr/>
        </p:nvSpPr>
        <p:spPr bwMode="auto">
          <a:xfrm>
            <a:off x="282575" y="3959225"/>
            <a:ext cx="422592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44" tIns="25722" rIns="51444" bIns="25722">
            <a:spAutoFit/>
          </a:bodyPr>
          <a:lstStyle/>
          <a:p>
            <a:pPr algn="ctr" defTabSz="514350" eaLnBrk="0" hangingPunct="0"/>
            <a:r>
              <a:rPr lang="en-US" sz="3700" b="1">
                <a:solidFill>
                  <a:srgbClr val="000000"/>
                </a:solidFill>
                <a:latin typeface="Helvetica Light" pitchFamily="-84" charset="0"/>
              </a:rPr>
              <a:t>68%</a:t>
            </a:r>
            <a:r>
              <a:rPr lang="en-US" sz="3700">
                <a:solidFill>
                  <a:srgbClr val="000000"/>
                </a:solidFill>
                <a:latin typeface="Helvetica Light" pitchFamily="-84" charset="0"/>
              </a:rPr>
              <a:t> of IT </a:t>
            </a:r>
            <a:r>
              <a:rPr lang="en-US" sz="2300">
                <a:solidFill>
                  <a:srgbClr val="000000"/>
                </a:solidFill>
                <a:latin typeface="Helvetica Light" pitchFamily="-84" charset="0"/>
              </a:rPr>
              <a:t> </a:t>
            </a:r>
            <a:endParaRPr lang="en-US" sz="2100">
              <a:solidFill>
                <a:srgbClr val="000000"/>
              </a:solidFill>
              <a:latin typeface="Helvetica Light" pitchFamily="-84" charset="0"/>
            </a:endParaRPr>
          </a:p>
        </p:txBody>
      </p:sp>
      <p:sp>
        <p:nvSpPr>
          <p:cNvPr id="765969" name="Rectangle 17"/>
          <p:cNvSpPr>
            <a:spLocks noChangeAspect="1" noChangeArrowheads="1"/>
          </p:cNvSpPr>
          <p:nvPr/>
        </p:nvSpPr>
        <p:spPr bwMode="auto">
          <a:xfrm>
            <a:off x="273050" y="4621213"/>
            <a:ext cx="42291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44" tIns="25722" rIns="51444" bIns="25722">
            <a:spAutoFit/>
          </a:bodyPr>
          <a:lstStyle/>
          <a:p>
            <a:pPr algn="ctr" defTabSz="514350" eaLnBrk="0" hangingPunct="0"/>
            <a:r>
              <a:rPr lang="en-US" sz="1600" dirty="0">
                <a:solidFill>
                  <a:srgbClr val="000000"/>
                </a:solidFill>
                <a:latin typeface="Helvetica Light" pitchFamily="-84" charset="0"/>
              </a:rPr>
              <a:t>operating costs in 2013 will be for </a:t>
            </a:r>
            <a:r>
              <a:rPr lang="en-US" sz="1600" b="1" dirty="0">
                <a:solidFill>
                  <a:srgbClr val="000000"/>
                </a:solidFill>
                <a:latin typeface="Helvetica Light" pitchFamily="-84" charset="0"/>
              </a:rPr>
              <a:t>management and administration</a:t>
            </a:r>
          </a:p>
        </p:txBody>
      </p:sp>
      <p:grpSp>
        <p:nvGrpSpPr>
          <p:cNvPr id="765970" name="Group 41"/>
          <p:cNvGrpSpPr>
            <a:grpSpLocks/>
          </p:cNvGrpSpPr>
          <p:nvPr/>
        </p:nvGrpSpPr>
        <p:grpSpPr bwMode="auto">
          <a:xfrm>
            <a:off x="433388" y="1992313"/>
            <a:ext cx="4418012" cy="1879600"/>
            <a:chOff x="429" y="843"/>
            <a:chExt cx="2475" cy="1053"/>
          </a:xfrm>
        </p:grpSpPr>
        <p:sp>
          <p:nvSpPr>
            <p:cNvPr id="765971" name="AutoShape 40"/>
            <p:cNvSpPr>
              <a:spLocks noChangeAspect="1" noChangeArrowheads="1"/>
            </p:cNvSpPr>
            <p:nvPr/>
          </p:nvSpPr>
          <p:spPr bwMode="auto">
            <a:xfrm rot="-827566">
              <a:off x="851" y="1374"/>
              <a:ext cx="623" cy="351"/>
            </a:xfrm>
            <a:prstGeom prst="rightArrow">
              <a:avLst>
                <a:gd name="adj1" fmla="val 66380"/>
                <a:gd name="adj2" fmla="val 41292"/>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57200"/>
              <a:endParaRPr lang="hu-HU"/>
            </a:p>
          </p:txBody>
        </p:sp>
        <p:pic>
          <p:nvPicPr>
            <p:cNvPr id="765972" name="Picture 7" descr="201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452" y="854"/>
              <a:ext cx="1033"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5973" name="Text Box 15"/>
            <p:cNvSpPr txBox="1">
              <a:spLocks noChangeAspect="1" noChangeArrowheads="1"/>
            </p:cNvSpPr>
            <p:nvPr/>
          </p:nvSpPr>
          <p:spPr bwMode="auto">
            <a:xfrm>
              <a:off x="1506" y="1246"/>
              <a:ext cx="40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spcBef>
                  <a:spcPct val="50000"/>
                </a:spcBef>
              </a:pPr>
              <a:r>
                <a:rPr lang="en-US" b="1">
                  <a:solidFill>
                    <a:srgbClr val="000000"/>
                  </a:solidFill>
                </a:rPr>
                <a:t>68%</a:t>
              </a:r>
            </a:p>
          </p:txBody>
        </p:sp>
        <p:pic>
          <p:nvPicPr>
            <p:cNvPr id="765974" name="Picture 3" descr="1996"/>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77" y="1251"/>
              <a:ext cx="633"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5975" name="Text Box 29"/>
            <p:cNvSpPr txBox="1">
              <a:spLocks noChangeAspect="1" noChangeArrowheads="1"/>
            </p:cNvSpPr>
            <p:nvPr/>
          </p:nvSpPr>
          <p:spPr bwMode="auto">
            <a:xfrm>
              <a:off x="429" y="1426"/>
              <a:ext cx="40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spcBef>
                  <a:spcPct val="50000"/>
                </a:spcBef>
              </a:pPr>
              <a:r>
                <a:rPr lang="en-US" b="1">
                  <a:solidFill>
                    <a:srgbClr val="000000"/>
                  </a:solidFill>
                  <a:latin typeface="Arial Narrow" pitchFamily="34" charset="0"/>
                </a:rPr>
                <a:t>29%</a:t>
              </a:r>
            </a:p>
          </p:txBody>
        </p:sp>
        <p:sp>
          <p:nvSpPr>
            <p:cNvPr id="765976" name="Text Box 32"/>
            <p:cNvSpPr txBox="1">
              <a:spLocks noChangeAspect="1" noChangeArrowheads="1"/>
            </p:cNvSpPr>
            <p:nvPr/>
          </p:nvSpPr>
          <p:spPr bwMode="auto">
            <a:xfrm>
              <a:off x="700" y="1059"/>
              <a:ext cx="73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spcBef>
                  <a:spcPct val="50000"/>
                </a:spcBef>
              </a:pPr>
              <a:r>
                <a:rPr lang="en-US" sz="1600">
                  <a:solidFill>
                    <a:srgbClr val="000000"/>
                  </a:solidFill>
                </a:rPr>
                <a:t>1996</a:t>
              </a:r>
            </a:p>
          </p:txBody>
        </p:sp>
        <p:sp>
          <p:nvSpPr>
            <p:cNvPr id="765977" name="Text Box 32"/>
            <p:cNvSpPr txBox="1">
              <a:spLocks noChangeAspect="1" noChangeArrowheads="1"/>
            </p:cNvSpPr>
            <p:nvPr/>
          </p:nvSpPr>
          <p:spPr bwMode="auto">
            <a:xfrm>
              <a:off x="2171" y="843"/>
              <a:ext cx="73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spcBef>
                  <a:spcPct val="50000"/>
                </a:spcBef>
              </a:pPr>
              <a:r>
                <a:rPr lang="en-US" sz="1600">
                  <a:solidFill>
                    <a:srgbClr val="000000"/>
                  </a:solidFill>
                </a:rPr>
                <a:t>2013</a:t>
              </a:r>
            </a:p>
          </p:txBody>
        </p:sp>
      </p:grpSp>
      <p:sp>
        <p:nvSpPr>
          <p:cNvPr id="765978" name="Rectangle 6"/>
          <p:cNvSpPr>
            <a:spLocks noChangeArrowheads="1"/>
          </p:cNvSpPr>
          <p:nvPr/>
        </p:nvSpPr>
        <p:spPr bwMode="auto">
          <a:xfrm>
            <a:off x="285750" y="5457825"/>
            <a:ext cx="4075113"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9" tIns="25720" rIns="51439" bIns="25720">
            <a:spAutoFit/>
          </a:bodyPr>
          <a:lstStyle/>
          <a:p>
            <a:pPr defTabSz="514350" eaLnBrk="0" hangingPunct="0"/>
            <a:r>
              <a:rPr lang="en-US" sz="600">
                <a:solidFill>
                  <a:srgbClr val="000000"/>
                </a:solidFill>
              </a:rPr>
              <a:t>* IDC; Converged Systems: End-User Survey Results presentation; September 2012; Doc #236966</a:t>
            </a:r>
            <a:endParaRPr lang="en-US" sz="600">
              <a:solidFill>
                <a:srgbClr val="000000"/>
              </a:solidFill>
              <a:latin typeface="Helvetica" pitchFamily="1" charset="0"/>
            </a:endParaRPr>
          </a:p>
        </p:txBody>
      </p:sp>
      <p:grpSp>
        <p:nvGrpSpPr>
          <p:cNvPr id="765979" name="Group 37"/>
          <p:cNvGrpSpPr>
            <a:grpSpLocks/>
          </p:cNvGrpSpPr>
          <p:nvPr/>
        </p:nvGrpSpPr>
        <p:grpSpPr bwMode="auto">
          <a:xfrm>
            <a:off x="339725" y="1665288"/>
            <a:ext cx="2203450" cy="541337"/>
            <a:chOff x="214" y="612"/>
            <a:chExt cx="1388" cy="341"/>
          </a:xfrm>
        </p:grpSpPr>
        <p:pic>
          <p:nvPicPr>
            <p:cNvPr id="765980" name="Picture 28" descr="green-box"/>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14" y="721"/>
              <a:ext cx="8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5981" name="Picture 29" descr="blue-box"/>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14" y="821"/>
              <a:ext cx="8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5982" name="Picture 30" descr="dark-blue-box"/>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4" y="621"/>
              <a:ext cx="8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5983" name="Text Box 57"/>
            <p:cNvSpPr txBox="1">
              <a:spLocks noChangeArrowheads="1"/>
            </p:cNvSpPr>
            <p:nvPr/>
          </p:nvSpPr>
          <p:spPr bwMode="auto">
            <a:xfrm>
              <a:off x="282" y="612"/>
              <a:ext cx="132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5000"/>
                </a:lnSpc>
                <a:spcBef>
                  <a:spcPct val="20000"/>
                </a:spcBef>
              </a:pPr>
              <a:r>
                <a:rPr lang="en-US" sz="1000">
                  <a:solidFill>
                    <a:srgbClr val="000000"/>
                  </a:solidFill>
                  <a:cs typeface="Arial" pitchFamily="34" charset="0"/>
                </a:rPr>
                <a:t>New server spending</a:t>
              </a:r>
            </a:p>
            <a:p>
              <a:pPr eaLnBrk="1" hangingPunct="1">
                <a:lnSpc>
                  <a:spcPct val="85000"/>
                </a:lnSpc>
                <a:spcBef>
                  <a:spcPct val="20000"/>
                </a:spcBef>
              </a:pPr>
              <a:r>
                <a:rPr lang="en-US" sz="1000">
                  <a:solidFill>
                    <a:srgbClr val="000000"/>
                  </a:solidFill>
                </a:rPr>
                <a:t>Power &amp; cooling costs</a:t>
              </a:r>
            </a:p>
            <a:p>
              <a:pPr eaLnBrk="1" hangingPunct="1">
                <a:lnSpc>
                  <a:spcPct val="85000"/>
                </a:lnSpc>
                <a:spcBef>
                  <a:spcPct val="20000"/>
                </a:spcBef>
              </a:pPr>
              <a:r>
                <a:rPr lang="en-US" sz="1000">
                  <a:solidFill>
                    <a:srgbClr val="000000"/>
                  </a:solidFill>
                </a:rPr>
                <a:t>Server mgmt &amp; admin costs</a:t>
              </a:r>
              <a:endParaRPr lang="en-US" sz="1000">
                <a:solidFill>
                  <a:srgbClr val="000000"/>
                </a:solidFill>
                <a:cs typeface="Arial" pitchFamily="34" charset="0"/>
              </a:endParaRPr>
            </a:p>
          </p:txBody>
        </p:sp>
      </p:grpSp>
      <p:sp>
        <p:nvSpPr>
          <p:cNvPr id="765984" name="Rectangle 6"/>
          <p:cNvSpPr>
            <a:spLocks noChangeArrowheads="1"/>
          </p:cNvSpPr>
          <p:nvPr/>
        </p:nvSpPr>
        <p:spPr bwMode="auto">
          <a:xfrm>
            <a:off x="4724400" y="5457825"/>
            <a:ext cx="4075113"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9" tIns="25720" rIns="51439" bIns="25720">
            <a:spAutoFit/>
          </a:bodyPr>
          <a:lstStyle/>
          <a:p>
            <a:pPr algn="r" defTabSz="514350" eaLnBrk="0" hangingPunct="0"/>
            <a:r>
              <a:rPr lang="en-US" sz="600">
                <a:solidFill>
                  <a:srgbClr val="000000"/>
                </a:solidFill>
                <a:latin typeface="Helvetica" pitchFamily="1" charset="0"/>
              </a:rPr>
              <a:t>* 2012 IBM Global Data Center Study</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ChangeArrowheads="1"/>
          </p:cNvSpPr>
          <p:nvPr/>
        </p:nvSpPr>
        <p:spPr bwMode="auto">
          <a:xfrm>
            <a:off x="254000" y="1216025"/>
            <a:ext cx="2797175" cy="5224463"/>
          </a:xfrm>
          <a:prstGeom prst="rect">
            <a:avLst/>
          </a:prstGeom>
          <a:solidFill>
            <a:srgbClr val="C0C0C0">
              <a:alpha val="5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gamma/>
                      <a:shade val="60000"/>
                      <a:invGamma/>
                    </a:srgbClr>
                  </a:outerShdw>
                </a:effectLst>
              </a14:hiddenEffects>
            </a:ext>
          </a:extLst>
        </p:spPr>
        <p:txBody>
          <a:bodyPr wrap="none" anchor="ctr"/>
          <a:lstStyle/>
          <a:p>
            <a:endParaRPr lang="hu-HU"/>
          </a:p>
        </p:txBody>
      </p:sp>
      <p:sp>
        <p:nvSpPr>
          <p:cNvPr id="828419" name="Rectangle 3"/>
          <p:cNvSpPr>
            <a:spLocks noChangeArrowheads="1"/>
          </p:cNvSpPr>
          <p:nvPr/>
        </p:nvSpPr>
        <p:spPr bwMode="auto">
          <a:xfrm>
            <a:off x="3130550" y="1216025"/>
            <a:ext cx="2862263" cy="5224463"/>
          </a:xfrm>
          <a:prstGeom prst="rect">
            <a:avLst/>
          </a:prstGeom>
          <a:solidFill>
            <a:srgbClr val="C0C0C0">
              <a:alpha val="5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gamma/>
                      <a:shade val="60000"/>
                      <a:invGamma/>
                    </a:srgbClr>
                  </a:outerShdw>
                </a:effectLst>
              </a14:hiddenEffects>
            </a:ext>
          </a:extLst>
        </p:spPr>
        <p:txBody>
          <a:bodyPr wrap="none" anchor="ctr"/>
          <a:lstStyle/>
          <a:p>
            <a:endParaRPr lang="hu-HU"/>
          </a:p>
        </p:txBody>
      </p:sp>
      <p:sp>
        <p:nvSpPr>
          <p:cNvPr id="828420" name="Rectangle 4"/>
          <p:cNvSpPr>
            <a:spLocks noChangeArrowheads="1"/>
          </p:cNvSpPr>
          <p:nvPr/>
        </p:nvSpPr>
        <p:spPr bwMode="auto">
          <a:xfrm>
            <a:off x="6075363" y="1216025"/>
            <a:ext cx="2797175" cy="5224463"/>
          </a:xfrm>
          <a:prstGeom prst="rect">
            <a:avLst/>
          </a:prstGeom>
          <a:solidFill>
            <a:srgbClr val="C0C0C0">
              <a:alpha val="53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gamma/>
                      <a:shade val="60000"/>
                      <a:invGamma/>
                    </a:srgbClr>
                  </a:outerShdw>
                </a:effectLst>
              </a14:hiddenEffects>
            </a:ext>
          </a:extLst>
        </p:spPr>
        <p:txBody>
          <a:bodyPr wrap="none" anchor="ctr"/>
          <a:lstStyle/>
          <a:p>
            <a:endParaRPr lang="hu-HU"/>
          </a:p>
        </p:txBody>
      </p:sp>
      <p:sp>
        <p:nvSpPr>
          <p:cNvPr id="828421" name="Rectangle 5"/>
          <p:cNvSpPr>
            <a:spLocks noGrp="1" noChangeArrowheads="1"/>
          </p:cNvSpPr>
          <p:nvPr>
            <p:ph type="title"/>
          </p:nvPr>
        </p:nvSpPr>
        <p:spPr/>
        <p:txBody>
          <a:bodyPr/>
          <a:lstStyle/>
          <a:p>
            <a:r>
              <a:rPr lang="en-US" smtClean="0"/>
              <a:t>Clients are focused on three imperatives</a:t>
            </a:r>
          </a:p>
        </p:txBody>
      </p:sp>
      <p:sp>
        <p:nvSpPr>
          <p:cNvPr id="828422" name="TextBox 27"/>
          <p:cNvSpPr txBox="1">
            <a:spLocks noChangeArrowheads="1"/>
          </p:cNvSpPr>
          <p:nvPr/>
        </p:nvSpPr>
        <p:spPr bwMode="auto">
          <a:xfrm>
            <a:off x="3268663" y="1354138"/>
            <a:ext cx="2586037"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0000"/>
              </a:lnSpc>
              <a:spcBef>
                <a:spcPct val="30000"/>
              </a:spcBef>
            </a:pPr>
            <a:r>
              <a:rPr lang="en-US" b="1">
                <a:solidFill>
                  <a:srgbClr val="00649D"/>
                </a:solidFill>
              </a:rPr>
              <a:t>Improve IT efficiency with expert integrated systems</a:t>
            </a:r>
            <a:endParaRPr lang="en-US"/>
          </a:p>
        </p:txBody>
      </p:sp>
      <p:sp>
        <p:nvSpPr>
          <p:cNvPr id="828423" name="TextBox 27"/>
          <p:cNvSpPr txBox="1">
            <a:spLocks noChangeArrowheads="1"/>
          </p:cNvSpPr>
          <p:nvPr/>
        </p:nvSpPr>
        <p:spPr bwMode="auto">
          <a:xfrm>
            <a:off x="338138" y="1354138"/>
            <a:ext cx="26289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0000"/>
              </a:lnSpc>
              <a:spcBef>
                <a:spcPct val="30000"/>
              </a:spcBef>
            </a:pPr>
            <a:r>
              <a:rPr lang="en-US" b="1">
                <a:solidFill>
                  <a:srgbClr val="00649D"/>
                </a:solidFill>
              </a:rPr>
              <a:t>Accelerate new applications, big data and analytics</a:t>
            </a:r>
            <a:endParaRPr lang="en-US"/>
          </a:p>
        </p:txBody>
      </p:sp>
      <p:sp>
        <p:nvSpPr>
          <p:cNvPr id="828424" name="TextBox 27"/>
          <p:cNvSpPr txBox="1">
            <a:spLocks noChangeArrowheads="1"/>
          </p:cNvSpPr>
          <p:nvPr/>
        </p:nvSpPr>
        <p:spPr bwMode="auto">
          <a:xfrm>
            <a:off x="6145213" y="1354138"/>
            <a:ext cx="27146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0000"/>
              </a:lnSpc>
              <a:spcBef>
                <a:spcPct val="30000"/>
              </a:spcBef>
            </a:pPr>
            <a:r>
              <a:rPr lang="en-US" b="1">
                <a:solidFill>
                  <a:srgbClr val="00649D"/>
                </a:solidFill>
              </a:rPr>
              <a:t>Simplify cloud application platforms and infrastructure</a:t>
            </a:r>
            <a:endParaRPr lang="en-US"/>
          </a:p>
        </p:txBody>
      </p:sp>
      <p:sp>
        <p:nvSpPr>
          <p:cNvPr id="828425" name="Rectangle 9"/>
          <p:cNvSpPr>
            <a:spLocks noChangeArrowheads="1"/>
          </p:cNvSpPr>
          <p:nvPr/>
        </p:nvSpPr>
        <p:spPr bwMode="auto">
          <a:xfrm>
            <a:off x="6573838" y="5599113"/>
            <a:ext cx="1800225" cy="22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defTabSz="457200">
              <a:lnSpc>
                <a:spcPct val="9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00"/>
                </a:solidFill>
              </a:rPr>
              <a:t>by 2015</a:t>
            </a:r>
          </a:p>
        </p:txBody>
      </p:sp>
      <p:sp>
        <p:nvSpPr>
          <p:cNvPr id="828426" name="Text Box 10"/>
          <p:cNvSpPr txBox="1">
            <a:spLocks noChangeArrowheads="1"/>
          </p:cNvSpPr>
          <p:nvPr/>
        </p:nvSpPr>
        <p:spPr bwMode="auto">
          <a:xfrm>
            <a:off x="6122988" y="4732338"/>
            <a:ext cx="2700337" cy="80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9pPr>
          </a:lstStyle>
          <a:p>
            <a:pPr algn="ctr" eaLnBrk="1" hangingPunct="1">
              <a:lnSpc>
                <a:spcPct val="90000"/>
              </a:lnSpc>
              <a:buSzPct val="100000"/>
            </a:pPr>
            <a:r>
              <a:rPr lang="en-US" sz="2800" b="1">
                <a:solidFill>
                  <a:srgbClr val="000000"/>
                </a:solidFill>
              </a:rPr>
              <a:t>90</a:t>
            </a:r>
            <a:r>
              <a:rPr lang="en-US" sz="2800" b="1" baseline="26000">
                <a:solidFill>
                  <a:srgbClr val="000000"/>
                </a:solidFill>
              </a:rPr>
              <a:t>%</a:t>
            </a:r>
            <a:r>
              <a:rPr lang="en-US" sz="2800" b="1">
                <a:solidFill>
                  <a:srgbClr val="000000"/>
                </a:solidFill>
              </a:rPr>
              <a:t> </a:t>
            </a:r>
            <a:r>
              <a:rPr lang="en-US" sz="2400" b="1">
                <a:solidFill>
                  <a:srgbClr val="000000"/>
                </a:solidFill>
              </a:rPr>
              <a:t>plan to implement cloud</a:t>
            </a:r>
          </a:p>
        </p:txBody>
      </p:sp>
      <p:sp>
        <p:nvSpPr>
          <p:cNvPr id="828427" name="Rectangle 47"/>
          <p:cNvSpPr>
            <a:spLocks noChangeAspect="1" noChangeArrowheads="1"/>
          </p:cNvSpPr>
          <p:nvPr/>
        </p:nvSpPr>
        <p:spPr bwMode="auto">
          <a:xfrm>
            <a:off x="3714750" y="4895850"/>
            <a:ext cx="169386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44" tIns="25722" rIns="51444" bIns="25722">
            <a:spAutoFit/>
          </a:bodyPr>
          <a:lstStyle/>
          <a:p>
            <a:pPr algn="ctr" defTabSz="514350" eaLnBrk="0" hangingPunct="0"/>
            <a:r>
              <a:rPr lang="en-US" sz="2800" b="1">
                <a:cs typeface="Arial" pitchFamily="34" charset="0"/>
              </a:rPr>
              <a:t>68</a:t>
            </a:r>
            <a:r>
              <a:rPr lang="en-US" sz="2800" b="1" baseline="26000">
                <a:cs typeface="Arial" pitchFamily="34" charset="0"/>
              </a:rPr>
              <a:t>%</a:t>
            </a:r>
            <a:r>
              <a:rPr lang="en-US" sz="2800" b="1">
                <a:cs typeface="Arial" pitchFamily="34" charset="0"/>
              </a:rPr>
              <a:t> of IT  </a:t>
            </a:r>
          </a:p>
        </p:txBody>
      </p:sp>
      <p:sp>
        <p:nvSpPr>
          <p:cNvPr id="828428" name="Rectangle 6"/>
          <p:cNvSpPr>
            <a:spLocks noChangeArrowheads="1"/>
          </p:cNvSpPr>
          <p:nvPr/>
        </p:nvSpPr>
        <p:spPr bwMode="auto">
          <a:xfrm>
            <a:off x="3246438" y="6151563"/>
            <a:ext cx="26289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9" tIns="25720" rIns="51439" bIns="25720">
            <a:spAutoFit/>
          </a:bodyPr>
          <a:lstStyle/>
          <a:p>
            <a:pPr algn="ctr" defTabSz="514350" eaLnBrk="0" hangingPunct="0"/>
            <a:r>
              <a:rPr lang="en-US" sz="700"/>
              <a:t>* IDC; Converged Systems: End-User Survey Results presentation; September 2012; Doc #236966</a:t>
            </a:r>
            <a:endParaRPr lang="en-US" sz="700">
              <a:latin typeface="Helvetica" pitchFamily="1" charset="0"/>
            </a:endParaRPr>
          </a:p>
        </p:txBody>
      </p:sp>
      <p:sp>
        <p:nvSpPr>
          <p:cNvPr id="828429" name="Rectangle 17"/>
          <p:cNvSpPr>
            <a:spLocks noChangeAspect="1" noChangeArrowheads="1"/>
          </p:cNvSpPr>
          <p:nvPr/>
        </p:nvSpPr>
        <p:spPr bwMode="auto">
          <a:xfrm>
            <a:off x="3078163" y="5518150"/>
            <a:ext cx="29670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514350" eaLnBrk="0" hangingPunct="0">
              <a:lnSpc>
                <a:spcPct val="90000"/>
              </a:lnSpc>
            </a:pPr>
            <a:r>
              <a:rPr lang="en-US" sz="1400">
                <a:solidFill>
                  <a:srgbClr val="000000"/>
                </a:solidFill>
                <a:cs typeface="Arial" pitchFamily="34" charset="0"/>
              </a:rPr>
              <a:t>operating costs in 2013 will be for </a:t>
            </a:r>
            <a:r>
              <a:rPr lang="en-US" sz="1400" b="1">
                <a:solidFill>
                  <a:srgbClr val="000000"/>
                </a:solidFill>
                <a:cs typeface="Arial" pitchFamily="34" charset="0"/>
              </a:rPr>
              <a:t>management and administration</a:t>
            </a:r>
          </a:p>
        </p:txBody>
      </p:sp>
      <p:grpSp>
        <p:nvGrpSpPr>
          <p:cNvPr id="828430" name="Group 14"/>
          <p:cNvGrpSpPr>
            <a:grpSpLocks/>
          </p:cNvGrpSpPr>
          <p:nvPr/>
        </p:nvGrpSpPr>
        <p:grpSpPr bwMode="auto">
          <a:xfrm>
            <a:off x="3276600" y="2955925"/>
            <a:ext cx="2568575" cy="1644650"/>
            <a:chOff x="2064" y="1847"/>
            <a:chExt cx="1618" cy="1036"/>
          </a:xfrm>
        </p:grpSpPr>
        <p:sp>
          <p:nvSpPr>
            <p:cNvPr id="828431" name="AutoShape 40"/>
            <p:cNvSpPr>
              <a:spLocks noChangeAspect="1" noChangeArrowheads="1"/>
            </p:cNvSpPr>
            <p:nvPr/>
          </p:nvSpPr>
          <p:spPr bwMode="auto">
            <a:xfrm rot="-900000">
              <a:off x="2232" y="2255"/>
              <a:ext cx="556" cy="314"/>
            </a:xfrm>
            <a:prstGeom prst="rightArrow">
              <a:avLst>
                <a:gd name="adj1" fmla="val 63343"/>
                <a:gd name="adj2" fmla="val 34824"/>
              </a:avLst>
            </a:prstGeom>
            <a:solidFill>
              <a:srgbClr val="B2B2B2">
                <a:alpha val="6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hu-HU"/>
            </a:p>
          </p:txBody>
        </p:sp>
        <p:pic>
          <p:nvPicPr>
            <p:cNvPr id="828432" name="Picture 16" descr="Clock and Pi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80" y="1847"/>
              <a:ext cx="902" cy="881"/>
            </a:xfrm>
            <a:prstGeom prst="rect">
              <a:avLst/>
            </a:prstGeom>
            <a:noFill/>
            <a:extLst>
              <a:ext uri="{909E8E84-426E-40DD-AFC4-6F175D3DCCD1}">
                <a14:hiddenFill xmlns:a14="http://schemas.microsoft.com/office/drawing/2010/main">
                  <a:solidFill>
                    <a:srgbClr val="FFFFFF"/>
                  </a:solidFill>
                </a14:hiddenFill>
              </a:ext>
            </a:extLst>
          </p:spPr>
        </p:pic>
        <p:pic>
          <p:nvPicPr>
            <p:cNvPr id="828433" name="Picture 17" descr="Clock and Pi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64" y="2171"/>
              <a:ext cx="578" cy="566"/>
            </a:xfrm>
            <a:prstGeom prst="rect">
              <a:avLst/>
            </a:prstGeom>
            <a:noFill/>
            <a:extLst>
              <a:ext uri="{909E8E84-426E-40DD-AFC4-6F175D3DCCD1}">
                <a14:hiddenFill xmlns:a14="http://schemas.microsoft.com/office/drawing/2010/main">
                  <a:solidFill>
                    <a:srgbClr val="FFFFFF"/>
                  </a:solidFill>
                </a14:hiddenFill>
              </a:ext>
            </a:extLst>
          </p:spPr>
        </p:pic>
        <p:sp>
          <p:nvSpPr>
            <p:cNvPr id="828434" name="Text Box 29"/>
            <p:cNvSpPr txBox="1">
              <a:spLocks noChangeAspect="1" noChangeArrowheads="1"/>
            </p:cNvSpPr>
            <p:nvPr/>
          </p:nvSpPr>
          <p:spPr bwMode="auto">
            <a:xfrm>
              <a:off x="2081" y="2355"/>
              <a:ext cx="2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spcBef>
                  <a:spcPct val="50000"/>
                </a:spcBef>
              </a:pPr>
              <a:r>
                <a:rPr lang="en-US" sz="1400" b="1">
                  <a:cs typeface="Arial" pitchFamily="34" charset="0"/>
                </a:rPr>
                <a:t>29%</a:t>
              </a:r>
            </a:p>
          </p:txBody>
        </p:sp>
        <p:sp>
          <p:nvSpPr>
            <p:cNvPr id="828435" name="Text Box 32"/>
            <p:cNvSpPr txBox="1">
              <a:spLocks noChangeAspect="1" noChangeArrowheads="1"/>
            </p:cNvSpPr>
            <p:nvPr/>
          </p:nvSpPr>
          <p:spPr bwMode="auto">
            <a:xfrm>
              <a:off x="2178" y="2749"/>
              <a:ext cx="3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spcBef>
                  <a:spcPct val="50000"/>
                </a:spcBef>
              </a:pPr>
              <a:r>
                <a:rPr lang="en-US" sz="1400"/>
                <a:t>1996</a:t>
              </a:r>
            </a:p>
          </p:txBody>
        </p:sp>
        <p:sp>
          <p:nvSpPr>
            <p:cNvPr id="828436" name="Text Box 32"/>
            <p:cNvSpPr txBox="1">
              <a:spLocks noChangeAspect="1" noChangeArrowheads="1"/>
            </p:cNvSpPr>
            <p:nvPr/>
          </p:nvSpPr>
          <p:spPr bwMode="auto">
            <a:xfrm>
              <a:off x="3047" y="2749"/>
              <a:ext cx="3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spcBef>
                  <a:spcPct val="50000"/>
                </a:spcBef>
              </a:pPr>
              <a:r>
                <a:rPr lang="en-US" sz="1400"/>
                <a:t>2013</a:t>
              </a:r>
            </a:p>
          </p:txBody>
        </p:sp>
        <p:sp>
          <p:nvSpPr>
            <p:cNvPr id="828437" name="Text Box 15"/>
            <p:cNvSpPr txBox="1">
              <a:spLocks noChangeAspect="1" noChangeArrowheads="1"/>
            </p:cNvSpPr>
            <p:nvPr/>
          </p:nvSpPr>
          <p:spPr bwMode="auto">
            <a:xfrm>
              <a:off x="3036" y="2383"/>
              <a:ext cx="4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spcBef>
                  <a:spcPct val="50000"/>
                </a:spcBef>
              </a:pPr>
              <a:r>
                <a:rPr lang="en-US" sz="2000" b="1"/>
                <a:t>68%</a:t>
              </a:r>
            </a:p>
          </p:txBody>
        </p:sp>
      </p:grpSp>
      <p:pic>
        <p:nvPicPr>
          <p:cNvPr id="828438" name="Picture 22" descr="CloudIc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61113" y="2881313"/>
            <a:ext cx="2225675" cy="1524000"/>
          </a:xfrm>
          <a:prstGeom prst="rect">
            <a:avLst/>
          </a:prstGeom>
          <a:noFill/>
          <a:extLst>
            <a:ext uri="{909E8E84-426E-40DD-AFC4-6F175D3DCCD1}">
              <a14:hiddenFill xmlns:a14="http://schemas.microsoft.com/office/drawing/2010/main">
                <a:solidFill>
                  <a:srgbClr val="FFFFFF"/>
                </a:solidFill>
              </a14:hiddenFill>
            </a:ext>
          </a:extLst>
        </p:spPr>
      </p:pic>
      <p:sp>
        <p:nvSpPr>
          <p:cNvPr id="828439" name="Rectangle 6"/>
          <p:cNvSpPr>
            <a:spLocks noChangeArrowheads="1"/>
          </p:cNvSpPr>
          <p:nvPr/>
        </p:nvSpPr>
        <p:spPr bwMode="auto">
          <a:xfrm>
            <a:off x="6376988" y="6151563"/>
            <a:ext cx="2195512"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9" tIns="25720" rIns="51439" bIns="25720">
            <a:spAutoFit/>
          </a:bodyPr>
          <a:lstStyle/>
          <a:p>
            <a:pPr algn="ctr" defTabSz="514350" eaLnBrk="0" hangingPunct="0"/>
            <a:r>
              <a:rPr lang="en-US" sz="700"/>
              <a:t>* IBM GBS 2011 IBV Study, “The power of cloud: driving business model innovation</a:t>
            </a:r>
          </a:p>
        </p:txBody>
      </p:sp>
      <p:sp>
        <p:nvSpPr>
          <p:cNvPr id="828440" name="Rectangle 6"/>
          <p:cNvSpPr>
            <a:spLocks noChangeArrowheads="1"/>
          </p:cNvSpPr>
          <p:nvPr/>
        </p:nvSpPr>
        <p:spPr bwMode="auto">
          <a:xfrm>
            <a:off x="338138" y="6151563"/>
            <a:ext cx="26289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9" tIns="25720" rIns="51439" bIns="25720">
            <a:spAutoFit/>
          </a:bodyPr>
          <a:lstStyle/>
          <a:p>
            <a:pPr algn="ctr" defTabSz="514350" eaLnBrk="0" hangingPunct="0"/>
            <a:r>
              <a:rPr lang="en-US" sz="700">
                <a:latin typeface="Helvetica" pitchFamily="1" charset="0"/>
              </a:rPr>
              <a:t>From a commissioned study conducted by Forrester Consulting on behalf of IBM</a:t>
            </a:r>
          </a:p>
        </p:txBody>
      </p:sp>
      <p:sp>
        <p:nvSpPr>
          <p:cNvPr id="828441" name="Rectangle 25"/>
          <p:cNvSpPr>
            <a:spLocks noChangeArrowheads="1"/>
          </p:cNvSpPr>
          <p:nvPr/>
        </p:nvSpPr>
        <p:spPr bwMode="auto">
          <a:xfrm>
            <a:off x="752475" y="5599113"/>
            <a:ext cx="1800225" cy="22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defTabSz="457200">
              <a:lnSpc>
                <a:spcPct val="9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00"/>
                </a:solidFill>
              </a:rPr>
              <a:t>deploy late</a:t>
            </a:r>
          </a:p>
        </p:txBody>
      </p:sp>
      <p:sp>
        <p:nvSpPr>
          <p:cNvPr id="828442" name="Text Box 26"/>
          <p:cNvSpPr txBox="1">
            <a:spLocks noChangeArrowheads="1"/>
          </p:cNvSpPr>
          <p:nvPr/>
        </p:nvSpPr>
        <p:spPr bwMode="auto">
          <a:xfrm>
            <a:off x="533400" y="4760913"/>
            <a:ext cx="2238375"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MS PGothic" pitchFamily="34" charset="-128"/>
              </a:defRPr>
            </a:lvl9pPr>
          </a:lstStyle>
          <a:p>
            <a:pPr algn="ctr" eaLnBrk="1" hangingPunct="1">
              <a:lnSpc>
                <a:spcPct val="90000"/>
              </a:lnSpc>
              <a:buSzPct val="100000"/>
            </a:pPr>
            <a:r>
              <a:rPr lang="en-US" sz="2400" b="1">
                <a:solidFill>
                  <a:srgbClr val="000000"/>
                </a:solidFill>
              </a:rPr>
              <a:t>34</a:t>
            </a:r>
            <a:r>
              <a:rPr lang="en-US" sz="2400" b="1" baseline="26000">
                <a:solidFill>
                  <a:srgbClr val="000000"/>
                </a:solidFill>
              </a:rPr>
              <a:t>%</a:t>
            </a:r>
            <a:r>
              <a:rPr lang="en-US" sz="2400" b="1">
                <a:solidFill>
                  <a:srgbClr val="000000"/>
                </a:solidFill>
              </a:rPr>
              <a:t> of new IT Projects</a:t>
            </a:r>
          </a:p>
        </p:txBody>
      </p:sp>
      <p:pic>
        <p:nvPicPr>
          <p:cNvPr id="828443" name="Picture 27" descr="Clock and Pi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4038" y="2695575"/>
            <a:ext cx="2085975" cy="1841500"/>
          </a:xfrm>
          <a:prstGeom prst="rect">
            <a:avLst/>
          </a:prstGeom>
          <a:noFill/>
          <a:extLst>
            <a:ext uri="{909E8E84-426E-40DD-AFC4-6F175D3DCCD1}">
              <a14:hiddenFill xmlns:a14="http://schemas.microsoft.com/office/drawing/2010/main">
                <a:solidFill>
                  <a:srgbClr val="FFFFFF"/>
                </a:solidFill>
              </a14:hiddenFill>
            </a:ext>
          </a:extLst>
        </p:spPr>
      </p:pic>
      <p:grpSp>
        <p:nvGrpSpPr>
          <p:cNvPr id="828444" name="Group 28"/>
          <p:cNvGrpSpPr>
            <a:grpSpLocks/>
          </p:cNvGrpSpPr>
          <p:nvPr/>
        </p:nvGrpSpPr>
        <p:grpSpPr bwMode="auto">
          <a:xfrm>
            <a:off x="3659188" y="2179638"/>
            <a:ext cx="2176462" cy="571500"/>
            <a:chOff x="2244" y="2590"/>
            <a:chExt cx="1487" cy="390"/>
          </a:xfrm>
        </p:grpSpPr>
        <p:sp>
          <p:nvSpPr>
            <p:cNvPr id="828445" name="Text Box 57"/>
            <p:cNvSpPr txBox="1">
              <a:spLocks noChangeArrowheads="1"/>
            </p:cNvSpPr>
            <p:nvPr/>
          </p:nvSpPr>
          <p:spPr bwMode="auto">
            <a:xfrm>
              <a:off x="2363" y="2891"/>
              <a:ext cx="1368" cy="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5000"/>
                </a:lnSpc>
                <a:spcBef>
                  <a:spcPct val="20000"/>
                </a:spcBef>
              </a:pPr>
              <a:r>
                <a:rPr lang="en-US" sz="1000"/>
                <a:t>Server mgmt &amp; admin costs</a:t>
              </a:r>
            </a:p>
          </p:txBody>
        </p:sp>
        <p:sp>
          <p:nvSpPr>
            <p:cNvPr id="828446" name="Rectangle 30"/>
            <p:cNvSpPr>
              <a:spLocks noChangeArrowheads="1"/>
            </p:cNvSpPr>
            <p:nvPr/>
          </p:nvSpPr>
          <p:spPr bwMode="auto">
            <a:xfrm>
              <a:off x="2244" y="2590"/>
              <a:ext cx="95" cy="95"/>
            </a:xfrm>
            <a:prstGeom prst="rect">
              <a:avLst/>
            </a:prstGeom>
            <a:solidFill>
              <a:srgbClr val="005C9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9A">
                        <a:gamma/>
                        <a:shade val="60000"/>
                        <a:invGamma/>
                      </a:srgbClr>
                    </a:outerShdw>
                  </a:effectLst>
                </a14:hiddenEffects>
              </a:ext>
            </a:extLst>
          </p:spPr>
          <p:txBody>
            <a:bodyPr wrap="none" anchor="ctr"/>
            <a:lstStyle/>
            <a:p>
              <a:endParaRPr lang="hu-HU"/>
            </a:p>
          </p:txBody>
        </p:sp>
        <p:sp>
          <p:nvSpPr>
            <p:cNvPr id="828447" name="Rectangle 31"/>
            <p:cNvSpPr>
              <a:spLocks noChangeArrowheads="1"/>
            </p:cNvSpPr>
            <p:nvPr/>
          </p:nvSpPr>
          <p:spPr bwMode="auto">
            <a:xfrm>
              <a:off x="2244" y="2741"/>
              <a:ext cx="95" cy="95"/>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CC00">
                        <a:gamma/>
                        <a:shade val="60000"/>
                        <a:invGamma/>
                      </a:srgbClr>
                    </a:outerShdw>
                  </a:effectLst>
                </a14:hiddenEffects>
              </a:ext>
            </a:extLst>
          </p:spPr>
          <p:txBody>
            <a:bodyPr wrap="none" anchor="ctr"/>
            <a:lstStyle/>
            <a:p>
              <a:endParaRPr lang="hu-HU"/>
            </a:p>
          </p:txBody>
        </p:sp>
        <p:sp>
          <p:nvSpPr>
            <p:cNvPr id="828448" name="Rectangle 32"/>
            <p:cNvSpPr>
              <a:spLocks noChangeArrowheads="1"/>
            </p:cNvSpPr>
            <p:nvPr/>
          </p:nvSpPr>
          <p:spPr bwMode="auto">
            <a:xfrm>
              <a:off x="2244" y="2885"/>
              <a:ext cx="95" cy="9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66CCFF">
                        <a:gamma/>
                        <a:shade val="60000"/>
                        <a:invGamma/>
                      </a:srgbClr>
                    </a:outerShdw>
                  </a:effectLst>
                </a14:hiddenEffects>
              </a:ext>
            </a:extLst>
          </p:spPr>
          <p:txBody>
            <a:bodyPr wrap="none" anchor="ctr"/>
            <a:lstStyle/>
            <a:p>
              <a:endParaRPr lang="hu-HU"/>
            </a:p>
          </p:txBody>
        </p:sp>
        <p:sp>
          <p:nvSpPr>
            <p:cNvPr id="828449" name="Text Box 57"/>
            <p:cNvSpPr txBox="1">
              <a:spLocks noChangeArrowheads="1"/>
            </p:cNvSpPr>
            <p:nvPr/>
          </p:nvSpPr>
          <p:spPr bwMode="auto">
            <a:xfrm>
              <a:off x="2363" y="2599"/>
              <a:ext cx="1368" cy="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5000"/>
                </a:lnSpc>
                <a:spcBef>
                  <a:spcPct val="20000"/>
                </a:spcBef>
              </a:pPr>
              <a:r>
                <a:rPr lang="en-US" sz="1000"/>
                <a:t>New server spending</a:t>
              </a:r>
            </a:p>
          </p:txBody>
        </p:sp>
        <p:sp>
          <p:nvSpPr>
            <p:cNvPr id="828450" name="Text Box 57"/>
            <p:cNvSpPr txBox="1">
              <a:spLocks noChangeArrowheads="1"/>
            </p:cNvSpPr>
            <p:nvPr/>
          </p:nvSpPr>
          <p:spPr bwMode="auto">
            <a:xfrm>
              <a:off x="2363" y="2747"/>
              <a:ext cx="1368" cy="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lnSpc>
                  <a:spcPct val="85000"/>
                </a:lnSpc>
                <a:spcBef>
                  <a:spcPct val="20000"/>
                </a:spcBef>
              </a:pPr>
              <a:r>
                <a:rPr lang="en-US" sz="1000"/>
                <a:t>Power &amp; cooling costs</a:t>
              </a: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946" name="Picture 2" descr="Circ0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69476" y="1684320"/>
            <a:ext cx="4516914" cy="4516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950" name="Rectangle 9"/>
          <p:cNvSpPr>
            <a:spLocks noGrp="1" noChangeArrowheads="1"/>
          </p:cNvSpPr>
          <p:nvPr>
            <p:ph type="title" idx="4294967295"/>
          </p:nvPr>
        </p:nvSpPr>
        <p:spPr>
          <a:xfrm>
            <a:off x="255588" y="593725"/>
            <a:ext cx="8888412" cy="762000"/>
          </a:xfrm>
        </p:spPr>
        <p:txBody>
          <a:bodyPr/>
          <a:lstStyle/>
          <a:p>
            <a:pPr eaLnBrk="1" hangingPunct="1"/>
            <a:r>
              <a:rPr lang="en-US" smtClean="0"/>
              <a:t>The IBM PureSystems family fundamentally changes the economics and experience of IT</a:t>
            </a:r>
            <a:endParaRPr lang="en-US" sz="2000" i="1" smtClean="0">
              <a:solidFill>
                <a:srgbClr val="4D4D4D"/>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6850" name="Picture 2" descr="PuresystemsFingerButt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635000"/>
            <a:ext cx="9144000" cy="622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6851" name="Rectangle 3"/>
          <p:cNvSpPr>
            <a:spLocks noGrp="1" noChangeArrowheads="1"/>
          </p:cNvSpPr>
          <p:nvPr>
            <p:ph type="title" idx="4294967295"/>
          </p:nvPr>
        </p:nvSpPr>
        <p:spPr/>
        <p:txBody>
          <a:bodyPr/>
          <a:lstStyle/>
          <a:p>
            <a:r>
              <a:rPr lang="en-US" dirty="0" smtClean="0"/>
              <a:t>IBM has invested in </a:t>
            </a:r>
            <a:r>
              <a:rPr lang="en-US" dirty="0" err="1" smtClean="0"/>
              <a:t>PureSystems</a:t>
            </a:r>
            <a:r>
              <a:rPr lang="en-US" dirty="0" smtClean="0"/>
              <a:t> innovation</a:t>
            </a:r>
            <a:r>
              <a:rPr lang="hu-HU" dirty="0" smtClean="0"/>
              <a:t> – 2 bill USD</a:t>
            </a:r>
            <a:endParaRPr lang="en-US" dirty="0" smtClean="0"/>
          </a:p>
        </p:txBody>
      </p:sp>
      <p:pic>
        <p:nvPicPr>
          <p:cNvPr id="846852"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19788" y="4449763"/>
            <a:ext cx="2998787" cy="103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pic>
        <p:nvPicPr>
          <p:cNvPr id="846853"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29325" y="2014538"/>
            <a:ext cx="2676525" cy="103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pic>
        <p:nvPicPr>
          <p:cNvPr id="846854" name="Picture 7"/>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4825" y="2598738"/>
            <a:ext cx="2530475" cy="103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pic>
        <p:nvPicPr>
          <p:cNvPr id="846855" name="Picture 7"/>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440113" y="1355725"/>
            <a:ext cx="2432050" cy="103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pic>
        <p:nvPicPr>
          <p:cNvPr id="846856" name="Picture 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41313" y="4449763"/>
            <a:ext cx="3292475" cy="103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562" name="Picture 17" descr="Expert_Integrated_Systems_PPT_MasterGraphics_0209-breaker-blu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75000" y="1485900"/>
            <a:ext cx="2817813"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4563" name="Picture 33" descr="Expert_Integrated_Systems_PPT_MasterGraphics_0209-breaker-blue"/>
          <p:cNvPicPr>
            <a:picLocks noChangeAspect="1" noChangeArrowheads="1"/>
          </p:cNvPicPr>
          <p:nvPr/>
        </p:nvPicPr>
        <p:blipFill>
          <a:blip r:embed="rId4" cstate="email">
            <a:extLst>
              <a:ext uri="{28A0092B-C50C-407E-A947-70E740481C1C}">
                <a14:useLocalDpi xmlns:a14="http://schemas.microsoft.com/office/drawing/2010/main"/>
              </a:ext>
            </a:extLst>
          </a:blip>
          <a:srcRect b="-60"/>
          <a:stretch>
            <a:fillRect/>
          </a:stretch>
        </p:blipFill>
        <p:spPr bwMode="auto">
          <a:xfrm>
            <a:off x="6037263" y="1497013"/>
            <a:ext cx="2795587" cy="485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4564" name="Picture 17" descr="Expert_Integrated_Systems_PPT_MasterGraphics_0209-breaker-blue"/>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304800" y="1485900"/>
            <a:ext cx="2817813"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4565" name="Picture 47" descr="PureApplication_Silo"/>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797300" y="2146300"/>
            <a:ext cx="160020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4566" name="Picture 48" descr="PureData_Sil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648450" y="2160588"/>
            <a:ext cx="1598613"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4567" name="Picture 46" descr="PureFlex_Silo"/>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3213" y="2146300"/>
            <a:ext cx="160020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4568" name="TextBox 56"/>
          <p:cNvSpPr txBox="1">
            <a:spLocks noChangeArrowheads="1"/>
          </p:cNvSpPr>
          <p:nvPr/>
        </p:nvSpPr>
        <p:spPr bwMode="auto">
          <a:xfrm>
            <a:off x="358775" y="5327650"/>
            <a:ext cx="27098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5000"/>
              </a:lnSpc>
            </a:pPr>
            <a:r>
              <a:rPr lang="en-US" sz="2000">
                <a:solidFill>
                  <a:schemeClr val="bg1"/>
                </a:solidFill>
              </a:rPr>
              <a:t>Infrastructure  </a:t>
            </a:r>
          </a:p>
        </p:txBody>
      </p:sp>
      <p:sp>
        <p:nvSpPr>
          <p:cNvPr id="834569" name="Line 25"/>
          <p:cNvSpPr>
            <a:spLocks noChangeShapeType="1"/>
          </p:cNvSpPr>
          <p:nvPr/>
        </p:nvSpPr>
        <p:spPr bwMode="auto">
          <a:xfrm>
            <a:off x="463550" y="5800725"/>
            <a:ext cx="24987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hu-HU"/>
          </a:p>
        </p:txBody>
      </p:sp>
      <p:pic>
        <p:nvPicPr>
          <p:cNvPr id="834570" name="Picture 11" descr="PureFlex_Bitmap_Black"/>
          <p:cNvPicPr>
            <a:picLocks noChangeAspect="1" noChangeArrowheads="1"/>
          </p:cNvPicPr>
          <p:nvPr/>
        </p:nvPicPr>
        <p:blipFill>
          <a:blip r:embed="rId8" cstate="email">
            <a:lum bright="100000"/>
            <a:extLst>
              <a:ext uri="{28A0092B-C50C-407E-A947-70E740481C1C}">
                <a14:useLocalDpi xmlns:a14="http://schemas.microsoft.com/office/drawing/2010/main"/>
              </a:ext>
            </a:extLst>
          </a:blip>
          <a:srcRect/>
          <a:stretch>
            <a:fillRect/>
          </a:stretch>
        </p:blipFill>
        <p:spPr bwMode="auto">
          <a:xfrm>
            <a:off x="874713" y="1730375"/>
            <a:ext cx="16779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4571" name="TextBox 53"/>
          <p:cNvSpPr txBox="1">
            <a:spLocks noChangeArrowheads="1"/>
          </p:cNvSpPr>
          <p:nvPr/>
        </p:nvSpPr>
        <p:spPr bwMode="auto">
          <a:xfrm>
            <a:off x="3248025" y="5327650"/>
            <a:ext cx="267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0000"/>
              </a:lnSpc>
            </a:pPr>
            <a:r>
              <a:rPr lang="en-US" sz="2000">
                <a:solidFill>
                  <a:schemeClr val="bg1"/>
                </a:solidFill>
              </a:rPr>
              <a:t>Application Platform</a:t>
            </a:r>
          </a:p>
        </p:txBody>
      </p:sp>
      <p:sp>
        <p:nvSpPr>
          <p:cNvPr id="834572" name="Line 25"/>
          <p:cNvSpPr>
            <a:spLocks noChangeShapeType="1"/>
          </p:cNvSpPr>
          <p:nvPr/>
        </p:nvSpPr>
        <p:spPr bwMode="auto">
          <a:xfrm>
            <a:off x="3335338" y="5800725"/>
            <a:ext cx="24987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hu-HU"/>
          </a:p>
        </p:txBody>
      </p:sp>
      <p:pic>
        <p:nvPicPr>
          <p:cNvPr id="834573" name="Picture 16" descr="PureApplication_Bitmap_Black"/>
          <p:cNvPicPr>
            <a:picLocks noChangeAspect="1" noChangeArrowheads="1"/>
          </p:cNvPicPr>
          <p:nvPr/>
        </p:nvPicPr>
        <p:blipFill>
          <a:blip r:embed="rId9" cstate="email">
            <a:lum bright="100000"/>
            <a:extLst>
              <a:ext uri="{28A0092B-C50C-407E-A947-70E740481C1C}">
                <a14:useLocalDpi xmlns:a14="http://schemas.microsoft.com/office/drawing/2010/main"/>
              </a:ext>
            </a:extLst>
          </a:blip>
          <a:srcRect/>
          <a:stretch>
            <a:fillRect/>
          </a:stretch>
        </p:blipFill>
        <p:spPr bwMode="auto">
          <a:xfrm>
            <a:off x="3195638" y="1689100"/>
            <a:ext cx="277653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4574" name="TextBox 53"/>
          <p:cNvSpPr txBox="1">
            <a:spLocks noChangeArrowheads="1"/>
          </p:cNvSpPr>
          <p:nvPr/>
        </p:nvSpPr>
        <p:spPr bwMode="auto">
          <a:xfrm>
            <a:off x="6062663" y="5327650"/>
            <a:ext cx="27447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5000"/>
              </a:lnSpc>
            </a:pPr>
            <a:r>
              <a:rPr lang="en-US" sz="2000">
                <a:solidFill>
                  <a:schemeClr val="bg1"/>
                </a:solidFill>
              </a:rPr>
              <a:t>Data Platform</a:t>
            </a:r>
          </a:p>
        </p:txBody>
      </p:sp>
      <p:sp>
        <p:nvSpPr>
          <p:cNvPr id="834575" name="Line 25"/>
          <p:cNvSpPr>
            <a:spLocks noChangeShapeType="1"/>
          </p:cNvSpPr>
          <p:nvPr/>
        </p:nvSpPr>
        <p:spPr bwMode="auto">
          <a:xfrm>
            <a:off x="6186488" y="5800725"/>
            <a:ext cx="24987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hu-HU"/>
          </a:p>
        </p:txBody>
      </p:sp>
      <p:pic>
        <p:nvPicPr>
          <p:cNvPr id="834576" name="Picture 44" descr="IBM_PureData_wordmark_white"/>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551613" y="1766888"/>
            <a:ext cx="17668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4577" name="TextBox 56"/>
          <p:cNvSpPr txBox="1">
            <a:spLocks noChangeArrowheads="1"/>
          </p:cNvSpPr>
          <p:nvPr/>
        </p:nvSpPr>
        <p:spPr bwMode="auto">
          <a:xfrm>
            <a:off x="354013" y="5868988"/>
            <a:ext cx="271938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80000"/>
              </a:lnSpc>
            </a:pPr>
            <a:r>
              <a:rPr lang="en-US" sz="1300" i="1">
                <a:solidFill>
                  <a:schemeClr val="bg1"/>
                </a:solidFill>
              </a:rPr>
              <a:t>Delivering Cloud Infrastructure Services</a:t>
            </a:r>
          </a:p>
        </p:txBody>
      </p:sp>
      <p:sp>
        <p:nvSpPr>
          <p:cNvPr id="834578" name="TextBox 56"/>
          <p:cNvSpPr txBox="1">
            <a:spLocks noChangeArrowheads="1"/>
          </p:cNvSpPr>
          <p:nvPr/>
        </p:nvSpPr>
        <p:spPr bwMode="auto">
          <a:xfrm>
            <a:off x="3198813" y="5868988"/>
            <a:ext cx="277018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80000"/>
              </a:lnSpc>
            </a:pPr>
            <a:r>
              <a:rPr lang="en-US" sz="1300" i="1">
                <a:solidFill>
                  <a:schemeClr val="bg1"/>
                </a:solidFill>
              </a:rPr>
              <a:t>Delivering Cloud Application Platform Services</a:t>
            </a:r>
          </a:p>
        </p:txBody>
      </p:sp>
      <p:sp>
        <p:nvSpPr>
          <p:cNvPr id="834579" name="TextBox 53"/>
          <p:cNvSpPr txBox="1">
            <a:spLocks noChangeArrowheads="1"/>
          </p:cNvSpPr>
          <p:nvPr/>
        </p:nvSpPr>
        <p:spPr bwMode="auto">
          <a:xfrm>
            <a:off x="6210300" y="5868988"/>
            <a:ext cx="24479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85000"/>
              </a:lnSpc>
            </a:pPr>
            <a:r>
              <a:rPr lang="en-US" sz="1300" i="1">
                <a:solidFill>
                  <a:schemeClr val="bg1"/>
                </a:solidFill>
              </a:rPr>
              <a:t>Delivering Big Data Platform Services</a:t>
            </a:r>
          </a:p>
        </p:txBody>
      </p:sp>
      <p:sp>
        <p:nvSpPr>
          <p:cNvPr id="834580" name="Rectangle 20"/>
          <p:cNvSpPr>
            <a:spLocks noGrp="1" noChangeArrowheads="1"/>
          </p:cNvSpPr>
          <p:nvPr>
            <p:ph type="title"/>
          </p:nvPr>
        </p:nvSpPr>
        <p:spPr>
          <a:xfrm>
            <a:off x="255588" y="593725"/>
            <a:ext cx="8888412" cy="762000"/>
          </a:xfrm>
        </p:spPr>
        <p:txBody>
          <a:bodyPr/>
          <a:lstStyle/>
          <a:p>
            <a:r>
              <a:rPr lang="en-US" smtClean="0"/>
              <a:t>The IBM PureSystems family fundamentally changes the economics and experience of IT</a:t>
            </a:r>
          </a:p>
        </p:txBody>
      </p:sp>
      <p:pic>
        <p:nvPicPr>
          <p:cNvPr id="834581" name="Picture 3" descr="C:\Users\Sander Kim\Documents\IBM\Products\Flex\Photos\Demand Gen Photos\FSECLFVW_CMPRSD.jpg"/>
          <p:cNvPicPr>
            <a:picLocks noChangeAspect="1" noChangeArrowheads="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82750" y="4300538"/>
            <a:ext cx="1258888"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
          <p:cNvPicPr>
            <a:picLocks noChangeAspect="1" noChangeArrowheads="1"/>
          </p:cNvPicPr>
          <p:nvPr/>
        </p:nvPicPr>
        <p:blipFill>
          <a:blip r:embed="rId12" cstate="email">
            <a:lum bright="100000"/>
            <a:extLst>
              <a:ext uri="{28A0092B-C50C-407E-A947-70E740481C1C}">
                <a14:useLocalDpi xmlns:a14="http://schemas.microsoft.com/office/drawing/2010/main"/>
              </a:ext>
            </a:extLst>
          </a:blip>
          <a:srcRect/>
          <a:stretch>
            <a:fillRect/>
          </a:stretch>
        </p:blipFill>
        <p:spPr bwMode="auto">
          <a:xfrm>
            <a:off x="1609725" y="3841750"/>
            <a:ext cx="1627188"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rnd">
                <a:solidFill>
                  <a:schemeClr val="bg2"/>
                </a:solidFill>
                <a:prstDash val="sysDot"/>
                <a:miter lim="800000"/>
                <a:headEnd/>
                <a:tailEnd/>
              </a14:hiddenLine>
            </a:ext>
            <a:ext uri="{AF507438-7753-43E0-B8FC-AC1667EBCBE1}">
              <a14:hiddenEffects xmlns:a14="http://schemas.microsoft.com/office/drawing/2010/main">
                <a:effectLst>
                  <a:outerShdw blurRad="63500" dist="17961" dir="2700000" algn="ctr" rotWithShape="0">
                    <a:srgbClr val="708688">
                      <a:alpha val="74997"/>
                    </a:srgbClr>
                  </a:outerShdw>
                </a:effectLst>
              </a14:hiddenEffects>
            </a:ext>
          </a:ex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a:xfrm>
            <a:off x="107950" y="593725"/>
            <a:ext cx="9036050" cy="427038"/>
          </a:xfrm>
        </p:spPr>
        <p:txBody>
          <a:bodyPr/>
          <a:lstStyle/>
          <a:p>
            <a:r>
              <a:rPr lang="en-US" smtClean="0"/>
              <a:t>IBM is uniquely positioned to offer infrastructure value and choice</a:t>
            </a:r>
          </a:p>
        </p:txBody>
      </p:sp>
      <p:pic>
        <p:nvPicPr>
          <p:cNvPr id="855043" name="Picture 17" descr="Expert_Integrated_Systems_PPT_MasterGraphics_0209-breaker-blue"/>
          <p:cNvPicPr>
            <a:picLocks noChangeAspect="1" noChangeArrowheads="1"/>
          </p:cNvPicPr>
          <p:nvPr/>
        </p:nvPicPr>
        <p:blipFill>
          <a:blip r:embed="rId2" cstate="email">
            <a:extLst>
              <a:ext uri="{28A0092B-C50C-407E-A947-70E740481C1C}">
                <a14:useLocalDpi xmlns:a14="http://schemas.microsoft.com/office/drawing/2010/main"/>
              </a:ext>
            </a:extLst>
          </a:blip>
          <a:srcRect r="-11"/>
          <a:stretch>
            <a:fillRect/>
          </a:stretch>
        </p:blipFill>
        <p:spPr bwMode="auto">
          <a:xfrm>
            <a:off x="396875" y="3473450"/>
            <a:ext cx="4089400"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5044" name="Picture 17" descr="Expert_Integrated_Systems_PPT_MasterGraphics_0209-breaker-blue"/>
          <p:cNvPicPr>
            <a:picLocks noChangeAspect="1" noChangeArrowheads="1"/>
          </p:cNvPicPr>
          <p:nvPr/>
        </p:nvPicPr>
        <p:blipFill>
          <a:blip r:embed="rId2" cstate="email">
            <a:extLst>
              <a:ext uri="{28A0092B-C50C-407E-A947-70E740481C1C}">
                <a14:useLocalDpi xmlns:a14="http://schemas.microsoft.com/office/drawing/2010/main"/>
              </a:ext>
            </a:extLst>
          </a:blip>
          <a:srcRect r="-11"/>
          <a:stretch>
            <a:fillRect/>
          </a:stretch>
        </p:blipFill>
        <p:spPr bwMode="auto">
          <a:xfrm>
            <a:off x="4537075" y="3473450"/>
            <a:ext cx="4089400"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76" name="Picture 1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43150" y="2239963"/>
            <a:ext cx="42799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F7D93">
                      <a:alpha val="74997"/>
                    </a:srgbClr>
                  </a:outerShdw>
                </a:effectLst>
              </a14:hiddenEffects>
            </a:ext>
          </a:extLst>
        </p:spPr>
      </p:pic>
      <p:sp>
        <p:nvSpPr>
          <p:cNvPr id="855046" name="Text Box 6"/>
          <p:cNvSpPr txBox="1">
            <a:spLocks noChangeArrowheads="1"/>
          </p:cNvSpPr>
          <p:nvPr/>
        </p:nvSpPr>
        <p:spPr bwMode="auto">
          <a:xfrm>
            <a:off x="2254250" y="1935163"/>
            <a:ext cx="1479550" cy="366712"/>
          </a:xfrm>
          <a:prstGeom prst="rect">
            <a:avLst/>
          </a:prstGeom>
          <a:noFill/>
          <a:ln>
            <a:noFill/>
          </a:ln>
          <a:effectLst>
            <a:prstShdw prst="shdw17" dist="17961" dir="2700000">
              <a:srgbClr val="83D1F5">
                <a:gamma/>
                <a:shade val="60000"/>
                <a:invGamma/>
              </a:srgbClr>
            </a:prstShdw>
          </a:effectLst>
          <a:extLst>
            <a:ext uri="{909E8E84-426E-40DD-AFC4-6F175D3DCCD1}">
              <a14:hiddenFill xmlns:a14="http://schemas.microsoft.com/office/drawing/2010/main">
                <a:solidFill>
                  <a:srgbClr val="83D1F5"/>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006699"/>
                </a:solidFill>
                <a:cs typeface="Arial" pitchFamily="34" charset="0"/>
              </a:rPr>
              <a:t>You choose</a:t>
            </a:r>
          </a:p>
        </p:txBody>
      </p:sp>
      <p:sp>
        <p:nvSpPr>
          <p:cNvPr id="855047" name="Text Box 7"/>
          <p:cNvSpPr txBox="1">
            <a:spLocks noChangeArrowheads="1"/>
          </p:cNvSpPr>
          <p:nvPr/>
        </p:nvSpPr>
        <p:spPr bwMode="auto">
          <a:xfrm>
            <a:off x="5114925" y="1935163"/>
            <a:ext cx="1733550" cy="366712"/>
          </a:xfrm>
          <a:prstGeom prst="rect">
            <a:avLst/>
          </a:prstGeom>
          <a:noFill/>
          <a:ln>
            <a:noFill/>
          </a:ln>
          <a:effectLst>
            <a:prstShdw prst="shdw17" dist="17961" dir="2700000">
              <a:srgbClr val="83D1F5">
                <a:gamma/>
                <a:shade val="60000"/>
                <a:invGamma/>
              </a:srgbClr>
            </a:prstShdw>
          </a:effectLst>
          <a:extLst>
            <a:ext uri="{909E8E84-426E-40DD-AFC4-6F175D3DCCD1}">
              <a14:hiddenFill xmlns:a14="http://schemas.microsoft.com/office/drawing/2010/main">
                <a:solidFill>
                  <a:srgbClr val="83D1F5"/>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006699"/>
                </a:solidFill>
                <a:cs typeface="Arial" pitchFamily="34" charset="0"/>
              </a:rPr>
              <a:t>Pre-integrated</a:t>
            </a:r>
          </a:p>
        </p:txBody>
      </p:sp>
      <p:sp>
        <p:nvSpPr>
          <p:cNvPr id="855048" name="Rectangle 3"/>
          <p:cNvSpPr>
            <a:spLocks noChangeArrowheads="1"/>
          </p:cNvSpPr>
          <p:nvPr/>
        </p:nvSpPr>
        <p:spPr bwMode="auto">
          <a:xfrm>
            <a:off x="434975" y="3522663"/>
            <a:ext cx="399415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2713" indent="-112713">
              <a:lnSpc>
                <a:spcPct val="90000"/>
              </a:lnSpc>
              <a:buFontTx/>
              <a:buChar char="•"/>
            </a:pPr>
            <a:r>
              <a:rPr lang="en-US" sz="1300" b="1">
                <a:solidFill>
                  <a:srgbClr val="FFFFFF"/>
                </a:solidFill>
                <a:cs typeface="Arial" pitchFamily="34" charset="0"/>
              </a:rPr>
              <a:t>Investment protection </a:t>
            </a:r>
          </a:p>
          <a:p>
            <a:pPr marL="344488" lvl="1" indent="-117475">
              <a:lnSpc>
                <a:spcPct val="90000"/>
              </a:lnSpc>
              <a:buFontTx/>
              <a:buChar char="•"/>
            </a:pPr>
            <a:r>
              <a:rPr lang="en-US" sz="1300">
                <a:solidFill>
                  <a:srgbClr val="FFFFFF"/>
                </a:solidFill>
                <a:cs typeface="Arial" pitchFamily="34" charset="0"/>
              </a:rPr>
              <a:t>Designed for the next decade, no compromises</a:t>
            </a:r>
          </a:p>
          <a:p>
            <a:pPr marL="344488" lvl="1" indent="-117475">
              <a:lnSpc>
                <a:spcPct val="90000"/>
              </a:lnSpc>
              <a:buFontTx/>
              <a:buChar char="•"/>
            </a:pPr>
            <a:r>
              <a:rPr lang="en-US" sz="1300">
                <a:solidFill>
                  <a:srgbClr val="FFFFFF"/>
                </a:solidFill>
                <a:cs typeface="Arial" pitchFamily="34" charset="0"/>
              </a:rPr>
              <a:t>Works with your existing systems </a:t>
            </a:r>
          </a:p>
          <a:p>
            <a:pPr marL="112713" indent="-112713">
              <a:lnSpc>
                <a:spcPct val="90000"/>
              </a:lnSpc>
              <a:buFontTx/>
              <a:buChar char="•"/>
            </a:pPr>
            <a:endParaRPr lang="en-US" sz="1300">
              <a:solidFill>
                <a:srgbClr val="FFFFFF"/>
              </a:solidFill>
              <a:cs typeface="Arial" pitchFamily="34" charset="0"/>
            </a:endParaRPr>
          </a:p>
          <a:p>
            <a:pPr marL="112713" indent="-112713">
              <a:lnSpc>
                <a:spcPct val="90000"/>
              </a:lnSpc>
              <a:buFontTx/>
              <a:buChar char="•"/>
            </a:pPr>
            <a:r>
              <a:rPr lang="en-US" sz="1300" b="1">
                <a:solidFill>
                  <a:srgbClr val="FFFFFF"/>
                </a:solidFill>
                <a:cs typeface="Arial" pitchFamily="34" charset="0"/>
              </a:rPr>
              <a:t>Beyond blades</a:t>
            </a:r>
            <a:endParaRPr lang="en-US" sz="1300">
              <a:solidFill>
                <a:srgbClr val="FFFFFF"/>
              </a:solidFill>
              <a:cs typeface="Arial" pitchFamily="34" charset="0"/>
            </a:endParaRPr>
          </a:p>
          <a:p>
            <a:pPr marL="344488" lvl="1" indent="-117475">
              <a:lnSpc>
                <a:spcPct val="90000"/>
              </a:lnSpc>
              <a:buFontTx/>
              <a:buChar char="•"/>
            </a:pPr>
            <a:r>
              <a:rPr lang="en-US" sz="1300">
                <a:solidFill>
                  <a:srgbClr val="FFFFFF"/>
                </a:solidFill>
                <a:cs typeface="Arial" pitchFamily="34" charset="0"/>
              </a:rPr>
              <a:t>Compute, storage, networking, management</a:t>
            </a:r>
          </a:p>
          <a:p>
            <a:pPr marL="344488" lvl="1" indent="-117475">
              <a:lnSpc>
                <a:spcPct val="90000"/>
              </a:lnSpc>
              <a:buFontTx/>
              <a:buChar char="•"/>
            </a:pPr>
            <a:r>
              <a:rPr lang="en-US" sz="1300">
                <a:solidFill>
                  <a:srgbClr val="FFFFFF"/>
                </a:solidFill>
                <a:cs typeface="Arial" pitchFamily="34" charset="0"/>
              </a:rPr>
              <a:t>Designed and tested for inter-operation </a:t>
            </a:r>
          </a:p>
          <a:p>
            <a:pPr marL="112713" indent="-112713">
              <a:lnSpc>
                <a:spcPct val="90000"/>
              </a:lnSpc>
              <a:buFontTx/>
              <a:buChar char="•"/>
            </a:pPr>
            <a:endParaRPr lang="en-US" sz="1300">
              <a:solidFill>
                <a:srgbClr val="FFFFFF"/>
              </a:solidFill>
              <a:cs typeface="Arial" pitchFamily="34" charset="0"/>
            </a:endParaRPr>
          </a:p>
          <a:p>
            <a:pPr marL="112713" indent="-112713">
              <a:lnSpc>
                <a:spcPct val="90000"/>
              </a:lnSpc>
              <a:buFontTx/>
              <a:buChar char="•"/>
            </a:pPr>
            <a:r>
              <a:rPr lang="en-US" sz="1300" b="1">
                <a:solidFill>
                  <a:srgbClr val="FFFFFF"/>
                </a:solidFill>
                <a:cs typeface="Arial" pitchFamily="34" charset="0"/>
              </a:rPr>
              <a:t>Simplification</a:t>
            </a:r>
          </a:p>
          <a:p>
            <a:pPr marL="344488" lvl="1" indent="-117475">
              <a:lnSpc>
                <a:spcPct val="90000"/>
              </a:lnSpc>
              <a:buFontTx/>
              <a:buChar char="•"/>
            </a:pPr>
            <a:r>
              <a:rPr lang="en-US" sz="1300">
                <a:solidFill>
                  <a:srgbClr val="FFFFFF"/>
                </a:solidFill>
                <a:cs typeface="Arial" pitchFamily="34" charset="0"/>
              </a:rPr>
              <a:t>Management of physical and virtual domains</a:t>
            </a:r>
          </a:p>
          <a:p>
            <a:pPr marL="344488" lvl="1" indent="-117475">
              <a:lnSpc>
                <a:spcPct val="90000"/>
              </a:lnSpc>
              <a:buFontTx/>
              <a:buChar char="•"/>
            </a:pPr>
            <a:r>
              <a:rPr lang="en-US" sz="1300">
                <a:solidFill>
                  <a:srgbClr val="FFFFFF"/>
                </a:solidFill>
                <a:cs typeface="Arial" pitchFamily="34" charset="0"/>
              </a:rPr>
              <a:t>Single point of management</a:t>
            </a:r>
          </a:p>
          <a:p>
            <a:pPr marL="344488" lvl="1" indent="-117475">
              <a:lnSpc>
                <a:spcPct val="90000"/>
              </a:lnSpc>
              <a:buFontTx/>
              <a:buChar char="•"/>
            </a:pPr>
            <a:endParaRPr lang="en-US" sz="1300">
              <a:solidFill>
                <a:srgbClr val="FFFFFF"/>
              </a:solidFill>
              <a:cs typeface="Arial" pitchFamily="34" charset="0"/>
            </a:endParaRPr>
          </a:p>
          <a:p>
            <a:pPr marL="112713" indent="-112713">
              <a:lnSpc>
                <a:spcPct val="90000"/>
              </a:lnSpc>
              <a:buFontTx/>
              <a:buChar char="•"/>
            </a:pPr>
            <a:r>
              <a:rPr lang="en-US" sz="1300" b="1">
                <a:solidFill>
                  <a:srgbClr val="FFFFFF"/>
                </a:solidFill>
                <a:cs typeface="Arial" pitchFamily="34" charset="0"/>
              </a:rPr>
              <a:t>Competitive differentiation</a:t>
            </a:r>
          </a:p>
          <a:p>
            <a:pPr marL="344488" lvl="1" indent="-117475">
              <a:lnSpc>
                <a:spcPct val="90000"/>
              </a:lnSpc>
              <a:buFontTx/>
              <a:buChar char="•"/>
            </a:pPr>
            <a:r>
              <a:rPr lang="en-US" sz="1300">
                <a:solidFill>
                  <a:srgbClr val="FFFFFF"/>
                </a:solidFill>
                <a:cs typeface="Arial" pitchFamily="34" charset="0"/>
              </a:rPr>
              <a:t>Choice of architectures, hypervisors, operating systems</a:t>
            </a:r>
          </a:p>
          <a:p>
            <a:pPr marL="344488" lvl="1" indent="-117475">
              <a:lnSpc>
                <a:spcPct val="90000"/>
              </a:lnSpc>
              <a:buFontTx/>
              <a:buChar char="•"/>
            </a:pPr>
            <a:r>
              <a:rPr lang="en-US" sz="1300">
                <a:solidFill>
                  <a:srgbClr val="FFFFFF"/>
                </a:solidFill>
                <a:cs typeface="Arial" pitchFamily="34" charset="0"/>
              </a:rPr>
              <a:t>Leading management</a:t>
            </a:r>
          </a:p>
        </p:txBody>
      </p:sp>
      <p:sp>
        <p:nvSpPr>
          <p:cNvPr id="855049" name="TextBox 53"/>
          <p:cNvSpPr txBox="1">
            <a:spLocks noChangeArrowheads="1"/>
          </p:cNvSpPr>
          <p:nvPr/>
        </p:nvSpPr>
        <p:spPr bwMode="auto">
          <a:xfrm>
            <a:off x="171450" y="3065463"/>
            <a:ext cx="231298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5000"/>
              </a:lnSpc>
            </a:pPr>
            <a:r>
              <a:rPr lang="en-US" sz="1200" b="1">
                <a:solidFill>
                  <a:srgbClr val="000000"/>
                </a:solidFill>
                <a:cs typeface="Arial" pitchFamily="34" charset="0"/>
              </a:rPr>
              <a:t>Infrastructure Components</a:t>
            </a:r>
          </a:p>
        </p:txBody>
      </p:sp>
      <p:sp>
        <p:nvSpPr>
          <p:cNvPr id="855050" name="TextBox 53"/>
          <p:cNvSpPr txBox="1">
            <a:spLocks noChangeArrowheads="1"/>
          </p:cNvSpPr>
          <p:nvPr/>
        </p:nvSpPr>
        <p:spPr bwMode="auto">
          <a:xfrm>
            <a:off x="571500" y="3267075"/>
            <a:ext cx="16621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85000"/>
              </a:lnSpc>
            </a:pPr>
            <a:r>
              <a:rPr lang="en-US" sz="1000" i="1">
                <a:solidFill>
                  <a:srgbClr val="000000"/>
                </a:solidFill>
                <a:cs typeface="Arial" pitchFamily="34" charset="0"/>
              </a:rPr>
              <a:t>Beyond Blades</a:t>
            </a:r>
          </a:p>
        </p:txBody>
      </p:sp>
      <p:sp>
        <p:nvSpPr>
          <p:cNvPr id="855051" name="Line 16"/>
          <p:cNvSpPr>
            <a:spLocks noChangeShapeType="1"/>
          </p:cNvSpPr>
          <p:nvPr/>
        </p:nvSpPr>
        <p:spPr bwMode="auto">
          <a:xfrm>
            <a:off x="573088" y="3271838"/>
            <a:ext cx="16319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grpSp>
        <p:nvGrpSpPr>
          <p:cNvPr id="855052" name="Group 12"/>
          <p:cNvGrpSpPr>
            <a:grpSpLocks/>
          </p:cNvGrpSpPr>
          <p:nvPr/>
        </p:nvGrpSpPr>
        <p:grpSpPr bwMode="auto">
          <a:xfrm>
            <a:off x="611188" y="1463675"/>
            <a:ext cx="1497012" cy="1495425"/>
            <a:chOff x="532" y="389"/>
            <a:chExt cx="866" cy="946"/>
          </a:xfrm>
        </p:grpSpPr>
        <p:pic>
          <p:nvPicPr>
            <p:cNvPr id="855053" name="Picture 1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2" y="389"/>
              <a:ext cx="86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rnd" algn="ctr">
                  <a:solidFill>
                    <a:schemeClr val="bg2"/>
                  </a:solidFill>
                  <a:prstDash val="sysDot"/>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pic>
          <p:nvPicPr>
            <p:cNvPr id="855054" name="Picture 14" descr="flex system chassis 229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9" y="594"/>
              <a:ext cx="700" cy="741"/>
            </a:xfrm>
            <a:prstGeom prst="rect">
              <a:avLst/>
            </a:prstGeom>
            <a:noFill/>
            <a:extLst>
              <a:ext uri="{909E8E84-426E-40DD-AFC4-6F175D3DCCD1}">
                <a14:hiddenFill xmlns:a14="http://schemas.microsoft.com/office/drawing/2010/main">
                  <a:solidFill>
                    <a:srgbClr val="FFFFFF"/>
                  </a:solidFill>
                </a14:hiddenFill>
              </a:ext>
            </a:extLst>
          </p:spPr>
        </p:pic>
      </p:grpSp>
      <p:pic>
        <p:nvPicPr>
          <p:cNvPr id="855055" name="Picture 46" descr="PureFlex_Sil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140575" y="1108075"/>
            <a:ext cx="1093788"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5056" name="TextBox 53"/>
          <p:cNvSpPr txBox="1">
            <a:spLocks noChangeArrowheads="1"/>
          </p:cNvSpPr>
          <p:nvPr/>
        </p:nvSpPr>
        <p:spPr bwMode="auto">
          <a:xfrm>
            <a:off x="6537325" y="3065463"/>
            <a:ext cx="20447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95000"/>
              </a:lnSpc>
            </a:pPr>
            <a:r>
              <a:rPr lang="en-US" altLang="ja-JP" sz="1200" b="1">
                <a:cs typeface="Arial" pitchFamily="34" charset="0"/>
              </a:rPr>
              <a:t> Integrated Infrastructure</a:t>
            </a:r>
            <a:endParaRPr lang="en-US" sz="1200" b="1">
              <a:cs typeface="Arial" pitchFamily="34" charset="0"/>
            </a:endParaRPr>
          </a:p>
        </p:txBody>
      </p:sp>
      <p:sp>
        <p:nvSpPr>
          <p:cNvPr id="855057" name="TextBox 53"/>
          <p:cNvSpPr txBox="1">
            <a:spLocks noChangeArrowheads="1"/>
          </p:cNvSpPr>
          <p:nvPr/>
        </p:nvSpPr>
        <p:spPr bwMode="auto">
          <a:xfrm>
            <a:off x="6364288" y="3267075"/>
            <a:ext cx="23653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lnSpc>
                <a:spcPct val="85000"/>
              </a:lnSpc>
            </a:pPr>
            <a:r>
              <a:rPr lang="en-US" sz="1000" i="1">
                <a:cs typeface="Arial" pitchFamily="34" charset="0"/>
              </a:rPr>
              <a:t>Delivering </a:t>
            </a:r>
            <a:r>
              <a:rPr lang="en-US" altLang="ja-JP" sz="1000" i="1">
                <a:cs typeface="Arial" pitchFamily="34" charset="0"/>
              </a:rPr>
              <a:t>Infrastructure</a:t>
            </a:r>
            <a:r>
              <a:rPr lang="en-US" sz="1000" i="1">
                <a:cs typeface="Arial" pitchFamily="34" charset="0"/>
              </a:rPr>
              <a:t> Services</a:t>
            </a:r>
          </a:p>
        </p:txBody>
      </p:sp>
      <p:sp>
        <p:nvSpPr>
          <p:cNvPr id="855058" name="Line 25"/>
          <p:cNvSpPr>
            <a:spLocks noChangeAspect="1" noChangeShapeType="1"/>
          </p:cNvSpPr>
          <p:nvPr/>
        </p:nvSpPr>
        <p:spPr bwMode="auto">
          <a:xfrm>
            <a:off x="6696075" y="3276600"/>
            <a:ext cx="16795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pic>
        <p:nvPicPr>
          <p:cNvPr id="855059" name="Picture 14" descr="PureFlex_Bitmap_Black"/>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173913" y="1006475"/>
            <a:ext cx="960437"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5060" name="Rectangle 3"/>
          <p:cNvSpPr>
            <a:spLocks noChangeArrowheads="1"/>
          </p:cNvSpPr>
          <p:nvPr/>
        </p:nvSpPr>
        <p:spPr bwMode="auto">
          <a:xfrm>
            <a:off x="4597400" y="3522663"/>
            <a:ext cx="4138613"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2713" indent="-112713">
              <a:lnSpc>
                <a:spcPct val="90000"/>
              </a:lnSpc>
              <a:buFontTx/>
              <a:buChar char="•"/>
            </a:pPr>
            <a:r>
              <a:rPr lang="en-US" sz="1300" b="1">
                <a:solidFill>
                  <a:srgbClr val="FFFFFF"/>
                </a:solidFill>
                <a:cs typeface="Arial" pitchFamily="34" charset="0"/>
              </a:rPr>
              <a:t>Time to value </a:t>
            </a:r>
          </a:p>
          <a:p>
            <a:pPr marL="344488" lvl="1" indent="-117475">
              <a:lnSpc>
                <a:spcPct val="90000"/>
              </a:lnSpc>
              <a:buFontTx/>
              <a:buChar char="•"/>
            </a:pPr>
            <a:r>
              <a:rPr lang="en-US" sz="1300">
                <a:solidFill>
                  <a:srgbClr val="FFFFFF"/>
                </a:solidFill>
                <a:cs typeface="Arial" pitchFamily="34" charset="0"/>
              </a:rPr>
              <a:t>Pre-integrated, set up in as little as 4 hours</a:t>
            </a:r>
          </a:p>
          <a:p>
            <a:pPr marL="344488" lvl="1" indent="-117475">
              <a:lnSpc>
                <a:spcPct val="90000"/>
              </a:lnSpc>
              <a:buFontTx/>
              <a:buChar char="•"/>
            </a:pPr>
            <a:r>
              <a:rPr lang="en-US" sz="1300">
                <a:solidFill>
                  <a:srgbClr val="FFFFFF"/>
                </a:solidFill>
                <a:cs typeface="Arial" pitchFamily="34" charset="0"/>
              </a:rPr>
              <a:t>Pooled resources, deploy new services rapidly </a:t>
            </a:r>
          </a:p>
          <a:p>
            <a:pPr marL="112713" indent="-112713">
              <a:lnSpc>
                <a:spcPct val="90000"/>
              </a:lnSpc>
              <a:buFontTx/>
              <a:buChar char="•"/>
            </a:pPr>
            <a:endParaRPr lang="en-US" sz="1300">
              <a:solidFill>
                <a:srgbClr val="FFFFFF"/>
              </a:solidFill>
              <a:cs typeface="Arial" pitchFamily="34" charset="0"/>
            </a:endParaRPr>
          </a:p>
          <a:p>
            <a:pPr marL="112713" indent="-112713">
              <a:lnSpc>
                <a:spcPct val="90000"/>
              </a:lnSpc>
              <a:buFontTx/>
              <a:buChar char="•"/>
            </a:pPr>
            <a:r>
              <a:rPr lang="en-US" sz="1300" b="1">
                <a:solidFill>
                  <a:srgbClr val="FFFFFF"/>
                </a:solidFill>
                <a:cs typeface="Arial" pitchFamily="34" charset="0"/>
              </a:rPr>
              <a:t>New solutions and applications</a:t>
            </a:r>
            <a:endParaRPr lang="en-US" sz="1300">
              <a:solidFill>
                <a:srgbClr val="FFFFFF"/>
              </a:solidFill>
              <a:cs typeface="Arial" pitchFamily="34" charset="0"/>
            </a:endParaRPr>
          </a:p>
          <a:p>
            <a:pPr marL="344488" lvl="1" indent="-117475">
              <a:lnSpc>
                <a:spcPct val="90000"/>
              </a:lnSpc>
              <a:buFontTx/>
              <a:buChar char="•"/>
            </a:pPr>
            <a:r>
              <a:rPr lang="en-US" sz="1300">
                <a:solidFill>
                  <a:srgbClr val="FFFFFF"/>
                </a:solidFill>
                <a:cs typeface="Arial" pitchFamily="34" charset="0"/>
              </a:rPr>
              <a:t>Leading ERP, CRM, tens of thousands of available apps.</a:t>
            </a:r>
          </a:p>
          <a:p>
            <a:pPr marL="344488" lvl="1" indent="-117475">
              <a:lnSpc>
                <a:spcPct val="90000"/>
              </a:lnSpc>
              <a:buFontTx/>
              <a:buChar char="•"/>
            </a:pPr>
            <a:r>
              <a:rPr lang="en-US" sz="1300">
                <a:solidFill>
                  <a:srgbClr val="FFFFFF"/>
                </a:solidFill>
                <a:cs typeface="Arial" pitchFamily="34" charset="0"/>
              </a:rPr>
              <a:t>Key solutions e.g. Virtual Desktop Infrastructure </a:t>
            </a:r>
          </a:p>
          <a:p>
            <a:pPr marL="112713" indent="-112713">
              <a:lnSpc>
                <a:spcPct val="90000"/>
              </a:lnSpc>
              <a:buFontTx/>
              <a:buChar char="•"/>
            </a:pPr>
            <a:endParaRPr lang="en-US" sz="1300">
              <a:solidFill>
                <a:srgbClr val="FFFFFF"/>
              </a:solidFill>
              <a:cs typeface="Arial" pitchFamily="34" charset="0"/>
            </a:endParaRPr>
          </a:p>
          <a:p>
            <a:pPr marL="112713" indent="-112713">
              <a:lnSpc>
                <a:spcPct val="90000"/>
              </a:lnSpc>
              <a:buFontTx/>
              <a:buChar char="•"/>
            </a:pPr>
            <a:r>
              <a:rPr lang="en-US" sz="1300" b="1">
                <a:solidFill>
                  <a:srgbClr val="FFFFFF"/>
                </a:solidFill>
                <a:cs typeface="Arial" pitchFamily="34" charset="0"/>
              </a:rPr>
              <a:t>Simplification</a:t>
            </a:r>
          </a:p>
          <a:p>
            <a:pPr marL="344488" lvl="1" indent="-117475">
              <a:lnSpc>
                <a:spcPct val="90000"/>
              </a:lnSpc>
              <a:buFontTx/>
              <a:buChar char="•"/>
            </a:pPr>
            <a:r>
              <a:rPr lang="en-US" sz="1300">
                <a:solidFill>
                  <a:srgbClr val="FFFFFF"/>
                </a:solidFill>
                <a:cs typeface="Arial" pitchFamily="34" charset="0"/>
              </a:rPr>
              <a:t>Expert integrated system</a:t>
            </a:r>
          </a:p>
          <a:p>
            <a:pPr marL="344488" lvl="1" indent="-117475">
              <a:lnSpc>
                <a:spcPct val="90000"/>
              </a:lnSpc>
              <a:buFontTx/>
              <a:buChar char="•"/>
            </a:pPr>
            <a:r>
              <a:rPr lang="en-US" sz="1300">
                <a:solidFill>
                  <a:srgbClr val="FFFFFF"/>
                </a:solidFill>
                <a:cs typeface="Arial" pitchFamily="34" charset="0"/>
              </a:rPr>
              <a:t>IBM expertise from optimizing thousands of data centers</a:t>
            </a:r>
          </a:p>
          <a:p>
            <a:pPr marL="344488" lvl="1" indent="-117475">
              <a:lnSpc>
                <a:spcPct val="90000"/>
              </a:lnSpc>
              <a:buFontTx/>
              <a:buChar char="•"/>
            </a:pPr>
            <a:endParaRPr lang="en-US" sz="1300">
              <a:solidFill>
                <a:srgbClr val="FFFFFF"/>
              </a:solidFill>
              <a:cs typeface="Arial" pitchFamily="34" charset="0"/>
            </a:endParaRPr>
          </a:p>
          <a:p>
            <a:pPr marL="112713" indent="-112713">
              <a:lnSpc>
                <a:spcPct val="90000"/>
              </a:lnSpc>
              <a:buFontTx/>
              <a:buChar char="•"/>
            </a:pPr>
            <a:r>
              <a:rPr lang="en-US" sz="1300" b="1">
                <a:solidFill>
                  <a:srgbClr val="FFFFFF"/>
                </a:solidFill>
                <a:cs typeface="Arial" pitchFamily="34" charset="0"/>
              </a:rPr>
              <a:t>Competitive differentiation</a:t>
            </a:r>
          </a:p>
          <a:p>
            <a:pPr marL="344488" lvl="1" indent="-117475">
              <a:lnSpc>
                <a:spcPct val="90000"/>
              </a:lnSpc>
              <a:buFontTx/>
              <a:buChar char="•"/>
            </a:pPr>
            <a:r>
              <a:rPr lang="en-US" sz="1300">
                <a:solidFill>
                  <a:srgbClr val="FFFFFF"/>
                </a:solidFill>
                <a:cs typeface="Arial" pitchFamily="34" charset="0"/>
              </a:rPr>
              <a:t>Comprehensive – storage, networking, compute</a:t>
            </a:r>
          </a:p>
          <a:p>
            <a:pPr marL="344488" lvl="1" indent="-117475">
              <a:lnSpc>
                <a:spcPct val="90000"/>
              </a:lnSpc>
              <a:buFontTx/>
              <a:buChar char="•"/>
            </a:pPr>
            <a:r>
              <a:rPr lang="en-US" sz="1300">
                <a:solidFill>
                  <a:srgbClr val="FFFFFF"/>
                </a:solidFill>
                <a:cs typeface="Arial" pitchFamily="34" charset="0"/>
              </a:rPr>
              <a:t>Partner ecosystem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18" name="AutoShape 30"/>
          <p:cNvSpPr>
            <a:spLocks noChangeArrowheads="1"/>
          </p:cNvSpPr>
          <p:nvPr/>
        </p:nvSpPr>
        <p:spPr bwMode="auto">
          <a:xfrm>
            <a:off x="250825" y="1287463"/>
            <a:ext cx="6665913" cy="4719637"/>
          </a:xfrm>
          <a:prstGeom prst="homePlate">
            <a:avLst>
              <a:gd name="adj" fmla="val 23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grpSp>
        <p:nvGrpSpPr>
          <p:cNvPr id="887813" name="Group 4"/>
          <p:cNvGrpSpPr>
            <a:grpSpLocks/>
          </p:cNvGrpSpPr>
          <p:nvPr/>
        </p:nvGrpSpPr>
        <p:grpSpPr bwMode="auto">
          <a:xfrm>
            <a:off x="3938588" y="1273175"/>
            <a:ext cx="1914525" cy="1123950"/>
            <a:chOff x="429" y="2844"/>
            <a:chExt cx="1534" cy="846"/>
          </a:xfrm>
        </p:grpSpPr>
        <p:pic>
          <p:nvPicPr>
            <p:cNvPr id="887814" name="Picture 5" descr="PanelArtElemen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9"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7815" name="Rectangle 5"/>
            <p:cNvSpPr>
              <a:spLocks noChangeArrowheads="1"/>
            </p:cNvSpPr>
            <p:nvPr/>
          </p:nvSpPr>
          <p:spPr bwMode="auto">
            <a:xfrm>
              <a:off x="429" y="3101"/>
              <a:ext cx="1501"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Technology Leadership</a:t>
              </a:r>
            </a:p>
          </p:txBody>
        </p:sp>
      </p:grpSp>
      <p:grpSp>
        <p:nvGrpSpPr>
          <p:cNvPr id="887816" name="Group 7"/>
          <p:cNvGrpSpPr>
            <a:grpSpLocks/>
          </p:cNvGrpSpPr>
          <p:nvPr/>
        </p:nvGrpSpPr>
        <p:grpSpPr bwMode="auto">
          <a:xfrm>
            <a:off x="3938588" y="2474913"/>
            <a:ext cx="1919287" cy="1122362"/>
            <a:chOff x="2191" y="2844"/>
            <a:chExt cx="1536" cy="846"/>
          </a:xfrm>
        </p:grpSpPr>
        <p:pic>
          <p:nvPicPr>
            <p:cNvPr id="887817" name="Picture 8" descr="PanelArtElemen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93"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7818" name="Rectangle 7"/>
            <p:cNvSpPr>
              <a:spLocks noChangeArrowheads="1"/>
            </p:cNvSpPr>
            <p:nvPr/>
          </p:nvSpPr>
          <p:spPr bwMode="auto">
            <a:xfrm>
              <a:off x="2191" y="3100"/>
              <a:ext cx="1533"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Integration </a:t>
              </a:r>
            </a:p>
            <a:p>
              <a:pPr algn="ctr">
                <a:lnSpc>
                  <a:spcPct val="90000"/>
                </a:lnSpc>
                <a:buClr>
                  <a:schemeClr val="tx1"/>
                </a:buClr>
              </a:pPr>
              <a:r>
                <a:rPr lang="en-US" sz="1600" b="1">
                  <a:solidFill>
                    <a:schemeClr val="bg1"/>
                  </a:solidFill>
                  <a:ea typeface="SimSun" pitchFamily="2" charset="-122"/>
                </a:rPr>
                <a:t>Leadership</a:t>
              </a:r>
            </a:p>
          </p:txBody>
        </p:sp>
      </p:grpSp>
      <p:grpSp>
        <p:nvGrpSpPr>
          <p:cNvPr id="887819" name="Group 10"/>
          <p:cNvGrpSpPr>
            <a:grpSpLocks/>
          </p:cNvGrpSpPr>
          <p:nvPr/>
        </p:nvGrpSpPr>
        <p:grpSpPr bwMode="auto">
          <a:xfrm>
            <a:off x="3959225" y="3679825"/>
            <a:ext cx="1914525" cy="1123950"/>
            <a:chOff x="3963" y="2844"/>
            <a:chExt cx="1534" cy="846"/>
          </a:xfrm>
        </p:grpSpPr>
        <p:pic>
          <p:nvPicPr>
            <p:cNvPr id="887820" name="Picture 11" descr="PanelArtElemen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63"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7821" name="Rectangle 9"/>
            <p:cNvSpPr>
              <a:spLocks noChangeArrowheads="1"/>
            </p:cNvSpPr>
            <p:nvPr/>
          </p:nvSpPr>
          <p:spPr bwMode="auto">
            <a:xfrm>
              <a:off x="3963" y="3101"/>
              <a:ext cx="153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Software </a:t>
              </a:r>
            </a:p>
            <a:p>
              <a:pPr algn="ctr">
                <a:lnSpc>
                  <a:spcPct val="90000"/>
                </a:lnSpc>
                <a:buClr>
                  <a:schemeClr val="tx1"/>
                </a:buClr>
              </a:pPr>
              <a:r>
                <a:rPr lang="en-US" sz="1600" b="1">
                  <a:solidFill>
                    <a:schemeClr val="bg1"/>
                  </a:solidFill>
                  <a:ea typeface="SimSun" pitchFamily="2" charset="-122"/>
                </a:rPr>
                <a:t>Leadership</a:t>
              </a:r>
            </a:p>
          </p:txBody>
        </p:sp>
      </p:grpSp>
      <p:grpSp>
        <p:nvGrpSpPr>
          <p:cNvPr id="887822" name="Group 13"/>
          <p:cNvGrpSpPr>
            <a:grpSpLocks/>
          </p:cNvGrpSpPr>
          <p:nvPr/>
        </p:nvGrpSpPr>
        <p:grpSpPr bwMode="auto">
          <a:xfrm>
            <a:off x="3949700" y="4875213"/>
            <a:ext cx="1917700" cy="1125537"/>
            <a:chOff x="5721" y="2844"/>
            <a:chExt cx="1534" cy="846"/>
          </a:xfrm>
        </p:grpSpPr>
        <p:pic>
          <p:nvPicPr>
            <p:cNvPr id="887823" name="Picture 14" descr="PanelArtElemen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21" y="2844"/>
              <a:ext cx="15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7824" name="Rectangle 9"/>
            <p:cNvSpPr>
              <a:spLocks noChangeArrowheads="1"/>
            </p:cNvSpPr>
            <p:nvPr/>
          </p:nvSpPr>
          <p:spPr bwMode="auto">
            <a:xfrm>
              <a:off x="5812" y="3101"/>
              <a:ext cx="1393"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90000"/>
                </a:lnSpc>
                <a:buClr>
                  <a:schemeClr val="tx1"/>
                </a:buClr>
              </a:pPr>
              <a:r>
                <a:rPr lang="en-US" sz="1600" b="1">
                  <a:solidFill>
                    <a:schemeClr val="bg1"/>
                  </a:solidFill>
                  <a:ea typeface="SimSun" pitchFamily="2" charset="-122"/>
                </a:rPr>
                <a:t>Services Leadership</a:t>
              </a:r>
            </a:p>
          </p:txBody>
        </p:sp>
      </p:grpSp>
      <p:pic>
        <p:nvPicPr>
          <p:cNvPr id="887825" name="Picture 3" descr="C:\Users\Sander Kim\Documents\IBM\Products\Flex\Photos\Demand Gen Photos\FSECLFVW_CMPRSD.jpg"/>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35125" y="4027488"/>
            <a:ext cx="1497013"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7826" name="Picture 48" descr="PureData_Silo"/>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25425" y="1960563"/>
            <a:ext cx="1585913"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7827" name="Picture 10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633538" y="3713163"/>
            <a:ext cx="16017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solidFill>
                  <a:srgbClr val="000000"/>
                </a:solidFill>
                <a:prstDash val="sysDot"/>
                <a:miter lim="800000"/>
                <a:headEnd/>
                <a:tailEnd/>
              </a14:hiddenLine>
            </a:ext>
          </a:extLst>
        </p:spPr>
      </p:pic>
      <p:pic>
        <p:nvPicPr>
          <p:cNvPr id="887828" name="Picture 14"/>
          <p:cNvPicPr preferRelativeResize="0">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8625" y="1754188"/>
            <a:ext cx="11477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7829" name="Freeform 31"/>
          <p:cNvSpPr>
            <a:spLocks noEditPoints="1"/>
          </p:cNvSpPr>
          <p:nvPr/>
        </p:nvSpPr>
        <p:spPr bwMode="auto">
          <a:xfrm>
            <a:off x="7312025" y="3109913"/>
            <a:ext cx="1035050" cy="941387"/>
          </a:xfrm>
          <a:custGeom>
            <a:avLst/>
            <a:gdLst>
              <a:gd name="T0" fmla="*/ 969 w 1357"/>
              <a:gd name="T1" fmla="*/ 0 h 1355"/>
              <a:gd name="T2" fmla="*/ 969 w 1357"/>
              <a:gd name="T3" fmla="*/ 0 h 1355"/>
              <a:gd name="T4" fmla="*/ 0 w 1357"/>
              <a:gd name="T5" fmla="*/ 0 h 1355"/>
              <a:gd name="T6" fmla="*/ 0 w 1357"/>
              <a:gd name="T7" fmla="*/ 0 h 1355"/>
              <a:gd name="T8" fmla="*/ 0 w 1357"/>
              <a:gd name="T9" fmla="*/ 829 h 1355"/>
              <a:gd name="T10" fmla="*/ 0 w 1357"/>
              <a:gd name="T11" fmla="*/ 829 h 1355"/>
              <a:gd name="T12" fmla="*/ 0 w 1357"/>
              <a:gd name="T13" fmla="*/ 829 h 1355"/>
              <a:gd name="T14" fmla="*/ 0 w 1357"/>
              <a:gd name="T15" fmla="*/ 829 h 1355"/>
              <a:gd name="T16" fmla="*/ 0 w 1357"/>
              <a:gd name="T17" fmla="*/ 829 h 1355"/>
              <a:gd name="T18" fmla="*/ 0 w 1357"/>
              <a:gd name="T19" fmla="*/ 1659 h 1355"/>
              <a:gd name="T20" fmla="*/ 0 w 1357"/>
              <a:gd name="T21" fmla="*/ 1659 h 1355"/>
              <a:gd name="T22" fmla="*/ 969 w 1357"/>
              <a:gd name="T23" fmla="*/ 1659 h 1355"/>
              <a:gd name="T24" fmla="*/ 969 w 1357"/>
              <a:gd name="T25" fmla="*/ 1659 h 1355"/>
              <a:gd name="T26" fmla="*/ 969 w 1357"/>
              <a:gd name="T27" fmla="*/ 1659 h 1355"/>
              <a:gd name="T28" fmla="*/ 969 w 1357"/>
              <a:gd name="T29" fmla="*/ 1659 h 1355"/>
              <a:gd name="T30" fmla="*/ 969 w 1357"/>
              <a:gd name="T31" fmla="*/ 1659 h 1355"/>
              <a:gd name="T32" fmla="*/ 1937 w 1357"/>
              <a:gd name="T33" fmla="*/ 1659 h 1355"/>
              <a:gd name="T34" fmla="*/ 1937 w 1357"/>
              <a:gd name="T35" fmla="*/ 829 h 1355"/>
              <a:gd name="T36" fmla="*/ 1937 w 1357"/>
              <a:gd name="T37" fmla="*/ 829 h 1355"/>
              <a:gd name="T38" fmla="*/ 1937 w 1357"/>
              <a:gd name="T39" fmla="*/ 829 h 1355"/>
              <a:gd name="T40" fmla="*/ 1937 w 1357"/>
              <a:gd name="T41" fmla="*/ 829 h 1355"/>
              <a:gd name="T42" fmla="*/ 1937 w 1357"/>
              <a:gd name="T43" fmla="*/ 829 h 1355"/>
              <a:gd name="T44" fmla="*/ 1937 w 1357"/>
              <a:gd name="T45" fmla="*/ 0 h 1355"/>
              <a:gd name="T46" fmla="*/ 1937 w 1357"/>
              <a:gd name="T47" fmla="*/ 0 h 1355"/>
              <a:gd name="T48" fmla="*/ 969 w 1357"/>
              <a:gd name="T49" fmla="*/ 0 h 1355"/>
              <a:gd name="T50" fmla="*/ 969 w 1357"/>
              <a:gd name="T51" fmla="*/ 0 h 1355"/>
              <a:gd name="T52" fmla="*/ 969 w 1357"/>
              <a:gd name="T53" fmla="*/ 829 h 1355"/>
              <a:gd name="T54" fmla="*/ 969 w 1357"/>
              <a:gd name="T55" fmla="*/ 1659 h 1355"/>
              <a:gd name="T56" fmla="*/ 969 w 1357"/>
              <a:gd name="T57" fmla="*/ 1659 h 1355"/>
              <a:gd name="T58" fmla="*/ 969 w 1357"/>
              <a:gd name="T59" fmla="*/ 1659 h 1355"/>
              <a:gd name="T60" fmla="*/ 969 w 1357"/>
              <a:gd name="T61" fmla="*/ 1659 h 1355"/>
              <a:gd name="T62" fmla="*/ 969 w 1357"/>
              <a:gd name="T63" fmla="*/ 1659 h 1355"/>
              <a:gd name="T64" fmla="*/ 969 w 1357"/>
              <a:gd name="T65" fmla="*/ 1659 h 1355"/>
              <a:gd name="T66" fmla="*/ 0 w 1357"/>
              <a:gd name="T67" fmla="*/ 1659 h 1355"/>
              <a:gd name="T68" fmla="*/ 0 w 1357"/>
              <a:gd name="T69" fmla="*/ 829 h 1355"/>
              <a:gd name="T70" fmla="*/ 0 w 1357"/>
              <a:gd name="T71" fmla="*/ 829 h 1355"/>
              <a:gd name="T72" fmla="*/ 0 w 1357"/>
              <a:gd name="T73" fmla="*/ 829 h 1355"/>
              <a:gd name="T74" fmla="*/ 0 w 1357"/>
              <a:gd name="T75" fmla="*/ 829 h 1355"/>
              <a:gd name="T76" fmla="*/ 0 w 1357"/>
              <a:gd name="T77" fmla="*/ 829 h 1355"/>
              <a:gd name="T78" fmla="*/ 0 w 1357"/>
              <a:gd name="T79" fmla="*/ 829 h 1355"/>
              <a:gd name="T80" fmla="*/ 0 w 1357"/>
              <a:gd name="T81" fmla="*/ 0 h 1355"/>
              <a:gd name="T82" fmla="*/ 0 w 1357"/>
              <a:gd name="T83" fmla="*/ 0 h 1355"/>
              <a:gd name="T84" fmla="*/ 969 w 1357"/>
              <a:gd name="T85" fmla="*/ 0 h 1355"/>
              <a:gd name="T86" fmla="*/ 969 w 1357"/>
              <a:gd name="T87" fmla="*/ 0 h 1355"/>
              <a:gd name="T88" fmla="*/ 969 w 1357"/>
              <a:gd name="T89" fmla="*/ 0 h 1355"/>
              <a:gd name="T90" fmla="*/ 969 w 1357"/>
              <a:gd name="T91" fmla="*/ 0 h 1355"/>
              <a:gd name="T92" fmla="*/ 969 w 1357"/>
              <a:gd name="T93" fmla="*/ 0 h 1355"/>
              <a:gd name="T94" fmla="*/ 969 w 1357"/>
              <a:gd name="T95" fmla="*/ 0 h 1355"/>
              <a:gd name="T96" fmla="*/ 969 w 1357"/>
              <a:gd name="T97" fmla="*/ 0 h 1355"/>
              <a:gd name="T98" fmla="*/ 1937 w 1357"/>
              <a:gd name="T99" fmla="*/ 0 h 1355"/>
              <a:gd name="T100" fmla="*/ 1937 w 1357"/>
              <a:gd name="T101" fmla="*/ 829 h 1355"/>
              <a:gd name="T102" fmla="*/ 1937 w 1357"/>
              <a:gd name="T103" fmla="*/ 829 h 1355"/>
              <a:gd name="T104" fmla="*/ 1937 w 1357"/>
              <a:gd name="T105" fmla="*/ 829 h 1355"/>
              <a:gd name="T106" fmla="*/ 1937 w 1357"/>
              <a:gd name="T107" fmla="*/ 829 h 1355"/>
              <a:gd name="T108" fmla="*/ 1937 w 1357"/>
              <a:gd name="T109" fmla="*/ 829 h 1355"/>
              <a:gd name="T110" fmla="*/ 1937 w 1357"/>
              <a:gd name="T111" fmla="*/ 829 h 1355"/>
              <a:gd name="T112" fmla="*/ 969 w 1357"/>
              <a:gd name="T113" fmla="*/ 829 h 1355"/>
              <a:gd name="T114" fmla="*/ 969 w 1357"/>
              <a:gd name="T115" fmla="*/ 829 h 1355"/>
              <a:gd name="T116" fmla="*/ 969 w 1357"/>
              <a:gd name="T117" fmla="*/ 829 h 1355"/>
              <a:gd name="T118" fmla="*/ 969 w 1357"/>
              <a:gd name="T119" fmla="*/ 829 h 1355"/>
              <a:gd name="T120" fmla="*/ 969 w 1357"/>
              <a:gd name="T121" fmla="*/ 829 h 1355"/>
              <a:gd name="T122" fmla="*/ 969 w 1357"/>
              <a:gd name="T123" fmla="*/ 829 h 1355"/>
              <a:gd name="T124" fmla="*/ 969 w 1357"/>
              <a:gd name="T125" fmla="*/ 829 h 13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357" h="1355">
                <a:moveTo>
                  <a:pt x="679" y="0"/>
                </a:moveTo>
                <a:lnTo>
                  <a:pt x="679" y="0"/>
                </a:lnTo>
                <a:lnTo>
                  <a:pt x="644" y="1"/>
                </a:lnTo>
                <a:lnTo>
                  <a:pt x="610" y="3"/>
                </a:lnTo>
                <a:lnTo>
                  <a:pt x="575" y="8"/>
                </a:lnTo>
                <a:lnTo>
                  <a:pt x="541" y="15"/>
                </a:lnTo>
                <a:lnTo>
                  <a:pt x="509" y="21"/>
                </a:lnTo>
                <a:lnTo>
                  <a:pt x="478" y="31"/>
                </a:lnTo>
                <a:lnTo>
                  <a:pt x="446" y="41"/>
                </a:lnTo>
                <a:lnTo>
                  <a:pt x="414" y="53"/>
                </a:lnTo>
                <a:lnTo>
                  <a:pt x="385" y="67"/>
                </a:lnTo>
                <a:lnTo>
                  <a:pt x="355" y="82"/>
                </a:lnTo>
                <a:lnTo>
                  <a:pt x="327" y="98"/>
                </a:lnTo>
                <a:lnTo>
                  <a:pt x="300" y="115"/>
                </a:lnTo>
                <a:lnTo>
                  <a:pt x="273" y="135"/>
                </a:lnTo>
                <a:lnTo>
                  <a:pt x="248" y="155"/>
                </a:lnTo>
                <a:lnTo>
                  <a:pt x="223" y="176"/>
                </a:lnTo>
                <a:lnTo>
                  <a:pt x="199" y="199"/>
                </a:lnTo>
                <a:lnTo>
                  <a:pt x="178" y="222"/>
                </a:lnTo>
                <a:lnTo>
                  <a:pt x="156" y="248"/>
                </a:lnTo>
                <a:lnTo>
                  <a:pt x="136" y="273"/>
                </a:lnTo>
                <a:lnTo>
                  <a:pt x="117" y="300"/>
                </a:lnTo>
                <a:lnTo>
                  <a:pt x="99" y="326"/>
                </a:lnTo>
                <a:lnTo>
                  <a:pt x="82" y="355"/>
                </a:lnTo>
                <a:lnTo>
                  <a:pt x="67" y="383"/>
                </a:lnTo>
                <a:lnTo>
                  <a:pt x="54" y="414"/>
                </a:lnTo>
                <a:lnTo>
                  <a:pt x="42" y="445"/>
                </a:lnTo>
                <a:lnTo>
                  <a:pt x="32" y="477"/>
                </a:lnTo>
                <a:lnTo>
                  <a:pt x="22" y="509"/>
                </a:lnTo>
                <a:lnTo>
                  <a:pt x="15" y="541"/>
                </a:lnTo>
                <a:lnTo>
                  <a:pt x="8" y="574"/>
                </a:lnTo>
                <a:lnTo>
                  <a:pt x="5" y="610"/>
                </a:lnTo>
                <a:lnTo>
                  <a:pt x="2" y="643"/>
                </a:lnTo>
                <a:lnTo>
                  <a:pt x="0" y="678"/>
                </a:lnTo>
                <a:lnTo>
                  <a:pt x="2" y="714"/>
                </a:lnTo>
                <a:lnTo>
                  <a:pt x="5" y="747"/>
                </a:lnTo>
                <a:lnTo>
                  <a:pt x="8" y="781"/>
                </a:lnTo>
                <a:lnTo>
                  <a:pt x="15" y="814"/>
                </a:lnTo>
                <a:lnTo>
                  <a:pt x="22" y="848"/>
                </a:lnTo>
                <a:lnTo>
                  <a:pt x="32" y="879"/>
                </a:lnTo>
                <a:lnTo>
                  <a:pt x="42" y="911"/>
                </a:lnTo>
                <a:lnTo>
                  <a:pt x="54" y="942"/>
                </a:lnTo>
                <a:lnTo>
                  <a:pt x="67" y="972"/>
                </a:lnTo>
                <a:lnTo>
                  <a:pt x="82" y="1002"/>
                </a:lnTo>
                <a:lnTo>
                  <a:pt x="99" y="1030"/>
                </a:lnTo>
                <a:lnTo>
                  <a:pt x="117" y="1057"/>
                </a:lnTo>
                <a:lnTo>
                  <a:pt x="136" y="1084"/>
                </a:lnTo>
                <a:lnTo>
                  <a:pt x="156" y="1109"/>
                </a:lnTo>
                <a:lnTo>
                  <a:pt x="178" y="1134"/>
                </a:lnTo>
                <a:lnTo>
                  <a:pt x="199" y="1158"/>
                </a:lnTo>
                <a:lnTo>
                  <a:pt x="223" y="1179"/>
                </a:lnTo>
                <a:lnTo>
                  <a:pt x="248" y="1201"/>
                </a:lnTo>
                <a:lnTo>
                  <a:pt x="273" y="1221"/>
                </a:lnTo>
                <a:lnTo>
                  <a:pt x="300" y="1240"/>
                </a:lnTo>
                <a:lnTo>
                  <a:pt x="327" y="1258"/>
                </a:lnTo>
                <a:lnTo>
                  <a:pt x="355" y="1275"/>
                </a:lnTo>
                <a:lnTo>
                  <a:pt x="385" y="1290"/>
                </a:lnTo>
                <a:lnTo>
                  <a:pt x="414" y="1304"/>
                </a:lnTo>
                <a:lnTo>
                  <a:pt x="446" y="1315"/>
                </a:lnTo>
                <a:lnTo>
                  <a:pt x="478" y="1325"/>
                </a:lnTo>
                <a:lnTo>
                  <a:pt x="509" y="1335"/>
                </a:lnTo>
                <a:lnTo>
                  <a:pt x="541" y="1342"/>
                </a:lnTo>
                <a:lnTo>
                  <a:pt x="575" y="1349"/>
                </a:lnTo>
                <a:lnTo>
                  <a:pt x="610" y="1352"/>
                </a:lnTo>
                <a:lnTo>
                  <a:pt x="644" y="1355"/>
                </a:lnTo>
                <a:lnTo>
                  <a:pt x="679" y="1355"/>
                </a:lnTo>
                <a:lnTo>
                  <a:pt x="714" y="1355"/>
                </a:lnTo>
                <a:lnTo>
                  <a:pt x="747" y="1352"/>
                </a:lnTo>
                <a:lnTo>
                  <a:pt x="783" y="1349"/>
                </a:lnTo>
                <a:lnTo>
                  <a:pt x="816" y="1342"/>
                </a:lnTo>
                <a:lnTo>
                  <a:pt x="848" y="1335"/>
                </a:lnTo>
                <a:lnTo>
                  <a:pt x="880" y="1325"/>
                </a:lnTo>
                <a:lnTo>
                  <a:pt x="912" y="1315"/>
                </a:lnTo>
                <a:lnTo>
                  <a:pt x="942" y="1304"/>
                </a:lnTo>
                <a:lnTo>
                  <a:pt x="972" y="1290"/>
                </a:lnTo>
                <a:lnTo>
                  <a:pt x="1002" y="1275"/>
                </a:lnTo>
                <a:lnTo>
                  <a:pt x="1031" y="1258"/>
                </a:lnTo>
                <a:lnTo>
                  <a:pt x="1057" y="1240"/>
                </a:lnTo>
                <a:lnTo>
                  <a:pt x="1084" y="1221"/>
                </a:lnTo>
                <a:lnTo>
                  <a:pt x="1109" y="1201"/>
                </a:lnTo>
                <a:lnTo>
                  <a:pt x="1135" y="1179"/>
                </a:lnTo>
                <a:lnTo>
                  <a:pt x="1158" y="1158"/>
                </a:lnTo>
                <a:lnTo>
                  <a:pt x="1180" y="1134"/>
                </a:lnTo>
                <a:lnTo>
                  <a:pt x="1202" y="1109"/>
                </a:lnTo>
                <a:lnTo>
                  <a:pt x="1222" y="1084"/>
                </a:lnTo>
                <a:lnTo>
                  <a:pt x="1240" y="1057"/>
                </a:lnTo>
                <a:lnTo>
                  <a:pt x="1259" y="1030"/>
                </a:lnTo>
                <a:lnTo>
                  <a:pt x="1275" y="1002"/>
                </a:lnTo>
                <a:lnTo>
                  <a:pt x="1290" y="972"/>
                </a:lnTo>
                <a:lnTo>
                  <a:pt x="1304" y="942"/>
                </a:lnTo>
                <a:lnTo>
                  <a:pt x="1316" y="911"/>
                </a:lnTo>
                <a:lnTo>
                  <a:pt x="1326" y="879"/>
                </a:lnTo>
                <a:lnTo>
                  <a:pt x="1336" y="848"/>
                </a:lnTo>
                <a:lnTo>
                  <a:pt x="1342" y="814"/>
                </a:lnTo>
                <a:lnTo>
                  <a:pt x="1349" y="781"/>
                </a:lnTo>
                <a:lnTo>
                  <a:pt x="1352" y="747"/>
                </a:lnTo>
                <a:lnTo>
                  <a:pt x="1356" y="714"/>
                </a:lnTo>
                <a:lnTo>
                  <a:pt x="1357" y="678"/>
                </a:lnTo>
                <a:lnTo>
                  <a:pt x="1356" y="643"/>
                </a:lnTo>
                <a:lnTo>
                  <a:pt x="1352" y="610"/>
                </a:lnTo>
                <a:lnTo>
                  <a:pt x="1349" y="574"/>
                </a:lnTo>
                <a:lnTo>
                  <a:pt x="1342" y="541"/>
                </a:lnTo>
                <a:lnTo>
                  <a:pt x="1336" y="509"/>
                </a:lnTo>
                <a:lnTo>
                  <a:pt x="1326" y="477"/>
                </a:lnTo>
                <a:lnTo>
                  <a:pt x="1316" y="445"/>
                </a:lnTo>
                <a:lnTo>
                  <a:pt x="1304" y="414"/>
                </a:lnTo>
                <a:lnTo>
                  <a:pt x="1290" y="383"/>
                </a:lnTo>
                <a:lnTo>
                  <a:pt x="1275" y="355"/>
                </a:lnTo>
                <a:lnTo>
                  <a:pt x="1259" y="326"/>
                </a:lnTo>
                <a:lnTo>
                  <a:pt x="1240" y="300"/>
                </a:lnTo>
                <a:lnTo>
                  <a:pt x="1222" y="273"/>
                </a:lnTo>
                <a:lnTo>
                  <a:pt x="1202" y="248"/>
                </a:lnTo>
                <a:lnTo>
                  <a:pt x="1180" y="222"/>
                </a:lnTo>
                <a:lnTo>
                  <a:pt x="1158" y="199"/>
                </a:lnTo>
                <a:lnTo>
                  <a:pt x="1135" y="176"/>
                </a:lnTo>
                <a:lnTo>
                  <a:pt x="1109" y="155"/>
                </a:lnTo>
                <a:lnTo>
                  <a:pt x="1084" y="135"/>
                </a:lnTo>
                <a:lnTo>
                  <a:pt x="1057" y="115"/>
                </a:lnTo>
                <a:lnTo>
                  <a:pt x="1031" y="98"/>
                </a:lnTo>
                <a:lnTo>
                  <a:pt x="1002" y="82"/>
                </a:lnTo>
                <a:lnTo>
                  <a:pt x="972" y="67"/>
                </a:lnTo>
                <a:lnTo>
                  <a:pt x="942" y="53"/>
                </a:lnTo>
                <a:lnTo>
                  <a:pt x="912" y="41"/>
                </a:lnTo>
                <a:lnTo>
                  <a:pt x="880" y="31"/>
                </a:lnTo>
                <a:lnTo>
                  <a:pt x="848" y="21"/>
                </a:lnTo>
                <a:lnTo>
                  <a:pt x="816" y="15"/>
                </a:lnTo>
                <a:lnTo>
                  <a:pt x="783" y="8"/>
                </a:lnTo>
                <a:lnTo>
                  <a:pt x="747" y="3"/>
                </a:lnTo>
                <a:lnTo>
                  <a:pt x="714" y="1"/>
                </a:lnTo>
                <a:lnTo>
                  <a:pt x="679" y="0"/>
                </a:lnTo>
                <a:close/>
                <a:moveTo>
                  <a:pt x="1068" y="1067"/>
                </a:moveTo>
                <a:lnTo>
                  <a:pt x="1068" y="1067"/>
                </a:lnTo>
                <a:lnTo>
                  <a:pt x="1049" y="1086"/>
                </a:lnTo>
                <a:lnTo>
                  <a:pt x="1031" y="1101"/>
                </a:lnTo>
                <a:lnTo>
                  <a:pt x="1011" y="1117"/>
                </a:lnTo>
                <a:lnTo>
                  <a:pt x="990" y="1131"/>
                </a:lnTo>
                <a:lnTo>
                  <a:pt x="970" y="1146"/>
                </a:lnTo>
                <a:lnTo>
                  <a:pt x="949" y="1158"/>
                </a:lnTo>
                <a:lnTo>
                  <a:pt x="927" y="1169"/>
                </a:lnTo>
                <a:lnTo>
                  <a:pt x="903" y="1181"/>
                </a:lnTo>
                <a:lnTo>
                  <a:pt x="880" y="1191"/>
                </a:lnTo>
                <a:lnTo>
                  <a:pt x="856" y="1200"/>
                </a:lnTo>
                <a:lnTo>
                  <a:pt x="831" y="1208"/>
                </a:lnTo>
                <a:lnTo>
                  <a:pt x="806" y="1213"/>
                </a:lnTo>
                <a:lnTo>
                  <a:pt x="781" y="1220"/>
                </a:lnTo>
                <a:lnTo>
                  <a:pt x="756" y="1223"/>
                </a:lnTo>
                <a:lnTo>
                  <a:pt x="729" y="1226"/>
                </a:lnTo>
                <a:lnTo>
                  <a:pt x="702" y="1228"/>
                </a:lnTo>
                <a:lnTo>
                  <a:pt x="702" y="1101"/>
                </a:lnTo>
                <a:lnTo>
                  <a:pt x="655" y="1101"/>
                </a:lnTo>
                <a:lnTo>
                  <a:pt x="655" y="1228"/>
                </a:lnTo>
                <a:lnTo>
                  <a:pt x="628" y="1226"/>
                </a:lnTo>
                <a:lnTo>
                  <a:pt x="602" y="1223"/>
                </a:lnTo>
                <a:lnTo>
                  <a:pt x="577" y="1220"/>
                </a:lnTo>
                <a:lnTo>
                  <a:pt x="551" y="1213"/>
                </a:lnTo>
                <a:lnTo>
                  <a:pt x="526" y="1208"/>
                </a:lnTo>
                <a:lnTo>
                  <a:pt x="501" y="1200"/>
                </a:lnTo>
                <a:lnTo>
                  <a:pt x="478" y="1191"/>
                </a:lnTo>
                <a:lnTo>
                  <a:pt x="454" y="1181"/>
                </a:lnTo>
                <a:lnTo>
                  <a:pt x="431" y="1169"/>
                </a:lnTo>
                <a:lnTo>
                  <a:pt x="409" y="1158"/>
                </a:lnTo>
                <a:lnTo>
                  <a:pt x="387" y="1146"/>
                </a:lnTo>
                <a:lnTo>
                  <a:pt x="367" y="1131"/>
                </a:lnTo>
                <a:lnTo>
                  <a:pt x="345" y="1117"/>
                </a:lnTo>
                <a:lnTo>
                  <a:pt x="327" y="1101"/>
                </a:lnTo>
                <a:lnTo>
                  <a:pt x="307" y="1086"/>
                </a:lnTo>
                <a:lnTo>
                  <a:pt x="290" y="1067"/>
                </a:lnTo>
                <a:lnTo>
                  <a:pt x="271" y="1049"/>
                </a:lnTo>
                <a:lnTo>
                  <a:pt x="255" y="1030"/>
                </a:lnTo>
                <a:lnTo>
                  <a:pt x="240" y="1010"/>
                </a:lnTo>
                <a:lnTo>
                  <a:pt x="225" y="990"/>
                </a:lnTo>
                <a:lnTo>
                  <a:pt x="211" y="968"/>
                </a:lnTo>
                <a:lnTo>
                  <a:pt x="198" y="947"/>
                </a:lnTo>
                <a:lnTo>
                  <a:pt x="186" y="925"/>
                </a:lnTo>
                <a:lnTo>
                  <a:pt x="176" y="901"/>
                </a:lnTo>
                <a:lnTo>
                  <a:pt x="166" y="878"/>
                </a:lnTo>
                <a:lnTo>
                  <a:pt x="156" y="853"/>
                </a:lnTo>
                <a:lnTo>
                  <a:pt x="149" y="829"/>
                </a:lnTo>
                <a:lnTo>
                  <a:pt x="142" y="804"/>
                </a:lnTo>
                <a:lnTo>
                  <a:pt x="137" y="777"/>
                </a:lnTo>
                <a:lnTo>
                  <a:pt x="132" y="752"/>
                </a:lnTo>
                <a:lnTo>
                  <a:pt x="131" y="725"/>
                </a:lnTo>
                <a:lnTo>
                  <a:pt x="129" y="698"/>
                </a:lnTo>
                <a:lnTo>
                  <a:pt x="251" y="698"/>
                </a:lnTo>
                <a:lnTo>
                  <a:pt x="251" y="650"/>
                </a:lnTo>
                <a:lnTo>
                  <a:pt x="129" y="650"/>
                </a:lnTo>
                <a:lnTo>
                  <a:pt x="131" y="625"/>
                </a:lnTo>
                <a:lnTo>
                  <a:pt x="134" y="598"/>
                </a:lnTo>
                <a:lnTo>
                  <a:pt x="137" y="573"/>
                </a:lnTo>
                <a:lnTo>
                  <a:pt x="144" y="548"/>
                </a:lnTo>
                <a:lnTo>
                  <a:pt x="151" y="522"/>
                </a:lnTo>
                <a:lnTo>
                  <a:pt x="158" y="499"/>
                </a:lnTo>
                <a:lnTo>
                  <a:pt x="168" y="476"/>
                </a:lnTo>
                <a:lnTo>
                  <a:pt x="176" y="452"/>
                </a:lnTo>
                <a:lnTo>
                  <a:pt x="188" y="429"/>
                </a:lnTo>
                <a:lnTo>
                  <a:pt x="199" y="407"/>
                </a:lnTo>
                <a:lnTo>
                  <a:pt x="213" y="385"/>
                </a:lnTo>
                <a:lnTo>
                  <a:pt x="226" y="365"/>
                </a:lnTo>
                <a:lnTo>
                  <a:pt x="240" y="345"/>
                </a:lnTo>
                <a:lnTo>
                  <a:pt x="256" y="325"/>
                </a:lnTo>
                <a:lnTo>
                  <a:pt x="271" y="306"/>
                </a:lnTo>
                <a:lnTo>
                  <a:pt x="290" y="290"/>
                </a:lnTo>
                <a:lnTo>
                  <a:pt x="307" y="271"/>
                </a:lnTo>
                <a:lnTo>
                  <a:pt x="327" y="254"/>
                </a:lnTo>
                <a:lnTo>
                  <a:pt x="345" y="239"/>
                </a:lnTo>
                <a:lnTo>
                  <a:pt x="367" y="224"/>
                </a:lnTo>
                <a:lnTo>
                  <a:pt x="387" y="211"/>
                </a:lnTo>
                <a:lnTo>
                  <a:pt x="409" y="197"/>
                </a:lnTo>
                <a:lnTo>
                  <a:pt x="431" y="186"/>
                </a:lnTo>
                <a:lnTo>
                  <a:pt x="454" y="176"/>
                </a:lnTo>
                <a:lnTo>
                  <a:pt x="478" y="166"/>
                </a:lnTo>
                <a:lnTo>
                  <a:pt x="501" y="157"/>
                </a:lnTo>
                <a:lnTo>
                  <a:pt x="526" y="149"/>
                </a:lnTo>
                <a:lnTo>
                  <a:pt x="551" y="142"/>
                </a:lnTo>
                <a:lnTo>
                  <a:pt x="577" y="137"/>
                </a:lnTo>
                <a:lnTo>
                  <a:pt x="602" y="134"/>
                </a:lnTo>
                <a:lnTo>
                  <a:pt x="628" y="130"/>
                </a:lnTo>
                <a:lnTo>
                  <a:pt x="655" y="129"/>
                </a:lnTo>
                <a:lnTo>
                  <a:pt x="655" y="248"/>
                </a:lnTo>
                <a:lnTo>
                  <a:pt x="702" y="248"/>
                </a:lnTo>
                <a:lnTo>
                  <a:pt x="702" y="129"/>
                </a:lnTo>
                <a:lnTo>
                  <a:pt x="729" y="130"/>
                </a:lnTo>
                <a:lnTo>
                  <a:pt x="756" y="134"/>
                </a:lnTo>
                <a:lnTo>
                  <a:pt x="781" y="137"/>
                </a:lnTo>
                <a:lnTo>
                  <a:pt x="806" y="142"/>
                </a:lnTo>
                <a:lnTo>
                  <a:pt x="831" y="149"/>
                </a:lnTo>
                <a:lnTo>
                  <a:pt x="856" y="157"/>
                </a:lnTo>
                <a:lnTo>
                  <a:pt x="880" y="166"/>
                </a:lnTo>
                <a:lnTo>
                  <a:pt x="903" y="176"/>
                </a:lnTo>
                <a:lnTo>
                  <a:pt x="927" y="186"/>
                </a:lnTo>
                <a:lnTo>
                  <a:pt x="949" y="197"/>
                </a:lnTo>
                <a:lnTo>
                  <a:pt x="970" y="211"/>
                </a:lnTo>
                <a:lnTo>
                  <a:pt x="990" y="224"/>
                </a:lnTo>
                <a:lnTo>
                  <a:pt x="1011" y="239"/>
                </a:lnTo>
                <a:lnTo>
                  <a:pt x="1031" y="254"/>
                </a:lnTo>
                <a:lnTo>
                  <a:pt x="1049" y="271"/>
                </a:lnTo>
                <a:lnTo>
                  <a:pt x="1068" y="290"/>
                </a:lnTo>
                <a:lnTo>
                  <a:pt x="1086" y="306"/>
                </a:lnTo>
                <a:lnTo>
                  <a:pt x="1101" y="325"/>
                </a:lnTo>
                <a:lnTo>
                  <a:pt x="1118" y="345"/>
                </a:lnTo>
                <a:lnTo>
                  <a:pt x="1131" y="365"/>
                </a:lnTo>
                <a:lnTo>
                  <a:pt x="1145" y="385"/>
                </a:lnTo>
                <a:lnTo>
                  <a:pt x="1158" y="407"/>
                </a:lnTo>
                <a:lnTo>
                  <a:pt x="1170" y="429"/>
                </a:lnTo>
                <a:lnTo>
                  <a:pt x="1182" y="452"/>
                </a:lnTo>
                <a:lnTo>
                  <a:pt x="1190" y="476"/>
                </a:lnTo>
                <a:lnTo>
                  <a:pt x="1200" y="499"/>
                </a:lnTo>
                <a:lnTo>
                  <a:pt x="1207" y="522"/>
                </a:lnTo>
                <a:lnTo>
                  <a:pt x="1213" y="548"/>
                </a:lnTo>
                <a:lnTo>
                  <a:pt x="1220" y="573"/>
                </a:lnTo>
                <a:lnTo>
                  <a:pt x="1223" y="598"/>
                </a:lnTo>
                <a:lnTo>
                  <a:pt x="1227" y="625"/>
                </a:lnTo>
                <a:lnTo>
                  <a:pt x="1228" y="650"/>
                </a:lnTo>
                <a:lnTo>
                  <a:pt x="1106" y="650"/>
                </a:lnTo>
                <a:lnTo>
                  <a:pt x="1106" y="698"/>
                </a:lnTo>
                <a:lnTo>
                  <a:pt x="1228" y="698"/>
                </a:lnTo>
                <a:lnTo>
                  <a:pt x="1227" y="725"/>
                </a:lnTo>
                <a:lnTo>
                  <a:pt x="1225" y="752"/>
                </a:lnTo>
                <a:lnTo>
                  <a:pt x="1220" y="777"/>
                </a:lnTo>
                <a:lnTo>
                  <a:pt x="1215" y="804"/>
                </a:lnTo>
                <a:lnTo>
                  <a:pt x="1208" y="829"/>
                </a:lnTo>
                <a:lnTo>
                  <a:pt x="1202" y="853"/>
                </a:lnTo>
                <a:lnTo>
                  <a:pt x="1192" y="878"/>
                </a:lnTo>
                <a:lnTo>
                  <a:pt x="1182" y="901"/>
                </a:lnTo>
                <a:lnTo>
                  <a:pt x="1171" y="925"/>
                </a:lnTo>
                <a:lnTo>
                  <a:pt x="1160" y="947"/>
                </a:lnTo>
                <a:lnTo>
                  <a:pt x="1146" y="968"/>
                </a:lnTo>
                <a:lnTo>
                  <a:pt x="1133" y="990"/>
                </a:lnTo>
                <a:lnTo>
                  <a:pt x="1118" y="1010"/>
                </a:lnTo>
                <a:lnTo>
                  <a:pt x="1103" y="1030"/>
                </a:lnTo>
                <a:lnTo>
                  <a:pt x="1086" y="1049"/>
                </a:lnTo>
                <a:lnTo>
                  <a:pt x="1068" y="1067"/>
                </a:lnTo>
                <a:close/>
                <a:moveTo>
                  <a:pt x="685" y="601"/>
                </a:moveTo>
                <a:lnTo>
                  <a:pt x="685" y="601"/>
                </a:lnTo>
                <a:lnTo>
                  <a:pt x="679" y="600"/>
                </a:lnTo>
                <a:lnTo>
                  <a:pt x="664" y="601"/>
                </a:lnTo>
                <a:lnTo>
                  <a:pt x="649" y="606"/>
                </a:lnTo>
                <a:lnTo>
                  <a:pt x="635" y="613"/>
                </a:lnTo>
                <a:lnTo>
                  <a:pt x="623" y="623"/>
                </a:lnTo>
                <a:lnTo>
                  <a:pt x="615" y="635"/>
                </a:lnTo>
                <a:lnTo>
                  <a:pt x="607" y="648"/>
                </a:lnTo>
                <a:lnTo>
                  <a:pt x="603" y="663"/>
                </a:lnTo>
                <a:lnTo>
                  <a:pt x="602" y="678"/>
                </a:lnTo>
                <a:lnTo>
                  <a:pt x="603" y="693"/>
                </a:lnTo>
                <a:lnTo>
                  <a:pt x="607" y="707"/>
                </a:lnTo>
                <a:lnTo>
                  <a:pt x="613" y="720"/>
                </a:lnTo>
                <a:lnTo>
                  <a:pt x="623" y="732"/>
                </a:lnTo>
                <a:lnTo>
                  <a:pt x="633" y="740"/>
                </a:lnTo>
                <a:lnTo>
                  <a:pt x="647" y="749"/>
                </a:lnTo>
                <a:lnTo>
                  <a:pt x="660" y="754"/>
                </a:lnTo>
                <a:lnTo>
                  <a:pt x="675" y="755"/>
                </a:lnTo>
                <a:lnTo>
                  <a:pt x="887" y="998"/>
                </a:lnTo>
                <a:lnTo>
                  <a:pt x="744" y="722"/>
                </a:lnTo>
                <a:lnTo>
                  <a:pt x="749" y="712"/>
                </a:lnTo>
                <a:lnTo>
                  <a:pt x="754" y="702"/>
                </a:lnTo>
                <a:lnTo>
                  <a:pt x="756" y="690"/>
                </a:lnTo>
                <a:lnTo>
                  <a:pt x="758" y="678"/>
                </a:lnTo>
                <a:lnTo>
                  <a:pt x="756" y="668"/>
                </a:lnTo>
                <a:lnTo>
                  <a:pt x="754" y="660"/>
                </a:lnTo>
                <a:lnTo>
                  <a:pt x="752" y="652"/>
                </a:lnTo>
                <a:lnTo>
                  <a:pt x="747" y="643"/>
                </a:lnTo>
                <a:lnTo>
                  <a:pt x="1002" y="336"/>
                </a:lnTo>
                <a:lnTo>
                  <a:pt x="685" y="6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887830" name="Freeform 32"/>
          <p:cNvSpPr>
            <a:spLocks/>
          </p:cNvSpPr>
          <p:nvPr/>
        </p:nvSpPr>
        <p:spPr bwMode="auto">
          <a:xfrm>
            <a:off x="7623175" y="1784350"/>
            <a:ext cx="388938" cy="965200"/>
          </a:xfrm>
          <a:custGeom>
            <a:avLst/>
            <a:gdLst>
              <a:gd name="T0" fmla="*/ 0 w 563"/>
              <a:gd name="T1" fmla="*/ 744 h 1552"/>
              <a:gd name="T2" fmla="*/ 0 w 563"/>
              <a:gd name="T3" fmla="*/ 744 h 1552"/>
              <a:gd name="T4" fmla="*/ 0 w 563"/>
              <a:gd name="T5" fmla="*/ 744 h 1552"/>
              <a:gd name="T6" fmla="*/ 0 w 563"/>
              <a:gd name="T7" fmla="*/ 744 h 1552"/>
              <a:gd name="T8" fmla="*/ 0 w 563"/>
              <a:gd name="T9" fmla="*/ 744 h 1552"/>
              <a:gd name="T10" fmla="*/ 0 w 563"/>
              <a:gd name="T11" fmla="*/ 744 h 1552"/>
              <a:gd name="T12" fmla="*/ 0 w 563"/>
              <a:gd name="T13" fmla="*/ 744 h 1552"/>
              <a:gd name="T14" fmla="*/ 0 w 563"/>
              <a:gd name="T15" fmla="*/ 0 h 1552"/>
              <a:gd name="T16" fmla="*/ 0 w 563"/>
              <a:gd name="T17" fmla="*/ 0 h 1552"/>
              <a:gd name="T18" fmla="*/ 0 w 563"/>
              <a:gd name="T19" fmla="*/ 0 h 1552"/>
              <a:gd name="T20" fmla="*/ 0 w 563"/>
              <a:gd name="T21" fmla="*/ 0 h 1552"/>
              <a:gd name="T22" fmla="*/ 0 w 563"/>
              <a:gd name="T23" fmla="*/ 0 h 1552"/>
              <a:gd name="T24" fmla="*/ 0 w 563"/>
              <a:gd name="T25" fmla="*/ 0 h 1552"/>
              <a:gd name="T26" fmla="*/ 0 w 563"/>
              <a:gd name="T27" fmla="*/ 0 h 1552"/>
              <a:gd name="T28" fmla="*/ 0 w 563"/>
              <a:gd name="T29" fmla="*/ 0 h 1552"/>
              <a:gd name="T30" fmla="*/ 0 w 563"/>
              <a:gd name="T31" fmla="*/ 0 h 1552"/>
              <a:gd name="T32" fmla="*/ 0 w 563"/>
              <a:gd name="T33" fmla="*/ 0 h 1552"/>
              <a:gd name="T34" fmla="*/ 0 w 563"/>
              <a:gd name="T35" fmla="*/ 0 h 1552"/>
              <a:gd name="T36" fmla="*/ 0 w 563"/>
              <a:gd name="T37" fmla="*/ 0 h 1552"/>
              <a:gd name="T38" fmla="*/ 0 w 563"/>
              <a:gd name="T39" fmla="*/ 0 h 1552"/>
              <a:gd name="T40" fmla="*/ 0 w 563"/>
              <a:gd name="T41" fmla="*/ 0 h 1552"/>
              <a:gd name="T42" fmla="*/ 0 w 563"/>
              <a:gd name="T43" fmla="*/ 0 h 1552"/>
              <a:gd name="T44" fmla="*/ 0 w 563"/>
              <a:gd name="T45" fmla="*/ 0 h 1552"/>
              <a:gd name="T46" fmla="*/ 0 w 563"/>
              <a:gd name="T47" fmla="*/ 0 h 1552"/>
              <a:gd name="T48" fmla="*/ 0 w 563"/>
              <a:gd name="T49" fmla="*/ 0 h 1552"/>
              <a:gd name="T50" fmla="*/ 0 w 563"/>
              <a:gd name="T51" fmla="*/ 0 h 1552"/>
              <a:gd name="T52" fmla="*/ 0 w 563"/>
              <a:gd name="T53" fmla="*/ 0 h 1552"/>
              <a:gd name="T54" fmla="*/ 0 w 563"/>
              <a:gd name="T55" fmla="*/ 0 h 1552"/>
              <a:gd name="T56" fmla="*/ 0 w 563"/>
              <a:gd name="T57" fmla="*/ 0 h 1552"/>
              <a:gd name="T58" fmla="*/ 0 w 563"/>
              <a:gd name="T59" fmla="*/ 0 h 1552"/>
              <a:gd name="T60" fmla="*/ 0 w 563"/>
              <a:gd name="T61" fmla="*/ 0 h 1552"/>
              <a:gd name="T62" fmla="*/ 0 w 563"/>
              <a:gd name="T63" fmla="*/ 0 h 1552"/>
              <a:gd name="T64" fmla="*/ 0 w 563"/>
              <a:gd name="T65" fmla="*/ 0 h 1552"/>
              <a:gd name="T66" fmla="*/ 877 w 563"/>
              <a:gd name="T67" fmla="*/ 0 h 1552"/>
              <a:gd name="T68" fmla="*/ 877 w 563"/>
              <a:gd name="T69" fmla="*/ 0 h 1552"/>
              <a:gd name="T70" fmla="*/ 877 w 563"/>
              <a:gd name="T71" fmla="*/ 744 h 1552"/>
              <a:gd name="T72" fmla="*/ 877 w 563"/>
              <a:gd name="T73" fmla="*/ 744 h 1552"/>
              <a:gd name="T74" fmla="*/ 877 w 563"/>
              <a:gd name="T75" fmla="*/ 744 h 1552"/>
              <a:gd name="T76" fmla="*/ 877 w 563"/>
              <a:gd name="T77" fmla="*/ 744 h 1552"/>
              <a:gd name="T78" fmla="*/ 877 w 563"/>
              <a:gd name="T79" fmla="*/ 744 h 1552"/>
              <a:gd name="T80" fmla="*/ 877 w 563"/>
              <a:gd name="T81" fmla="*/ 744 h 1552"/>
              <a:gd name="T82" fmla="*/ 877 w 563"/>
              <a:gd name="T83" fmla="*/ 744 h 1552"/>
              <a:gd name="T84" fmla="*/ 0 w 563"/>
              <a:gd name="T85" fmla="*/ 744 h 1552"/>
              <a:gd name="T86" fmla="*/ 0 w 563"/>
              <a:gd name="T87" fmla="*/ 744 h 15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3" h="1552">
                <a:moveTo>
                  <a:pt x="134" y="1027"/>
                </a:moveTo>
                <a:lnTo>
                  <a:pt x="134" y="1027"/>
                </a:lnTo>
                <a:lnTo>
                  <a:pt x="114" y="1022"/>
                </a:lnTo>
                <a:lnTo>
                  <a:pt x="95" y="1017"/>
                </a:lnTo>
                <a:lnTo>
                  <a:pt x="78" y="1011"/>
                </a:lnTo>
                <a:lnTo>
                  <a:pt x="63" y="1002"/>
                </a:lnTo>
                <a:lnTo>
                  <a:pt x="50" y="994"/>
                </a:lnTo>
                <a:lnTo>
                  <a:pt x="40" y="984"/>
                </a:lnTo>
                <a:lnTo>
                  <a:pt x="30" y="974"/>
                </a:lnTo>
                <a:lnTo>
                  <a:pt x="23" y="962"/>
                </a:lnTo>
                <a:lnTo>
                  <a:pt x="16" y="949"/>
                </a:lnTo>
                <a:lnTo>
                  <a:pt x="11" y="934"/>
                </a:lnTo>
                <a:lnTo>
                  <a:pt x="8" y="915"/>
                </a:lnTo>
                <a:lnTo>
                  <a:pt x="5" y="895"/>
                </a:lnTo>
                <a:lnTo>
                  <a:pt x="1" y="873"/>
                </a:lnTo>
                <a:lnTo>
                  <a:pt x="0" y="846"/>
                </a:lnTo>
                <a:lnTo>
                  <a:pt x="0" y="789"/>
                </a:lnTo>
                <a:lnTo>
                  <a:pt x="0" y="598"/>
                </a:lnTo>
                <a:lnTo>
                  <a:pt x="0" y="563"/>
                </a:lnTo>
                <a:lnTo>
                  <a:pt x="1" y="530"/>
                </a:lnTo>
                <a:lnTo>
                  <a:pt x="6" y="499"/>
                </a:lnTo>
                <a:lnTo>
                  <a:pt x="11" y="473"/>
                </a:lnTo>
                <a:lnTo>
                  <a:pt x="18" y="446"/>
                </a:lnTo>
                <a:lnTo>
                  <a:pt x="26" y="424"/>
                </a:lnTo>
                <a:lnTo>
                  <a:pt x="36" y="404"/>
                </a:lnTo>
                <a:lnTo>
                  <a:pt x="50" y="385"/>
                </a:lnTo>
                <a:lnTo>
                  <a:pt x="63" y="370"/>
                </a:lnTo>
                <a:lnTo>
                  <a:pt x="80" y="357"/>
                </a:lnTo>
                <a:lnTo>
                  <a:pt x="100" y="345"/>
                </a:lnTo>
                <a:lnTo>
                  <a:pt x="124" y="337"/>
                </a:lnTo>
                <a:lnTo>
                  <a:pt x="149" y="329"/>
                </a:lnTo>
                <a:lnTo>
                  <a:pt x="176" y="323"/>
                </a:lnTo>
                <a:lnTo>
                  <a:pt x="207" y="320"/>
                </a:lnTo>
                <a:lnTo>
                  <a:pt x="241" y="318"/>
                </a:lnTo>
                <a:lnTo>
                  <a:pt x="216" y="302"/>
                </a:lnTo>
                <a:lnTo>
                  <a:pt x="194" y="283"/>
                </a:lnTo>
                <a:lnTo>
                  <a:pt x="174" y="265"/>
                </a:lnTo>
                <a:lnTo>
                  <a:pt x="159" y="246"/>
                </a:lnTo>
                <a:lnTo>
                  <a:pt x="147" y="226"/>
                </a:lnTo>
                <a:lnTo>
                  <a:pt x="139" y="204"/>
                </a:lnTo>
                <a:lnTo>
                  <a:pt x="132" y="183"/>
                </a:lnTo>
                <a:lnTo>
                  <a:pt x="130" y="158"/>
                </a:lnTo>
                <a:lnTo>
                  <a:pt x="132" y="142"/>
                </a:lnTo>
                <a:lnTo>
                  <a:pt x="134" y="129"/>
                </a:lnTo>
                <a:lnTo>
                  <a:pt x="137" y="114"/>
                </a:lnTo>
                <a:lnTo>
                  <a:pt x="142" y="101"/>
                </a:lnTo>
                <a:lnTo>
                  <a:pt x="149" y="87"/>
                </a:lnTo>
                <a:lnTo>
                  <a:pt x="155" y="75"/>
                </a:lnTo>
                <a:lnTo>
                  <a:pt x="164" y="62"/>
                </a:lnTo>
                <a:lnTo>
                  <a:pt x="174" y="50"/>
                </a:lnTo>
                <a:lnTo>
                  <a:pt x="186" y="39"/>
                </a:lnTo>
                <a:lnTo>
                  <a:pt x="197" y="28"/>
                </a:lnTo>
                <a:lnTo>
                  <a:pt x="209" y="20"/>
                </a:lnTo>
                <a:lnTo>
                  <a:pt x="222" y="13"/>
                </a:lnTo>
                <a:lnTo>
                  <a:pt x="236" y="8"/>
                </a:lnTo>
                <a:lnTo>
                  <a:pt x="249" y="3"/>
                </a:lnTo>
                <a:lnTo>
                  <a:pt x="266" y="0"/>
                </a:lnTo>
                <a:lnTo>
                  <a:pt x="281" y="0"/>
                </a:lnTo>
                <a:lnTo>
                  <a:pt x="298" y="0"/>
                </a:lnTo>
                <a:lnTo>
                  <a:pt x="313" y="3"/>
                </a:lnTo>
                <a:lnTo>
                  <a:pt x="326" y="8"/>
                </a:lnTo>
                <a:lnTo>
                  <a:pt x="340" y="13"/>
                </a:lnTo>
                <a:lnTo>
                  <a:pt x="353" y="20"/>
                </a:lnTo>
                <a:lnTo>
                  <a:pt x="367" y="28"/>
                </a:lnTo>
                <a:lnTo>
                  <a:pt x="377" y="39"/>
                </a:lnTo>
                <a:lnTo>
                  <a:pt x="388" y="50"/>
                </a:lnTo>
                <a:lnTo>
                  <a:pt x="398" y="62"/>
                </a:lnTo>
                <a:lnTo>
                  <a:pt x="407" y="75"/>
                </a:lnTo>
                <a:lnTo>
                  <a:pt x="414" y="87"/>
                </a:lnTo>
                <a:lnTo>
                  <a:pt x="420" y="101"/>
                </a:lnTo>
                <a:lnTo>
                  <a:pt x="425" y="114"/>
                </a:lnTo>
                <a:lnTo>
                  <a:pt x="429" y="129"/>
                </a:lnTo>
                <a:lnTo>
                  <a:pt x="430" y="142"/>
                </a:lnTo>
                <a:lnTo>
                  <a:pt x="432" y="158"/>
                </a:lnTo>
                <a:lnTo>
                  <a:pt x="430" y="183"/>
                </a:lnTo>
                <a:lnTo>
                  <a:pt x="425" y="204"/>
                </a:lnTo>
                <a:lnTo>
                  <a:pt x="415" y="226"/>
                </a:lnTo>
                <a:lnTo>
                  <a:pt x="403" y="245"/>
                </a:lnTo>
                <a:lnTo>
                  <a:pt x="388" y="263"/>
                </a:lnTo>
                <a:lnTo>
                  <a:pt x="370" y="282"/>
                </a:lnTo>
                <a:lnTo>
                  <a:pt x="348" y="300"/>
                </a:lnTo>
                <a:lnTo>
                  <a:pt x="323" y="318"/>
                </a:lnTo>
                <a:lnTo>
                  <a:pt x="357" y="320"/>
                </a:lnTo>
                <a:lnTo>
                  <a:pt x="387" y="323"/>
                </a:lnTo>
                <a:lnTo>
                  <a:pt x="415" y="329"/>
                </a:lnTo>
                <a:lnTo>
                  <a:pt x="440" y="337"/>
                </a:lnTo>
                <a:lnTo>
                  <a:pt x="464" y="345"/>
                </a:lnTo>
                <a:lnTo>
                  <a:pt x="482" y="357"/>
                </a:lnTo>
                <a:lnTo>
                  <a:pt x="501" y="370"/>
                </a:lnTo>
                <a:lnTo>
                  <a:pt x="514" y="385"/>
                </a:lnTo>
                <a:lnTo>
                  <a:pt x="526" y="404"/>
                </a:lnTo>
                <a:lnTo>
                  <a:pt x="536" y="424"/>
                </a:lnTo>
                <a:lnTo>
                  <a:pt x="546" y="446"/>
                </a:lnTo>
                <a:lnTo>
                  <a:pt x="553" y="473"/>
                </a:lnTo>
                <a:lnTo>
                  <a:pt x="558" y="499"/>
                </a:lnTo>
                <a:lnTo>
                  <a:pt x="561" y="530"/>
                </a:lnTo>
                <a:lnTo>
                  <a:pt x="563" y="563"/>
                </a:lnTo>
                <a:lnTo>
                  <a:pt x="563" y="598"/>
                </a:lnTo>
                <a:lnTo>
                  <a:pt x="563" y="789"/>
                </a:lnTo>
                <a:lnTo>
                  <a:pt x="563" y="846"/>
                </a:lnTo>
                <a:lnTo>
                  <a:pt x="561" y="872"/>
                </a:lnTo>
                <a:lnTo>
                  <a:pt x="559" y="895"/>
                </a:lnTo>
                <a:lnTo>
                  <a:pt x="556" y="915"/>
                </a:lnTo>
                <a:lnTo>
                  <a:pt x="551" y="932"/>
                </a:lnTo>
                <a:lnTo>
                  <a:pt x="546" y="949"/>
                </a:lnTo>
                <a:lnTo>
                  <a:pt x="541" y="962"/>
                </a:lnTo>
                <a:lnTo>
                  <a:pt x="534" y="974"/>
                </a:lnTo>
                <a:lnTo>
                  <a:pt x="524" y="984"/>
                </a:lnTo>
                <a:lnTo>
                  <a:pt x="514" y="994"/>
                </a:lnTo>
                <a:lnTo>
                  <a:pt x="501" y="1002"/>
                </a:lnTo>
                <a:lnTo>
                  <a:pt x="486" y="1011"/>
                </a:lnTo>
                <a:lnTo>
                  <a:pt x="469" y="1017"/>
                </a:lnTo>
                <a:lnTo>
                  <a:pt x="450" y="1022"/>
                </a:lnTo>
                <a:lnTo>
                  <a:pt x="429" y="1027"/>
                </a:lnTo>
                <a:lnTo>
                  <a:pt x="429" y="1552"/>
                </a:lnTo>
                <a:lnTo>
                  <a:pt x="134" y="1552"/>
                </a:lnTo>
                <a:lnTo>
                  <a:pt x="134" y="1027"/>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887831" name="Freeform 33"/>
          <p:cNvSpPr>
            <a:spLocks noEditPoints="1"/>
          </p:cNvSpPr>
          <p:nvPr/>
        </p:nvSpPr>
        <p:spPr bwMode="auto">
          <a:xfrm>
            <a:off x="7466013" y="4389438"/>
            <a:ext cx="641350" cy="949325"/>
          </a:xfrm>
          <a:custGeom>
            <a:avLst/>
            <a:gdLst>
              <a:gd name="T0" fmla="*/ 963 w 846"/>
              <a:gd name="T1" fmla="*/ 0 h 1379"/>
              <a:gd name="T2" fmla="*/ 963 w 846"/>
              <a:gd name="T3" fmla="*/ 0 h 1379"/>
              <a:gd name="T4" fmla="*/ 963 w 846"/>
              <a:gd name="T5" fmla="*/ 0 h 1379"/>
              <a:gd name="T6" fmla="*/ 963 w 846"/>
              <a:gd name="T7" fmla="*/ 822 h 1379"/>
              <a:gd name="T8" fmla="*/ 963 w 846"/>
              <a:gd name="T9" fmla="*/ 822 h 1379"/>
              <a:gd name="T10" fmla="*/ 963 w 846"/>
              <a:gd name="T11" fmla="*/ 822 h 1379"/>
              <a:gd name="T12" fmla="*/ 963 w 846"/>
              <a:gd name="T13" fmla="*/ 0 h 1379"/>
              <a:gd name="T14" fmla="*/ 963 w 846"/>
              <a:gd name="T15" fmla="*/ 0 h 1379"/>
              <a:gd name="T16" fmla="*/ 963 w 846"/>
              <a:gd name="T17" fmla="*/ 0 h 1379"/>
              <a:gd name="T18" fmla="*/ 963 w 846"/>
              <a:gd name="T19" fmla="*/ 0 h 1379"/>
              <a:gd name="T20" fmla="*/ 0 w 846"/>
              <a:gd name="T21" fmla="*/ 0 h 1379"/>
              <a:gd name="T22" fmla="*/ 0 w 846"/>
              <a:gd name="T23" fmla="*/ 0 h 1379"/>
              <a:gd name="T24" fmla="*/ 0 w 846"/>
              <a:gd name="T25" fmla="*/ 0 h 1379"/>
              <a:gd name="T26" fmla="*/ 0 w 846"/>
              <a:gd name="T27" fmla="*/ 0 h 1379"/>
              <a:gd name="T28" fmla="*/ 0 w 846"/>
              <a:gd name="T29" fmla="*/ 822 h 1379"/>
              <a:gd name="T30" fmla="*/ 0 w 846"/>
              <a:gd name="T31" fmla="*/ 822 h 1379"/>
              <a:gd name="T32" fmla="*/ 0 w 846"/>
              <a:gd name="T33" fmla="*/ 822 h 1379"/>
              <a:gd name="T34" fmla="*/ 0 w 846"/>
              <a:gd name="T35" fmla="*/ 822 h 1379"/>
              <a:gd name="T36" fmla="*/ 0 w 846"/>
              <a:gd name="T37" fmla="*/ 822 h 1379"/>
              <a:gd name="T38" fmla="*/ 963 w 846"/>
              <a:gd name="T39" fmla="*/ 822 h 1379"/>
              <a:gd name="T40" fmla="*/ 0 w 846"/>
              <a:gd name="T41" fmla="*/ 822 h 1379"/>
              <a:gd name="T42" fmla="*/ 0 w 846"/>
              <a:gd name="T43" fmla="*/ 822 h 1379"/>
              <a:gd name="T44" fmla="*/ 0 w 846"/>
              <a:gd name="T45" fmla="*/ 822 h 1379"/>
              <a:gd name="T46" fmla="*/ 0 w 846"/>
              <a:gd name="T47" fmla="*/ 822 h 1379"/>
              <a:gd name="T48" fmla="*/ 0 w 846"/>
              <a:gd name="T49" fmla="*/ 822 h 1379"/>
              <a:gd name="T50" fmla="*/ 0 w 846"/>
              <a:gd name="T51" fmla="*/ 1644 h 1379"/>
              <a:gd name="T52" fmla="*/ 0 w 846"/>
              <a:gd name="T53" fmla="*/ 1644 h 1379"/>
              <a:gd name="T54" fmla="*/ 0 w 846"/>
              <a:gd name="T55" fmla="*/ 1644 h 1379"/>
              <a:gd name="T56" fmla="*/ 963 w 846"/>
              <a:gd name="T57" fmla="*/ 1644 h 1379"/>
              <a:gd name="T58" fmla="*/ 963 w 846"/>
              <a:gd name="T59" fmla="*/ 1644 h 1379"/>
              <a:gd name="T60" fmla="*/ 963 w 846"/>
              <a:gd name="T61" fmla="*/ 1644 h 1379"/>
              <a:gd name="T62" fmla="*/ 963 w 846"/>
              <a:gd name="T63" fmla="*/ 1644 h 1379"/>
              <a:gd name="T64" fmla="*/ 963 w 846"/>
              <a:gd name="T65" fmla="*/ 1644 h 1379"/>
              <a:gd name="T66" fmla="*/ 963 w 846"/>
              <a:gd name="T67" fmla="*/ 822 h 1379"/>
              <a:gd name="T68" fmla="*/ 963 w 846"/>
              <a:gd name="T69" fmla="*/ 822 h 1379"/>
              <a:gd name="T70" fmla="*/ 963 w 846"/>
              <a:gd name="T71" fmla="*/ 822 h 1379"/>
              <a:gd name="T72" fmla="*/ 963 w 846"/>
              <a:gd name="T73" fmla="*/ 822 h 1379"/>
              <a:gd name="T74" fmla="*/ 963 w 846"/>
              <a:gd name="T75" fmla="*/ 822 h 1379"/>
              <a:gd name="T76" fmla="*/ 963 w 846"/>
              <a:gd name="T77" fmla="*/ 822 h 1379"/>
              <a:gd name="T78" fmla="*/ 0 w 846"/>
              <a:gd name="T79" fmla="*/ 822 h 1379"/>
              <a:gd name="T80" fmla="*/ 0 w 846"/>
              <a:gd name="T81" fmla="*/ 822 h 1379"/>
              <a:gd name="T82" fmla="*/ 0 w 846"/>
              <a:gd name="T83" fmla="*/ 822 h 1379"/>
              <a:gd name="T84" fmla="*/ 0 w 846"/>
              <a:gd name="T85" fmla="*/ 822 h 1379"/>
              <a:gd name="T86" fmla="*/ 0 w 846"/>
              <a:gd name="T87" fmla="*/ 0 h 1379"/>
              <a:gd name="T88" fmla="*/ 0 w 846"/>
              <a:gd name="T89" fmla="*/ 0 h 1379"/>
              <a:gd name="T90" fmla="*/ 0 w 846"/>
              <a:gd name="T91" fmla="*/ 0 h 1379"/>
              <a:gd name="T92" fmla="*/ 963 w 846"/>
              <a:gd name="T93" fmla="*/ 822 h 1379"/>
              <a:gd name="T94" fmla="*/ 963 w 846"/>
              <a:gd name="T95" fmla="*/ 822 h 1379"/>
              <a:gd name="T96" fmla="*/ 963 w 846"/>
              <a:gd name="T97" fmla="*/ 822 h 1379"/>
              <a:gd name="T98" fmla="*/ 963 w 846"/>
              <a:gd name="T99" fmla="*/ 822 h 1379"/>
              <a:gd name="T100" fmla="*/ 963 w 846"/>
              <a:gd name="T101" fmla="*/ 822 h 1379"/>
              <a:gd name="T102" fmla="*/ 963 w 846"/>
              <a:gd name="T103" fmla="*/ 822 h 1379"/>
              <a:gd name="T104" fmla="*/ 963 w 846"/>
              <a:gd name="T105" fmla="*/ 822 h 1379"/>
              <a:gd name="T106" fmla="*/ 963 w 846"/>
              <a:gd name="T107" fmla="*/ 822 h 1379"/>
              <a:gd name="T108" fmla="*/ 963 w 846"/>
              <a:gd name="T109" fmla="*/ 822 h 1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46" h="1379">
                <a:moveTo>
                  <a:pt x="544" y="581"/>
                </a:moveTo>
                <a:lnTo>
                  <a:pt x="544" y="581"/>
                </a:lnTo>
                <a:lnTo>
                  <a:pt x="467" y="563"/>
                </a:lnTo>
                <a:lnTo>
                  <a:pt x="467" y="295"/>
                </a:lnTo>
                <a:lnTo>
                  <a:pt x="479" y="295"/>
                </a:lnTo>
                <a:lnTo>
                  <a:pt x="492" y="298"/>
                </a:lnTo>
                <a:lnTo>
                  <a:pt x="504" y="301"/>
                </a:lnTo>
                <a:lnTo>
                  <a:pt x="516" y="306"/>
                </a:lnTo>
                <a:lnTo>
                  <a:pt x="526" y="312"/>
                </a:lnTo>
                <a:lnTo>
                  <a:pt x="536" y="320"/>
                </a:lnTo>
                <a:lnTo>
                  <a:pt x="546" y="328"/>
                </a:lnTo>
                <a:lnTo>
                  <a:pt x="554" y="337"/>
                </a:lnTo>
                <a:lnTo>
                  <a:pt x="563" y="347"/>
                </a:lnTo>
                <a:lnTo>
                  <a:pt x="569" y="358"/>
                </a:lnTo>
                <a:lnTo>
                  <a:pt x="576" y="370"/>
                </a:lnTo>
                <a:lnTo>
                  <a:pt x="581" y="384"/>
                </a:lnTo>
                <a:lnTo>
                  <a:pt x="586" y="397"/>
                </a:lnTo>
                <a:lnTo>
                  <a:pt x="590" y="410"/>
                </a:lnTo>
                <a:lnTo>
                  <a:pt x="591" y="425"/>
                </a:lnTo>
                <a:lnTo>
                  <a:pt x="593" y="441"/>
                </a:lnTo>
                <a:lnTo>
                  <a:pt x="807" y="441"/>
                </a:lnTo>
                <a:lnTo>
                  <a:pt x="804" y="402"/>
                </a:lnTo>
                <a:lnTo>
                  <a:pt x="797" y="367"/>
                </a:lnTo>
                <a:lnTo>
                  <a:pt x="787" y="333"/>
                </a:lnTo>
                <a:lnTo>
                  <a:pt x="774" y="303"/>
                </a:lnTo>
                <a:lnTo>
                  <a:pt x="759" y="276"/>
                </a:lnTo>
                <a:lnTo>
                  <a:pt x="742" y="251"/>
                </a:lnTo>
                <a:lnTo>
                  <a:pt x="722" y="228"/>
                </a:lnTo>
                <a:lnTo>
                  <a:pt x="700" y="208"/>
                </a:lnTo>
                <a:lnTo>
                  <a:pt x="677" y="189"/>
                </a:lnTo>
                <a:lnTo>
                  <a:pt x="652" y="172"/>
                </a:lnTo>
                <a:lnTo>
                  <a:pt x="623" y="159"/>
                </a:lnTo>
                <a:lnTo>
                  <a:pt x="595" y="146"/>
                </a:lnTo>
                <a:lnTo>
                  <a:pt x="564" y="136"/>
                </a:lnTo>
                <a:lnTo>
                  <a:pt x="533" y="127"/>
                </a:lnTo>
                <a:lnTo>
                  <a:pt x="501" y="122"/>
                </a:lnTo>
                <a:lnTo>
                  <a:pt x="467" y="117"/>
                </a:lnTo>
                <a:lnTo>
                  <a:pt x="467" y="0"/>
                </a:lnTo>
                <a:lnTo>
                  <a:pt x="377" y="0"/>
                </a:lnTo>
                <a:lnTo>
                  <a:pt x="377" y="117"/>
                </a:lnTo>
                <a:lnTo>
                  <a:pt x="343" y="120"/>
                </a:lnTo>
                <a:lnTo>
                  <a:pt x="310" y="125"/>
                </a:lnTo>
                <a:lnTo>
                  <a:pt x="278" y="134"/>
                </a:lnTo>
                <a:lnTo>
                  <a:pt x="246" y="144"/>
                </a:lnTo>
                <a:lnTo>
                  <a:pt x="216" y="156"/>
                </a:lnTo>
                <a:lnTo>
                  <a:pt x="186" y="171"/>
                </a:lnTo>
                <a:lnTo>
                  <a:pt x="159" y="188"/>
                </a:lnTo>
                <a:lnTo>
                  <a:pt x="134" y="206"/>
                </a:lnTo>
                <a:lnTo>
                  <a:pt x="110" y="228"/>
                </a:lnTo>
                <a:lnTo>
                  <a:pt x="88" y="251"/>
                </a:lnTo>
                <a:lnTo>
                  <a:pt x="70" y="276"/>
                </a:lnTo>
                <a:lnTo>
                  <a:pt x="55" y="305"/>
                </a:lnTo>
                <a:lnTo>
                  <a:pt x="43" y="335"/>
                </a:lnTo>
                <a:lnTo>
                  <a:pt x="33" y="369"/>
                </a:lnTo>
                <a:lnTo>
                  <a:pt x="28" y="404"/>
                </a:lnTo>
                <a:lnTo>
                  <a:pt x="26" y="442"/>
                </a:lnTo>
                <a:lnTo>
                  <a:pt x="28" y="477"/>
                </a:lnTo>
                <a:lnTo>
                  <a:pt x="33" y="511"/>
                </a:lnTo>
                <a:lnTo>
                  <a:pt x="42" y="541"/>
                </a:lnTo>
                <a:lnTo>
                  <a:pt x="52" y="568"/>
                </a:lnTo>
                <a:lnTo>
                  <a:pt x="65" y="593"/>
                </a:lnTo>
                <a:lnTo>
                  <a:pt x="82" y="615"/>
                </a:lnTo>
                <a:lnTo>
                  <a:pt x="100" y="635"/>
                </a:lnTo>
                <a:lnTo>
                  <a:pt x="120" y="653"/>
                </a:lnTo>
                <a:lnTo>
                  <a:pt x="142" y="669"/>
                </a:lnTo>
                <a:lnTo>
                  <a:pt x="167" y="684"/>
                </a:lnTo>
                <a:lnTo>
                  <a:pt x="192" y="695"/>
                </a:lnTo>
                <a:lnTo>
                  <a:pt x="218" y="707"/>
                </a:lnTo>
                <a:lnTo>
                  <a:pt x="244" y="717"/>
                </a:lnTo>
                <a:lnTo>
                  <a:pt x="273" y="727"/>
                </a:lnTo>
                <a:lnTo>
                  <a:pt x="330" y="742"/>
                </a:lnTo>
                <a:lnTo>
                  <a:pt x="357" y="749"/>
                </a:lnTo>
                <a:lnTo>
                  <a:pt x="377" y="757"/>
                </a:lnTo>
                <a:lnTo>
                  <a:pt x="377" y="1074"/>
                </a:lnTo>
                <a:lnTo>
                  <a:pt x="360" y="1069"/>
                </a:lnTo>
                <a:lnTo>
                  <a:pt x="343" y="1064"/>
                </a:lnTo>
                <a:lnTo>
                  <a:pt x="328" y="1057"/>
                </a:lnTo>
                <a:lnTo>
                  <a:pt x="313" y="1051"/>
                </a:lnTo>
                <a:lnTo>
                  <a:pt x="298" y="1042"/>
                </a:lnTo>
                <a:lnTo>
                  <a:pt x="285" y="1032"/>
                </a:lnTo>
                <a:lnTo>
                  <a:pt x="273" y="1020"/>
                </a:lnTo>
                <a:lnTo>
                  <a:pt x="261" y="1009"/>
                </a:lnTo>
                <a:lnTo>
                  <a:pt x="251" y="995"/>
                </a:lnTo>
                <a:lnTo>
                  <a:pt x="241" y="982"/>
                </a:lnTo>
                <a:lnTo>
                  <a:pt x="234" y="967"/>
                </a:lnTo>
                <a:lnTo>
                  <a:pt x="228" y="950"/>
                </a:lnTo>
                <a:lnTo>
                  <a:pt x="223" y="932"/>
                </a:lnTo>
                <a:lnTo>
                  <a:pt x="218" y="913"/>
                </a:lnTo>
                <a:lnTo>
                  <a:pt x="216" y="895"/>
                </a:lnTo>
                <a:lnTo>
                  <a:pt x="216" y="873"/>
                </a:lnTo>
                <a:lnTo>
                  <a:pt x="0" y="873"/>
                </a:lnTo>
                <a:lnTo>
                  <a:pt x="6" y="917"/>
                </a:lnTo>
                <a:lnTo>
                  <a:pt x="13" y="957"/>
                </a:lnTo>
                <a:lnTo>
                  <a:pt x="25" y="995"/>
                </a:lnTo>
                <a:lnTo>
                  <a:pt x="37" y="1031"/>
                </a:lnTo>
                <a:lnTo>
                  <a:pt x="52" y="1062"/>
                </a:lnTo>
                <a:lnTo>
                  <a:pt x="70" y="1093"/>
                </a:lnTo>
                <a:lnTo>
                  <a:pt x="90" y="1119"/>
                </a:lnTo>
                <a:lnTo>
                  <a:pt x="112" y="1145"/>
                </a:lnTo>
                <a:lnTo>
                  <a:pt x="137" y="1166"/>
                </a:lnTo>
                <a:lnTo>
                  <a:pt x="166" y="1186"/>
                </a:lnTo>
                <a:lnTo>
                  <a:pt x="194" y="1203"/>
                </a:lnTo>
                <a:lnTo>
                  <a:pt x="226" y="1218"/>
                </a:lnTo>
                <a:lnTo>
                  <a:pt x="261" y="1230"/>
                </a:lnTo>
                <a:lnTo>
                  <a:pt x="298" y="1240"/>
                </a:lnTo>
                <a:lnTo>
                  <a:pt x="337" y="1247"/>
                </a:lnTo>
                <a:lnTo>
                  <a:pt x="377" y="1250"/>
                </a:lnTo>
                <a:lnTo>
                  <a:pt x="377" y="1379"/>
                </a:lnTo>
                <a:lnTo>
                  <a:pt x="467" y="1379"/>
                </a:lnTo>
                <a:lnTo>
                  <a:pt x="467" y="1250"/>
                </a:lnTo>
                <a:lnTo>
                  <a:pt x="494" y="1248"/>
                </a:lnTo>
                <a:lnTo>
                  <a:pt x="521" y="1245"/>
                </a:lnTo>
                <a:lnTo>
                  <a:pt x="546" y="1240"/>
                </a:lnTo>
                <a:lnTo>
                  <a:pt x="569" y="1235"/>
                </a:lnTo>
                <a:lnTo>
                  <a:pt x="593" y="1228"/>
                </a:lnTo>
                <a:lnTo>
                  <a:pt x="613" y="1222"/>
                </a:lnTo>
                <a:lnTo>
                  <a:pt x="635" y="1213"/>
                </a:lnTo>
                <a:lnTo>
                  <a:pt x="653" y="1205"/>
                </a:lnTo>
                <a:lnTo>
                  <a:pt x="672" y="1195"/>
                </a:lnTo>
                <a:lnTo>
                  <a:pt x="688" y="1186"/>
                </a:lnTo>
                <a:lnTo>
                  <a:pt x="719" y="1165"/>
                </a:lnTo>
                <a:lnTo>
                  <a:pt x="745" y="1141"/>
                </a:lnTo>
                <a:lnTo>
                  <a:pt x="769" y="1118"/>
                </a:lnTo>
                <a:lnTo>
                  <a:pt x="789" y="1093"/>
                </a:lnTo>
                <a:lnTo>
                  <a:pt x="806" y="1067"/>
                </a:lnTo>
                <a:lnTo>
                  <a:pt x="819" y="1042"/>
                </a:lnTo>
                <a:lnTo>
                  <a:pt x="829" y="1017"/>
                </a:lnTo>
                <a:lnTo>
                  <a:pt x="838" y="994"/>
                </a:lnTo>
                <a:lnTo>
                  <a:pt x="843" y="972"/>
                </a:lnTo>
                <a:lnTo>
                  <a:pt x="844" y="952"/>
                </a:lnTo>
                <a:lnTo>
                  <a:pt x="846" y="933"/>
                </a:lnTo>
                <a:lnTo>
                  <a:pt x="846" y="893"/>
                </a:lnTo>
                <a:lnTo>
                  <a:pt x="844" y="871"/>
                </a:lnTo>
                <a:lnTo>
                  <a:pt x="841" y="848"/>
                </a:lnTo>
                <a:lnTo>
                  <a:pt x="836" y="824"/>
                </a:lnTo>
                <a:lnTo>
                  <a:pt x="829" y="799"/>
                </a:lnTo>
                <a:lnTo>
                  <a:pt x="819" y="776"/>
                </a:lnTo>
                <a:lnTo>
                  <a:pt x="806" y="751"/>
                </a:lnTo>
                <a:lnTo>
                  <a:pt x="791" y="727"/>
                </a:lnTo>
                <a:lnTo>
                  <a:pt x="771" y="702"/>
                </a:lnTo>
                <a:lnTo>
                  <a:pt x="745" y="680"/>
                </a:lnTo>
                <a:lnTo>
                  <a:pt x="717" y="657"/>
                </a:lnTo>
                <a:lnTo>
                  <a:pt x="682" y="637"/>
                </a:lnTo>
                <a:lnTo>
                  <a:pt x="643" y="617"/>
                </a:lnTo>
                <a:lnTo>
                  <a:pt x="596" y="598"/>
                </a:lnTo>
                <a:lnTo>
                  <a:pt x="544" y="581"/>
                </a:lnTo>
                <a:close/>
                <a:moveTo>
                  <a:pt x="377" y="541"/>
                </a:moveTo>
                <a:lnTo>
                  <a:pt x="377" y="541"/>
                </a:lnTo>
                <a:lnTo>
                  <a:pt x="343" y="533"/>
                </a:lnTo>
                <a:lnTo>
                  <a:pt x="315" y="523"/>
                </a:lnTo>
                <a:lnTo>
                  <a:pt x="291" y="511"/>
                </a:lnTo>
                <a:lnTo>
                  <a:pt x="281" y="504"/>
                </a:lnTo>
                <a:lnTo>
                  <a:pt x="273" y="498"/>
                </a:lnTo>
                <a:lnTo>
                  <a:pt x="264" y="489"/>
                </a:lnTo>
                <a:lnTo>
                  <a:pt x="259" y="482"/>
                </a:lnTo>
                <a:lnTo>
                  <a:pt x="253" y="472"/>
                </a:lnTo>
                <a:lnTo>
                  <a:pt x="249" y="464"/>
                </a:lnTo>
                <a:lnTo>
                  <a:pt x="246" y="454"/>
                </a:lnTo>
                <a:lnTo>
                  <a:pt x="243" y="444"/>
                </a:lnTo>
                <a:lnTo>
                  <a:pt x="241" y="432"/>
                </a:lnTo>
                <a:lnTo>
                  <a:pt x="241" y="420"/>
                </a:lnTo>
                <a:lnTo>
                  <a:pt x="241" y="405"/>
                </a:lnTo>
                <a:lnTo>
                  <a:pt x="244" y="390"/>
                </a:lnTo>
                <a:lnTo>
                  <a:pt x="248" y="377"/>
                </a:lnTo>
                <a:lnTo>
                  <a:pt x="253" y="365"/>
                </a:lnTo>
                <a:lnTo>
                  <a:pt x="259" y="353"/>
                </a:lnTo>
                <a:lnTo>
                  <a:pt x="266" y="343"/>
                </a:lnTo>
                <a:lnTo>
                  <a:pt x="275" y="333"/>
                </a:lnTo>
                <a:lnTo>
                  <a:pt x="283" y="325"/>
                </a:lnTo>
                <a:lnTo>
                  <a:pt x="293" y="318"/>
                </a:lnTo>
                <a:lnTo>
                  <a:pt x="305" y="312"/>
                </a:lnTo>
                <a:lnTo>
                  <a:pt x="315" y="306"/>
                </a:lnTo>
                <a:lnTo>
                  <a:pt x="328" y="301"/>
                </a:lnTo>
                <a:lnTo>
                  <a:pt x="340" y="298"/>
                </a:lnTo>
                <a:lnTo>
                  <a:pt x="352" y="296"/>
                </a:lnTo>
                <a:lnTo>
                  <a:pt x="377" y="295"/>
                </a:lnTo>
                <a:lnTo>
                  <a:pt x="377" y="541"/>
                </a:lnTo>
                <a:close/>
                <a:moveTo>
                  <a:pt x="467" y="1074"/>
                </a:moveTo>
                <a:lnTo>
                  <a:pt x="467" y="782"/>
                </a:lnTo>
                <a:lnTo>
                  <a:pt x="507" y="794"/>
                </a:lnTo>
                <a:lnTo>
                  <a:pt x="543" y="808"/>
                </a:lnTo>
                <a:lnTo>
                  <a:pt x="571" y="821"/>
                </a:lnTo>
                <a:lnTo>
                  <a:pt x="583" y="828"/>
                </a:lnTo>
                <a:lnTo>
                  <a:pt x="593" y="836"/>
                </a:lnTo>
                <a:lnTo>
                  <a:pt x="603" y="845"/>
                </a:lnTo>
                <a:lnTo>
                  <a:pt x="610" y="853"/>
                </a:lnTo>
                <a:lnTo>
                  <a:pt x="616" y="863"/>
                </a:lnTo>
                <a:lnTo>
                  <a:pt x="621" y="873"/>
                </a:lnTo>
                <a:lnTo>
                  <a:pt x="626" y="885"/>
                </a:lnTo>
                <a:lnTo>
                  <a:pt x="628" y="896"/>
                </a:lnTo>
                <a:lnTo>
                  <a:pt x="630" y="910"/>
                </a:lnTo>
                <a:lnTo>
                  <a:pt x="630" y="925"/>
                </a:lnTo>
                <a:lnTo>
                  <a:pt x="630" y="942"/>
                </a:lnTo>
                <a:lnTo>
                  <a:pt x="626" y="958"/>
                </a:lnTo>
                <a:lnTo>
                  <a:pt x="621" y="974"/>
                </a:lnTo>
                <a:lnTo>
                  <a:pt x="615" y="987"/>
                </a:lnTo>
                <a:lnTo>
                  <a:pt x="608" y="1000"/>
                </a:lnTo>
                <a:lnTo>
                  <a:pt x="598" y="1012"/>
                </a:lnTo>
                <a:lnTo>
                  <a:pt x="588" y="1022"/>
                </a:lnTo>
                <a:lnTo>
                  <a:pt x="576" y="1032"/>
                </a:lnTo>
                <a:lnTo>
                  <a:pt x="564" y="1041"/>
                </a:lnTo>
                <a:lnTo>
                  <a:pt x="551" y="1049"/>
                </a:lnTo>
                <a:lnTo>
                  <a:pt x="538" y="1056"/>
                </a:lnTo>
                <a:lnTo>
                  <a:pt x="524" y="1061"/>
                </a:lnTo>
                <a:lnTo>
                  <a:pt x="496" y="1069"/>
                </a:lnTo>
                <a:lnTo>
                  <a:pt x="467" y="107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hu-HU"/>
          </a:p>
        </p:txBody>
      </p:sp>
      <p:sp>
        <p:nvSpPr>
          <p:cNvPr id="165912" name="Text Box 24"/>
          <p:cNvSpPr txBox="1">
            <a:spLocks noChangeArrowheads="1"/>
          </p:cNvSpPr>
          <p:nvPr/>
        </p:nvSpPr>
        <p:spPr bwMode="auto">
          <a:xfrm>
            <a:off x="6796088" y="5635625"/>
            <a:ext cx="234791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spAutoFit/>
          </a:bodyPr>
          <a:lstStyle>
            <a:lvl1pPr defTabSz="685800" eaLnBrk="0" hangingPunct="0">
              <a:defRPr>
                <a:solidFill>
                  <a:schemeClr val="tx1"/>
                </a:solidFill>
                <a:latin typeface="Arial" pitchFamily="34" charset="0"/>
                <a:ea typeface="MS PGothic" pitchFamily="34" charset="-128"/>
              </a:defRPr>
            </a:lvl1pPr>
            <a:lvl2pPr marL="557213" indent="-214313" defTabSz="685800" eaLnBrk="0" hangingPunct="0">
              <a:defRPr>
                <a:solidFill>
                  <a:schemeClr val="tx1"/>
                </a:solidFill>
                <a:latin typeface="Arial" pitchFamily="34" charset="0"/>
                <a:ea typeface="MS PGothic" pitchFamily="34" charset="-128"/>
              </a:defRPr>
            </a:lvl2pPr>
            <a:lvl3pPr marL="857250" indent="-171450" defTabSz="685800" eaLnBrk="0" hangingPunct="0">
              <a:defRPr>
                <a:solidFill>
                  <a:schemeClr val="tx1"/>
                </a:solidFill>
                <a:latin typeface="Arial" pitchFamily="34" charset="0"/>
                <a:ea typeface="MS PGothic" pitchFamily="34" charset="-128"/>
              </a:defRPr>
            </a:lvl3pPr>
            <a:lvl4pPr marL="1200150" indent="-171450" defTabSz="685800" eaLnBrk="0" hangingPunct="0">
              <a:defRPr>
                <a:solidFill>
                  <a:schemeClr val="tx1"/>
                </a:solidFill>
                <a:latin typeface="Arial" pitchFamily="34" charset="0"/>
                <a:ea typeface="MS PGothic" pitchFamily="34" charset="-128"/>
              </a:defRPr>
            </a:lvl4pPr>
            <a:lvl5pPr marL="1543050" indent="-171450" defTabSz="685800" eaLnBrk="0" hangingPunct="0">
              <a:defRPr>
                <a:solidFill>
                  <a:schemeClr val="tx1"/>
                </a:solidFill>
                <a:latin typeface="Arial" pitchFamily="34" charset="0"/>
                <a:ea typeface="MS PGothic" pitchFamily="34" charset="-128"/>
              </a:defRPr>
            </a:lvl5pPr>
            <a:lvl6pPr marL="2000250" indent="-171450" defTabSz="685800" eaLnBrk="0" fontAlgn="base" hangingPunct="0">
              <a:spcBef>
                <a:spcPct val="0"/>
              </a:spcBef>
              <a:spcAft>
                <a:spcPct val="0"/>
              </a:spcAft>
              <a:defRPr>
                <a:solidFill>
                  <a:schemeClr val="tx1"/>
                </a:solidFill>
                <a:latin typeface="Arial" pitchFamily="34" charset="0"/>
                <a:ea typeface="MS PGothic" pitchFamily="34" charset="-128"/>
              </a:defRPr>
            </a:lvl6pPr>
            <a:lvl7pPr marL="2457450" indent="-171450" defTabSz="685800" eaLnBrk="0" fontAlgn="base" hangingPunct="0">
              <a:spcBef>
                <a:spcPct val="0"/>
              </a:spcBef>
              <a:spcAft>
                <a:spcPct val="0"/>
              </a:spcAft>
              <a:defRPr>
                <a:solidFill>
                  <a:schemeClr val="tx1"/>
                </a:solidFill>
                <a:latin typeface="Arial" pitchFamily="34" charset="0"/>
                <a:ea typeface="MS PGothic" pitchFamily="34" charset="-128"/>
              </a:defRPr>
            </a:lvl7pPr>
            <a:lvl8pPr marL="2914650" indent="-171450" defTabSz="685800" eaLnBrk="0" fontAlgn="base" hangingPunct="0">
              <a:spcBef>
                <a:spcPct val="0"/>
              </a:spcBef>
              <a:spcAft>
                <a:spcPct val="0"/>
              </a:spcAft>
              <a:defRPr>
                <a:solidFill>
                  <a:schemeClr val="tx1"/>
                </a:solidFill>
                <a:latin typeface="Arial" pitchFamily="34" charset="0"/>
                <a:ea typeface="MS PGothic" pitchFamily="34" charset="-128"/>
              </a:defRPr>
            </a:lvl8pPr>
            <a:lvl9pPr marL="3371850" indent="-171450" defTabSz="6858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spcBef>
                <a:spcPct val="50000"/>
              </a:spcBef>
            </a:pPr>
            <a:r>
              <a:rPr lang="en-US" sz="1600" b="1"/>
              <a:t>Greater Client Value</a:t>
            </a:r>
          </a:p>
        </p:txBody>
      </p:sp>
      <p:sp>
        <p:nvSpPr>
          <p:cNvPr id="165915" name="AutoShape 27"/>
          <p:cNvSpPr>
            <a:spLocks noChangeArrowheads="1"/>
          </p:cNvSpPr>
          <p:nvPr/>
        </p:nvSpPr>
        <p:spPr bwMode="auto">
          <a:xfrm>
            <a:off x="3937000" y="2471738"/>
            <a:ext cx="1924050" cy="1146175"/>
          </a:xfrm>
          <a:prstGeom prst="roundRect">
            <a:avLst>
              <a:gd name="adj" fmla="val 10208"/>
            </a:avLst>
          </a:prstGeom>
          <a:solidFill>
            <a:schemeClr val="bg1">
              <a:alpha val="65097"/>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165916" name="AutoShape 28"/>
          <p:cNvSpPr>
            <a:spLocks noChangeArrowheads="1"/>
          </p:cNvSpPr>
          <p:nvPr/>
        </p:nvSpPr>
        <p:spPr bwMode="auto">
          <a:xfrm>
            <a:off x="3957638" y="3671888"/>
            <a:ext cx="1922462" cy="1146175"/>
          </a:xfrm>
          <a:prstGeom prst="roundRect">
            <a:avLst>
              <a:gd name="adj" fmla="val 8375"/>
            </a:avLst>
          </a:prstGeom>
          <a:solidFill>
            <a:schemeClr val="bg1">
              <a:alpha val="65097"/>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165917" name="AutoShape 29"/>
          <p:cNvSpPr>
            <a:spLocks noChangeArrowheads="1"/>
          </p:cNvSpPr>
          <p:nvPr/>
        </p:nvSpPr>
        <p:spPr bwMode="auto">
          <a:xfrm>
            <a:off x="3946525" y="4862513"/>
            <a:ext cx="1919288" cy="1143000"/>
          </a:xfrm>
          <a:prstGeom prst="roundRect">
            <a:avLst>
              <a:gd name="adj" fmla="val 8375"/>
            </a:avLst>
          </a:prstGeom>
          <a:solidFill>
            <a:schemeClr val="bg1">
              <a:alpha val="65097"/>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lIns="68589" tIns="34295" rIns="68589" bIns="34295" anchor="ctr"/>
          <a:lstStyle/>
          <a:p>
            <a:pPr defTabSz="685800"/>
            <a:endParaRPr lang="hu-HU" sz="1400"/>
          </a:p>
        </p:txBody>
      </p:sp>
      <p:sp>
        <p:nvSpPr>
          <p:cNvPr id="165919" name="Rectangle 31"/>
          <p:cNvSpPr>
            <a:spLocks noChangeArrowheads="1"/>
          </p:cNvSpPr>
          <p:nvPr/>
        </p:nvSpPr>
        <p:spPr bwMode="auto">
          <a:xfrm>
            <a:off x="173038" y="666750"/>
            <a:ext cx="6451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lIns="68589" tIns="34295" rIns="68589" bIns="34295" anchor="ctr"/>
          <a:lstStyle/>
          <a:p>
            <a:pPr defTabSz="685800"/>
            <a:r>
              <a:rPr lang="en-US" sz="2000"/>
              <a:t>PureFlex System and Flex System Leadership</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Expert_integrated_systems_PureSystems_PPT_template_white_standard_V3">
  <a:themeElements>
    <a:clrScheme name="Expert_integrated_systems_PureSystems_PPT_template_white_standard_V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xpert_integrated_systems_PureSystems_PPT_template_white_standard_V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xpert_integrated_systems_PureSystems_PPT_template_white_standard_V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xpert_integrated_systems_PureSystems_PPT_template_white_standard_V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Expert_integrated_systems_PureSystems_PPT_template_white_standard_V3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6699"/>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Expert_integrated_systems_PureSystems_PPT_template_white_standard_V3</Template>
  <TotalTime>13970</TotalTime>
  <Words>3458</Words>
  <Application>Microsoft Office PowerPoint</Application>
  <PresentationFormat>全屏显示(4:3)</PresentationFormat>
  <Paragraphs>794</Paragraphs>
  <Slides>29</Slides>
  <Notes>14</Notes>
  <HiddenSlides>0</HiddenSlides>
  <MMClips>0</MMClips>
  <ScaleCrop>false</ScaleCrop>
  <HeadingPairs>
    <vt:vector size="4" baseType="variant">
      <vt:variant>
        <vt:lpstr>主题</vt:lpstr>
      </vt:variant>
      <vt:variant>
        <vt:i4>2</vt:i4>
      </vt:variant>
      <vt:variant>
        <vt:lpstr>幻灯片标题</vt:lpstr>
      </vt:variant>
      <vt:variant>
        <vt:i4>29</vt:i4>
      </vt:variant>
    </vt:vector>
  </HeadingPairs>
  <TitlesOfParts>
    <vt:vector size="31" baseType="lpstr">
      <vt:lpstr>Expert_integrated_systems_PureSystems_PPT_template_white_standard_V3</vt:lpstr>
      <vt:lpstr>Default Theme</vt:lpstr>
      <vt:lpstr>IBM PureFlex and  IBM Flex System Delivering Cloud Infrastructure through Expert Integrated Systems       Kósa Gábor STG – System x Brand Specialist</vt:lpstr>
      <vt:lpstr>71% of CEOs identify technology as the most important external force impacting their organizations</vt:lpstr>
      <vt:lpstr>Is IT ready for the challenge?</vt:lpstr>
      <vt:lpstr>Clients are focused on three imperatives</vt:lpstr>
      <vt:lpstr>The IBM PureSystems family fundamentally changes the economics and experience of IT</vt:lpstr>
      <vt:lpstr>IBM has invested in PureSystems innovation – 2 bill USD</vt:lpstr>
      <vt:lpstr>The IBM PureSystems family fundamentally changes the economics and experience of IT</vt:lpstr>
      <vt:lpstr>IBM is uniquely positioned to offer infrastructure value and choice</vt:lpstr>
      <vt:lpstr>PowerPoint 演示文稿</vt:lpstr>
      <vt:lpstr>PowerPoint 演示文稿</vt:lpstr>
      <vt:lpstr>PowerPoint 演示文稿</vt:lpstr>
      <vt:lpstr>IBM Flex System leadership</vt:lpstr>
      <vt:lpstr>IBM Flex System, PureFlex System: technology leadership in compute </vt:lpstr>
      <vt:lpstr>IBM Flex System – technology leadership Integrated IBM Flex System V7000 Storage Node:</vt:lpstr>
      <vt:lpstr>IBM PureFlex System – technology leadership in networking Brocade switch.    </vt:lpstr>
      <vt:lpstr>BPTP – Real Estate Company, India Better performance. Better customer experience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steps – your reviews</vt:lpstr>
      <vt:lpstr>PowerPoint 演示文稿</vt:lpstr>
      <vt:lpstr>声明：</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Headline Subhead</dc:title>
  <dc:creator>IBM_ADMIN</dc:creator>
  <cp:lastModifiedBy>Microsoft</cp:lastModifiedBy>
  <cp:revision>450</cp:revision>
  <dcterms:created xsi:type="dcterms:W3CDTF">2012-08-03T03:01:15Z</dcterms:created>
  <dcterms:modified xsi:type="dcterms:W3CDTF">2018-01-05T01:43:14Z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000800f0550000000000010250300207f8000400038000</vt:lpwstr>
  </property>
</Properties>
</file>